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heme/themeOverride1.xml" ContentType="application/vnd.openxmlformats-officedocument.themeOverride+xml"/>
  <Override PartName="/ppt/charts/chart5.xml" ContentType="application/vnd.openxmlformats-officedocument.drawingml.chart+xml"/>
  <Override PartName="/ppt/theme/themeOverride2.xml" ContentType="application/vnd.openxmlformats-officedocument.themeOverride+xml"/>
  <Override PartName="/ppt/charts/chart6.xml" ContentType="application/vnd.openxmlformats-officedocument.drawingml.chart+xml"/>
  <Override PartName="/ppt/charts/chart7.xml" ContentType="application/vnd.openxmlformats-officedocument.drawingml.chart+xml"/>
  <Override PartName="/ppt/theme/themeOverride3.xml" ContentType="application/vnd.openxmlformats-officedocument.themeOverride+xml"/>
  <Override PartName="/ppt/charts/chart8.xml" ContentType="application/vnd.openxmlformats-officedocument.drawingml.chart+xml"/>
  <Override PartName="/ppt/theme/themeOverride4.xml" ContentType="application/vnd.openxmlformats-officedocument.themeOverride+xml"/>
  <Override PartName="/ppt/charts/chart9.xml" ContentType="application/vnd.openxmlformats-officedocument.drawingml.chart+xml"/>
  <Override PartName="/ppt/theme/themeOverride5.xml" ContentType="application/vnd.openxmlformats-officedocument.themeOverride+xml"/>
  <Override PartName="/ppt/charts/chart10.xml" ContentType="application/vnd.openxmlformats-officedocument.drawingml.chart+xml"/>
  <Override PartName="/ppt/theme/themeOverride6.xml" ContentType="application/vnd.openxmlformats-officedocument.themeOverride+xml"/>
  <Override PartName="/ppt/charts/chart11.xml" ContentType="application/vnd.openxmlformats-officedocument.drawingml.chart+xml"/>
  <Override PartName="/ppt/theme/themeOverride7.xml" ContentType="application/vnd.openxmlformats-officedocument.themeOverride+xml"/>
  <Override PartName="/ppt/charts/chart12.xml" ContentType="application/vnd.openxmlformats-officedocument.drawingml.chart+xml"/>
  <Override PartName="/ppt/theme/themeOverride8.xml" ContentType="application/vnd.openxmlformats-officedocument.themeOverride+xml"/>
  <Override PartName="/ppt/charts/chart13.xml" ContentType="application/vnd.openxmlformats-officedocument.drawingml.chart+xml"/>
  <Override PartName="/ppt/theme/themeOverride9.xml" ContentType="application/vnd.openxmlformats-officedocument.themeOverride+xml"/>
  <Override PartName="/ppt/charts/chart14.xml" ContentType="application/vnd.openxmlformats-officedocument.drawingml.chart+xml"/>
  <Override PartName="/ppt/theme/themeOverride10.xml" ContentType="application/vnd.openxmlformats-officedocument.themeOverride+xml"/>
  <Override PartName="/ppt/charts/chart15.xml" ContentType="application/vnd.openxmlformats-officedocument.drawingml.chart+xml"/>
  <Override PartName="/ppt/theme/themeOverride11.xml" ContentType="application/vnd.openxmlformats-officedocument.themeOverride+xml"/>
  <Override PartName="/ppt/charts/chart16.xml" ContentType="application/vnd.openxmlformats-officedocument.drawingml.chart+xml"/>
  <Override PartName="/ppt/theme/themeOverride12.xml" ContentType="application/vnd.openxmlformats-officedocument.themeOverride+xml"/>
  <Override PartName="/ppt/charts/chart17.xml" ContentType="application/vnd.openxmlformats-officedocument.drawingml.chart+xml"/>
  <Override PartName="/ppt/theme/themeOverride13.xml" ContentType="application/vnd.openxmlformats-officedocument.themeOverride+xml"/>
  <Override PartName="/ppt/charts/chart18.xml" ContentType="application/vnd.openxmlformats-officedocument.drawingml.chart+xml"/>
  <Override PartName="/ppt/theme/themeOverride14.xml" ContentType="application/vnd.openxmlformats-officedocument.themeOverride+xml"/>
  <Override PartName="/ppt/charts/chart19.xml" ContentType="application/vnd.openxmlformats-officedocument.drawingml.chart+xml"/>
  <Override PartName="/ppt/theme/themeOverride15.xml" ContentType="application/vnd.openxmlformats-officedocument.themeOverride+xml"/>
  <Override PartName="/ppt/charts/chart20.xml" ContentType="application/vnd.openxmlformats-officedocument.drawingml.chart+xml"/>
  <Override PartName="/ppt/theme/themeOverride16.xml" ContentType="application/vnd.openxmlformats-officedocument.themeOverride+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2" r:id="rId1"/>
  </p:sldMasterIdLst>
  <p:notesMasterIdLst>
    <p:notesMasterId r:id="rId72"/>
  </p:notesMasterIdLst>
  <p:sldIdLst>
    <p:sldId id="256" r:id="rId2"/>
    <p:sldId id="310" r:id="rId3"/>
    <p:sldId id="258" r:id="rId4"/>
    <p:sldId id="257" r:id="rId5"/>
    <p:sldId id="311" r:id="rId6"/>
    <p:sldId id="261" r:id="rId7"/>
    <p:sldId id="330" r:id="rId8"/>
    <p:sldId id="267" r:id="rId9"/>
    <p:sldId id="307" r:id="rId10"/>
    <p:sldId id="276" r:id="rId11"/>
    <p:sldId id="277" r:id="rId12"/>
    <p:sldId id="423" r:id="rId13"/>
    <p:sldId id="428" r:id="rId14"/>
    <p:sldId id="281" r:id="rId15"/>
    <p:sldId id="429" r:id="rId16"/>
    <p:sldId id="331" r:id="rId17"/>
    <p:sldId id="358" r:id="rId18"/>
    <p:sldId id="382" r:id="rId19"/>
    <p:sldId id="356" r:id="rId20"/>
    <p:sldId id="398" r:id="rId21"/>
    <p:sldId id="296" r:id="rId22"/>
    <p:sldId id="298" r:id="rId23"/>
    <p:sldId id="432" r:id="rId24"/>
    <p:sldId id="349" r:id="rId25"/>
    <p:sldId id="366" r:id="rId26"/>
    <p:sldId id="427" r:id="rId27"/>
    <p:sldId id="418" r:id="rId28"/>
    <p:sldId id="413" r:id="rId29"/>
    <p:sldId id="430" r:id="rId30"/>
    <p:sldId id="406" r:id="rId31"/>
    <p:sldId id="404" r:id="rId32"/>
    <p:sldId id="405" r:id="rId33"/>
    <p:sldId id="303" r:id="rId34"/>
    <p:sldId id="304" r:id="rId35"/>
    <p:sldId id="301" r:id="rId36"/>
    <p:sldId id="302" r:id="rId37"/>
    <p:sldId id="323" r:id="rId38"/>
    <p:sldId id="324" r:id="rId39"/>
    <p:sldId id="422" r:id="rId40"/>
    <p:sldId id="328" r:id="rId41"/>
    <p:sldId id="353" r:id="rId42"/>
    <p:sldId id="354" r:id="rId43"/>
    <p:sldId id="355" r:id="rId44"/>
    <p:sldId id="329" r:id="rId45"/>
    <p:sldId id="270" r:id="rId46"/>
    <p:sldId id="271" r:id="rId47"/>
    <p:sldId id="272" r:id="rId48"/>
    <p:sldId id="433" r:id="rId49"/>
    <p:sldId id="434" r:id="rId50"/>
    <p:sldId id="435" r:id="rId51"/>
    <p:sldId id="380" r:id="rId52"/>
    <p:sldId id="436" r:id="rId53"/>
    <p:sldId id="437" r:id="rId54"/>
    <p:sldId id="438" r:id="rId55"/>
    <p:sldId id="439" r:id="rId56"/>
    <p:sldId id="440" r:id="rId57"/>
    <p:sldId id="441" r:id="rId58"/>
    <p:sldId id="442" r:id="rId59"/>
    <p:sldId id="443" r:id="rId60"/>
    <p:sldId id="444" r:id="rId61"/>
    <p:sldId id="445" r:id="rId62"/>
    <p:sldId id="446" r:id="rId63"/>
    <p:sldId id="447" r:id="rId64"/>
    <p:sldId id="448" r:id="rId65"/>
    <p:sldId id="449" r:id="rId66"/>
    <p:sldId id="450" r:id="rId67"/>
    <p:sldId id="400" r:id="rId68"/>
    <p:sldId id="431" r:id="rId69"/>
    <p:sldId id="451" r:id="rId70"/>
    <p:sldId id="318" r:id="rId7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
          <p15:clr>
            <a:srgbClr val="A4A3A4"/>
          </p15:clr>
        </p15:guide>
        <p15:guide id="2" orient="horz" pos="864">
          <p15:clr>
            <a:srgbClr val="A4A3A4"/>
          </p15:clr>
        </p15:guide>
        <p15:guide id="3" orient="horz" pos="3888">
          <p15:clr>
            <a:srgbClr val="A4A3A4"/>
          </p15:clr>
        </p15:guide>
        <p15:guide id="4" orient="horz" pos="3456">
          <p15:clr>
            <a:srgbClr val="A4A3A4"/>
          </p15:clr>
        </p15:guide>
        <p15:guide id="5" orient="horz" pos="2592">
          <p15:clr>
            <a:srgbClr val="A4A3A4"/>
          </p15:clr>
        </p15:guide>
        <p15:guide id="6" orient="horz" pos="1728">
          <p15:clr>
            <a:srgbClr val="A4A3A4"/>
          </p15:clr>
        </p15:guide>
        <p15:guide id="7" pos="414">
          <p15:clr>
            <a:srgbClr val="A4A3A4"/>
          </p15:clr>
        </p15:guide>
        <p15:guide id="8" pos="5346">
          <p15:clr>
            <a:srgbClr val="A4A3A4"/>
          </p15:clr>
        </p15:guide>
        <p15:guide id="9" pos="4938">
          <p15:clr>
            <a:srgbClr val="A4A3A4"/>
          </p15:clr>
        </p15:guide>
        <p15:guide id="10" pos="822">
          <p15:clr>
            <a:srgbClr val="A4A3A4"/>
          </p15:clr>
        </p15:guide>
        <p15:guide id="11" pos="1650">
          <p15:clr>
            <a:srgbClr val="A4A3A4"/>
          </p15:clr>
        </p15:guide>
        <p15:guide id="12" pos="4110">
          <p15:clr>
            <a:srgbClr val="A4A3A4"/>
          </p15:clr>
        </p15:guide>
        <p15:guide id="13" pos="3294">
          <p15:clr>
            <a:srgbClr val="A4A3A4"/>
          </p15:clr>
        </p15:guide>
        <p15:guide id="14" pos="246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varScale="1">
        <p:scale>
          <a:sx n="115" d="100"/>
          <a:sy n="115" d="100"/>
        </p:scale>
        <p:origin x="1494" y="108"/>
      </p:cViewPr>
      <p:guideLst>
        <p:guide orient="horz" pos="432"/>
        <p:guide orient="horz" pos="864"/>
        <p:guide orient="horz" pos="3888"/>
        <p:guide orient="horz" pos="3456"/>
        <p:guide orient="horz" pos="2592"/>
        <p:guide orient="horz" pos="1728"/>
        <p:guide pos="414"/>
        <p:guide pos="5346"/>
        <p:guide pos="4938"/>
        <p:guide pos="822"/>
        <p:guide pos="1650"/>
        <p:guide pos="4110"/>
        <p:guide pos="3294"/>
        <p:guide pos="2466"/>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0.xml.rels><?xml version="1.0" encoding="UTF-8" standalone="yes"?>
<Relationships xmlns="http://schemas.openxmlformats.org/package/2006/relationships"><Relationship Id="rId2" Type="http://schemas.openxmlformats.org/officeDocument/2006/relationships/oleObject" Target="Macintosh%20HD:Users:owner1:Dropbox:Data%20Presentation%20Physiology:Simulated%20distributions%20from%20Stacy.xlsx" TargetMode="External"/><Relationship Id="rId1" Type="http://schemas.openxmlformats.org/officeDocument/2006/relationships/themeOverride" Target="../theme/themeOverride6.xml"/></Relationships>
</file>

<file path=ppt/charts/_rels/chart11.xml.rels><?xml version="1.0" encoding="UTF-8" standalone="yes"?>
<Relationships xmlns="http://schemas.openxmlformats.org/package/2006/relationships"><Relationship Id="rId2" Type="http://schemas.openxmlformats.org/officeDocument/2006/relationships/oleObject" Target="Macintosh%20HD:Users:owner1:Dropbox:Data%20Presentation%20Physiology:Simulated%20distributions%20from%20Stacy.xlsx" TargetMode="External"/><Relationship Id="rId1" Type="http://schemas.openxmlformats.org/officeDocument/2006/relationships/themeOverride" Target="../theme/themeOverride7.xml"/></Relationships>
</file>

<file path=ppt/charts/_rels/chart12.xml.rels><?xml version="1.0" encoding="UTF-8" standalone="yes"?>
<Relationships xmlns="http://schemas.openxmlformats.org/package/2006/relationships"><Relationship Id="rId2" Type="http://schemas.openxmlformats.org/officeDocument/2006/relationships/oleObject" Target="Macintosh%20HD:Users:owner1:Dropbox:Data%20Presentation%20Physiology:Simulated%20distributions%20from%20Stacy.xlsx" TargetMode="External"/><Relationship Id="rId1" Type="http://schemas.openxmlformats.org/officeDocument/2006/relationships/themeOverride" Target="../theme/themeOverride8.xml"/></Relationships>
</file>

<file path=ppt/charts/_rels/chart13.xml.rels><?xml version="1.0" encoding="UTF-8" standalone="yes"?>
<Relationships xmlns="http://schemas.openxmlformats.org/package/2006/relationships"><Relationship Id="rId2" Type="http://schemas.openxmlformats.org/officeDocument/2006/relationships/oleObject" Target="Macintosh%20HD:Users:owner1:Dropbox:Data%20Presentation%20Physiology:Simulated%20distributions%20from%20Stacy.xlsx" TargetMode="External"/><Relationship Id="rId1" Type="http://schemas.openxmlformats.org/officeDocument/2006/relationships/themeOverride" Target="../theme/themeOverride9.xml"/></Relationships>
</file>

<file path=ppt/charts/_rels/chart14.xml.rels><?xml version="1.0" encoding="UTF-8" standalone="yes"?>
<Relationships xmlns="http://schemas.openxmlformats.org/package/2006/relationships"><Relationship Id="rId2" Type="http://schemas.openxmlformats.org/officeDocument/2006/relationships/oleObject" Target="Macintosh%20HD:Users:owner1:Dropbox:Data%20Presentation%20Physiology:Simulated%20distributions%20from%20Stacy.xlsx" TargetMode="External"/><Relationship Id="rId1" Type="http://schemas.openxmlformats.org/officeDocument/2006/relationships/themeOverride" Target="../theme/themeOverride10.xml"/></Relationships>
</file>

<file path=ppt/charts/_rels/chart15.xml.rels><?xml version="1.0" encoding="UTF-8" standalone="yes"?>
<Relationships xmlns="http://schemas.openxmlformats.org/package/2006/relationships"><Relationship Id="rId2" Type="http://schemas.openxmlformats.org/officeDocument/2006/relationships/oleObject" Target="Macintosh%20HD:Users:owner1:Desktop:Dropbox:VEGF:Placenta%20RNA%20expression%2018S%20control%20TLW.xls" TargetMode="External"/><Relationship Id="rId1" Type="http://schemas.openxmlformats.org/officeDocument/2006/relationships/themeOverride" Target="../theme/themeOverride11.xml"/></Relationships>
</file>

<file path=ppt/charts/_rels/chart16.xml.rels><?xml version="1.0" encoding="UTF-8" standalone="yes"?>
<Relationships xmlns="http://schemas.openxmlformats.org/package/2006/relationships"><Relationship Id="rId2" Type="http://schemas.openxmlformats.org/officeDocument/2006/relationships/oleObject" Target="Macintosh%20HD:Users:owner1:Desktop:Dropbox:VEGF:Placenta%20RNA%20expression%2018S%20control%20TLW.xls" TargetMode="External"/><Relationship Id="rId1" Type="http://schemas.openxmlformats.org/officeDocument/2006/relationships/themeOverride" Target="../theme/themeOverride12.xml"/></Relationships>
</file>

<file path=ppt/charts/_rels/chart17.xml.rels><?xml version="1.0" encoding="UTF-8" standalone="yes"?>
<Relationships xmlns="http://schemas.openxmlformats.org/package/2006/relationships"><Relationship Id="rId2" Type="http://schemas.openxmlformats.org/officeDocument/2006/relationships/oleObject" Target="Macintosh%20HD:Users:owner1:Desktop:Dropbox:VEGF:Placenta%20RNA%20expression%2018S%20control%20TLW.xls" TargetMode="External"/><Relationship Id="rId1" Type="http://schemas.openxmlformats.org/officeDocument/2006/relationships/themeOverride" Target="../theme/themeOverride13.xml"/></Relationships>
</file>

<file path=ppt/charts/_rels/chart18.xml.rels><?xml version="1.0" encoding="UTF-8" standalone="yes"?>
<Relationships xmlns="http://schemas.openxmlformats.org/package/2006/relationships"><Relationship Id="rId2" Type="http://schemas.openxmlformats.org/officeDocument/2006/relationships/oleObject" Target="file:///C:\Users\m110329\Dropbox\Data%20Presentation%20Physiology\Physiology%20Data%20Reporting%20Graphs.xlsx" TargetMode="External"/><Relationship Id="rId1" Type="http://schemas.openxmlformats.org/officeDocument/2006/relationships/themeOverride" Target="../theme/themeOverride14.xml"/></Relationships>
</file>

<file path=ppt/charts/_rels/chart19.xml.rels><?xml version="1.0" encoding="UTF-8" standalone="yes"?>
<Relationships xmlns="http://schemas.openxmlformats.org/package/2006/relationships"><Relationship Id="rId2" Type="http://schemas.openxmlformats.org/officeDocument/2006/relationships/oleObject" Target="file:///C:\Users\m110329\Dropbox\Data%20Presentation%20Physiology\Physiology%20Data%20Reporting%20Graphs.xlsx" TargetMode="External"/><Relationship Id="rId1" Type="http://schemas.openxmlformats.org/officeDocument/2006/relationships/themeOverride" Target="../theme/themeOverride15.xm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0.xml.rels><?xml version="1.0" encoding="UTF-8" standalone="yes"?>
<Relationships xmlns="http://schemas.openxmlformats.org/package/2006/relationships"><Relationship Id="rId2" Type="http://schemas.openxmlformats.org/officeDocument/2006/relationships/oleObject" Target="file:///C:\Users\m110329\Dropbox\Data%20Presentation%20Physiology\Physiology%20Data%20Reporting%20Graphs.xlsx" TargetMode="External"/><Relationship Id="rId1" Type="http://schemas.openxmlformats.org/officeDocument/2006/relationships/themeOverride" Target="../theme/themeOverride16.xml"/></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Arbeitsblatt.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Arbeitsblatt1.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Arbeitsblatt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Arbeitsblatt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Arbeitsblatt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Arbeitsblatt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Arbeitsblatt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Arbeitsblatt7.xlsx"/></Relationships>
</file>

<file path=ppt/charts/_rels/chart29.xml.rels><?xml version="1.0" encoding="UTF-8" standalone="yes"?>
<Relationships xmlns="http://schemas.openxmlformats.org/package/2006/relationships"><Relationship Id="rId1" Type="http://schemas.openxmlformats.org/officeDocument/2006/relationships/oleObject" Target="file:///C:\Users\m110329\Dropbox\Data%20Presentation%20Physiology\Big%20data%20correlation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30.xml.rels><?xml version="1.0" encoding="UTF-8" standalone="yes"?>
<Relationships xmlns="http://schemas.openxmlformats.org/package/2006/relationships"><Relationship Id="rId1" Type="http://schemas.openxmlformats.org/officeDocument/2006/relationships/oleObject" Target="file:///C:\Users\m110329\Dropbox\Data%20Presentation%20Physiology\Big%20data%20correlations.xlsx" TargetMode="External"/></Relationships>
</file>

<file path=ppt/charts/_rels/chart31.xml.rels><?xml version="1.0" encoding="UTF-8" standalone="yes"?>
<Relationships xmlns="http://schemas.openxmlformats.org/package/2006/relationships"><Relationship Id="rId1" Type="http://schemas.openxmlformats.org/officeDocument/2006/relationships/oleObject" Target="file:///C:\Users\m110329\Dropbox\Data%20Presentation%20Physiology\Big%20data%20correlations.xlsx" TargetMode="External"/></Relationships>
</file>

<file path=ppt/charts/_rels/chart32.xml.rels><?xml version="1.0" encoding="UTF-8" standalone="yes"?>
<Relationships xmlns="http://schemas.openxmlformats.org/package/2006/relationships"><Relationship Id="rId1" Type="http://schemas.openxmlformats.org/officeDocument/2006/relationships/oleObject" Target="file:///C:\Users\m110329\Dropbox\Data%20Presentation%20Physiology\Big%20data%20correlations.xlsx" TargetMode="External"/></Relationships>
</file>

<file path=ppt/charts/_rels/chart33.xml.rels><?xml version="1.0" encoding="UTF-8" standalone="yes"?>
<Relationships xmlns="http://schemas.openxmlformats.org/package/2006/relationships"><Relationship Id="rId1" Type="http://schemas.openxmlformats.org/officeDocument/2006/relationships/oleObject" Target="file:///C:\Users\m110329\Dropbox\Data%20Presentation%20Physiology\Big%20data%20correlations.xlsx" TargetMode="External"/></Relationships>
</file>

<file path=ppt/charts/_rels/chart34.xml.rels><?xml version="1.0" encoding="UTF-8" standalone="yes"?>
<Relationships xmlns="http://schemas.openxmlformats.org/package/2006/relationships"><Relationship Id="rId1" Type="http://schemas.openxmlformats.org/officeDocument/2006/relationships/oleObject" Target="file:///C:\Users\m110329\Dropbox\Data%20Presentation%20Physiology\Big%20data%20correlations.xlsx" TargetMode="External"/></Relationships>
</file>

<file path=ppt/charts/_rels/chart35.xml.rels><?xml version="1.0" encoding="UTF-8" standalone="yes"?>
<Relationships xmlns="http://schemas.openxmlformats.org/package/2006/relationships"><Relationship Id="rId1" Type="http://schemas.openxmlformats.org/officeDocument/2006/relationships/oleObject" Target="file:///C:\Users\m110329\Dropbox\Data%20Presentation%20Physiology\Big%20data%20correlations.xlsx" TargetMode="External"/></Relationships>
</file>

<file path=ppt/charts/_rels/chart36.xml.rels><?xml version="1.0" encoding="UTF-8" standalone="yes"?>
<Relationships xmlns="http://schemas.openxmlformats.org/package/2006/relationships"><Relationship Id="rId1" Type="http://schemas.openxmlformats.org/officeDocument/2006/relationships/oleObject" Target="file:///C:\Users\m110329\Dropbox\Data%20Presentation%20Physiology\Big%20data%20correlations.xlsx" TargetMode="External"/></Relationships>
</file>

<file path=ppt/charts/_rels/chart37.xml.rels><?xml version="1.0" encoding="UTF-8" standalone="yes"?>
<Relationships xmlns="http://schemas.openxmlformats.org/package/2006/relationships"><Relationship Id="rId1" Type="http://schemas.openxmlformats.org/officeDocument/2006/relationships/oleObject" Target="file:///C:\Users\m110329\Dropbox\sex%20diffs%20physiology\sex_difs_figures.xlsx" TargetMode="External"/></Relationships>
</file>

<file path=ppt/charts/_rels/chart38.xml.rels><?xml version="1.0" encoding="UTF-8" standalone="yes"?>
<Relationships xmlns="http://schemas.openxmlformats.org/package/2006/relationships"><Relationship Id="rId1" Type="http://schemas.openxmlformats.org/officeDocument/2006/relationships/oleObject" Target="file:///C:\Users\m110329\Dropbox\sex%20diffs%20physiology\sex_difs_figures.xlsx" TargetMode="External"/></Relationships>
</file>

<file path=ppt/charts/_rels/chart39.xml.rels><?xml version="1.0" encoding="UTF-8" standalone="yes"?>
<Relationships xmlns="http://schemas.openxmlformats.org/package/2006/relationships"><Relationship Id="rId1" Type="http://schemas.openxmlformats.org/officeDocument/2006/relationships/oleObject" Target="file:///C:\Users\m110329\Dropbox\sex%20diffs%20physiology\sex_difs_figures.xlsx" TargetMode="External"/></Relationships>
</file>

<file path=ppt/charts/_rels/chart4.xml.rels><?xml version="1.0" encoding="UTF-8" standalone="yes"?>
<Relationships xmlns="http://schemas.openxmlformats.org/package/2006/relationships"><Relationship Id="rId2" Type="http://schemas.openxmlformats.org/officeDocument/2006/relationships/oleObject" Target="Macintosh%20HD:Users:owner1:Desktop:Dropbox:VEGF:Placenta%20RNA%20expression%2018S%20control%20TLW.xls" TargetMode="External"/><Relationship Id="rId1" Type="http://schemas.openxmlformats.org/officeDocument/2006/relationships/themeOverride" Target="../theme/themeOverride1.xml"/></Relationships>
</file>

<file path=ppt/charts/_rels/chart40.xml.rels><?xml version="1.0" encoding="UTF-8" standalone="yes"?>
<Relationships xmlns="http://schemas.openxmlformats.org/package/2006/relationships"><Relationship Id="rId1" Type="http://schemas.openxmlformats.org/officeDocument/2006/relationships/oleObject" Target="file:///C:\Users\m110329\Dropbox\sex%20diffs%20physiology\sex_difs_figures.xlsx" TargetMode="External"/></Relationships>
</file>

<file path=ppt/charts/_rels/chart41.xml.rels><?xml version="1.0" encoding="UTF-8" standalone="yes"?>
<Relationships xmlns="http://schemas.openxmlformats.org/package/2006/relationships"><Relationship Id="rId1" Type="http://schemas.openxmlformats.org/officeDocument/2006/relationships/oleObject" Target="file:///C:\Users\m110329\Dropbox\sex%20diffs%20physiology\sex_difs_figures.xlsx" TargetMode="External"/></Relationships>
</file>

<file path=ppt/charts/_rels/chart42.xml.rels><?xml version="1.0" encoding="UTF-8" standalone="yes"?>
<Relationships xmlns="http://schemas.openxmlformats.org/package/2006/relationships"><Relationship Id="rId1" Type="http://schemas.openxmlformats.org/officeDocument/2006/relationships/oleObject" Target="Macintosh%20HD:Users:TLW:Dropbox:sex%20diffs%20physiology:sex_difs_figures.xlsx" TargetMode="External"/></Relationships>
</file>

<file path=ppt/charts/_rels/chart43.xml.rels><?xml version="1.0" encoding="UTF-8" standalone="yes"?>
<Relationships xmlns="http://schemas.openxmlformats.org/package/2006/relationships"><Relationship Id="rId1" Type="http://schemas.openxmlformats.org/officeDocument/2006/relationships/oleObject" Target="Macintosh%20HD:Users:TLW:Dropbox:sex%20diffs%20physiology:sex_difs_figures.xlsx" TargetMode="External"/></Relationships>
</file>

<file path=ppt/charts/_rels/chart44.xml.rels><?xml version="1.0" encoding="UTF-8" standalone="yes"?>
<Relationships xmlns="http://schemas.openxmlformats.org/package/2006/relationships"><Relationship Id="rId1" Type="http://schemas.openxmlformats.org/officeDocument/2006/relationships/oleObject" Target="file:///C:\Users\m110329\Dropbox\sex%20diffs%20physiology\sex_difs_figures.xlsx" TargetMode="External"/></Relationships>
</file>

<file path=ppt/charts/_rels/chart45.xml.rels><?xml version="1.0" encoding="UTF-8" standalone="yes"?>
<Relationships xmlns="http://schemas.openxmlformats.org/package/2006/relationships"><Relationship Id="rId1" Type="http://schemas.openxmlformats.org/officeDocument/2006/relationships/oleObject" Target="Macintosh%20HD:Users:TLW:Dropbox:sex%20diffs%20physiology:sex_difs_figures.xlsx" TargetMode="External"/></Relationships>
</file>

<file path=ppt/charts/_rels/chart46.xml.rels><?xml version="1.0" encoding="UTF-8" standalone="yes"?>
<Relationships xmlns="http://schemas.openxmlformats.org/package/2006/relationships"><Relationship Id="rId1" Type="http://schemas.openxmlformats.org/officeDocument/2006/relationships/oleObject" Target="Macintosh%20HD:Users:TLW:Dropbox:sex%20diffs%20physiology:sex_difs_figures.xlsx" TargetMode="External"/></Relationships>
</file>

<file path=ppt/charts/_rels/chart47.xml.rels><?xml version="1.0" encoding="UTF-8" standalone="yes"?>
<Relationships xmlns="http://schemas.openxmlformats.org/package/2006/relationships"><Relationship Id="rId1" Type="http://schemas.openxmlformats.org/officeDocument/2006/relationships/oleObject" Target="Macintosh%20HD:Users:TLW:Dropbox:sex%20diffs%20physiology:sex_difs_figures.xlsx" TargetMode="External"/></Relationships>
</file>

<file path=ppt/charts/_rels/chart48.xml.rels><?xml version="1.0" encoding="UTF-8" standalone="yes"?>
<Relationships xmlns="http://schemas.openxmlformats.org/package/2006/relationships"><Relationship Id="rId1" Type="http://schemas.openxmlformats.org/officeDocument/2006/relationships/oleObject" Target="Macintosh%20HD:Users:TLW:Dropbox:sex%20diffs%20physiology:sex_difs_figures.xlsx" TargetMode="External"/></Relationships>
</file>

<file path=ppt/charts/_rels/chart49.xml.rels><?xml version="1.0" encoding="UTF-8" standalone="yes"?>
<Relationships xmlns="http://schemas.openxmlformats.org/package/2006/relationships"><Relationship Id="rId1" Type="http://schemas.openxmlformats.org/officeDocument/2006/relationships/oleObject" Target="file:///C:\Users\m110329\Dropbox\sex%20diffs%20physiology\interaction_fig.xlsx" TargetMode="External"/></Relationships>
</file>

<file path=ppt/charts/_rels/chart5.xml.rels><?xml version="1.0" encoding="UTF-8" standalone="yes"?>
<Relationships xmlns="http://schemas.openxmlformats.org/package/2006/relationships"><Relationship Id="rId2" Type="http://schemas.openxmlformats.org/officeDocument/2006/relationships/oleObject" Target="Macintosh%20HD:Users:owner1:Desktop:Dropbox:VEGF:Placenta%20RNA%20expression%2018S%20control%20TLW.xls" TargetMode="External"/><Relationship Id="rId1" Type="http://schemas.openxmlformats.org/officeDocument/2006/relationships/themeOverride" Target="../theme/themeOverride2.xml"/></Relationships>
</file>

<file path=ppt/charts/_rels/chart50.xml.rels><?xml version="1.0" encoding="UTF-8" standalone="yes"?>
<Relationships xmlns="http://schemas.openxmlformats.org/package/2006/relationships"><Relationship Id="rId1" Type="http://schemas.openxmlformats.org/officeDocument/2006/relationships/oleObject" Target="file:///C:\Users\m110329\Dropbox\Data%20Presentation%20Physiology\n5sim2.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m110329\Dropbox\Data%20Presentation%20Physiology\n5sim2.xlsx" TargetMode="External"/></Relationships>
</file>

<file path=ppt/charts/_rels/chart7.xml.rels><?xml version="1.0" encoding="UTF-8" standalone="yes"?>
<Relationships xmlns="http://schemas.openxmlformats.org/package/2006/relationships"><Relationship Id="rId2" Type="http://schemas.openxmlformats.org/officeDocument/2006/relationships/oleObject" Target="file:///C:\Users\m110329\AppData\Local\Microsoft\Windows\Temporary%20Internet%20Files\Content.IE5\T11TM4FZ\tracy_data.xlsx" TargetMode="External"/><Relationship Id="rId1" Type="http://schemas.openxmlformats.org/officeDocument/2006/relationships/themeOverride" Target="../theme/themeOverride3.xml"/></Relationships>
</file>

<file path=ppt/charts/_rels/chart8.xml.rels><?xml version="1.0" encoding="UTF-8" standalone="yes"?>
<Relationships xmlns="http://schemas.openxmlformats.org/package/2006/relationships"><Relationship Id="rId2" Type="http://schemas.openxmlformats.org/officeDocument/2006/relationships/oleObject" Target="Macintosh%20HD:Users:owner1:Dropbox:Data%20Presentation%20Physiology:Simulated%20distributions%20from%20Stacy.xlsx" TargetMode="External"/><Relationship Id="rId1" Type="http://schemas.openxmlformats.org/officeDocument/2006/relationships/themeOverride" Target="../theme/themeOverride4.xml"/></Relationships>
</file>

<file path=ppt/charts/_rels/chart9.xml.rels><?xml version="1.0" encoding="UTF-8" standalone="yes"?>
<Relationships xmlns="http://schemas.openxmlformats.org/package/2006/relationships"><Relationship Id="rId2" Type="http://schemas.openxmlformats.org/officeDocument/2006/relationships/oleObject" Target="Macintosh%20HD:Users:owner1:Dropbox:Data%20Presentation%20Physiology:Simulated%20distributions%20from%20Stacy.xlsx" TargetMode="External"/><Relationship Id="rId1"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4211893457556"/>
          <c:y val="7.6131587190853403E-2"/>
          <c:w val="0.59497115349978302"/>
          <c:h val="0.52727958953677301"/>
        </c:manualLayout>
      </c:layout>
      <c:scatterChart>
        <c:scatterStyle val="lineMarker"/>
        <c:varyColors val="0"/>
        <c:ser>
          <c:idx val="0"/>
          <c:order val="0"/>
          <c:spPr>
            <a:ln w="28575">
              <a:noFill/>
            </a:ln>
          </c:spPr>
          <c:marker>
            <c:symbol val="circle"/>
            <c:size val="5"/>
            <c:spPr>
              <a:solidFill>
                <a:schemeClr val="tx1">
                  <a:lumMod val="65000"/>
                  <a:lumOff val="35000"/>
                  <a:alpha val="50000"/>
                </a:schemeClr>
              </a:solidFill>
              <a:ln>
                <a:noFill/>
              </a:ln>
            </c:spPr>
          </c:marker>
          <c:xVal>
            <c:numRef>
              <c:f>Sheet1!$D$2:$D$14</c:f>
              <c:numCache>
                <c:formatCode>General</c:formatCode>
                <c:ptCount val="13"/>
                <c:pt idx="0">
                  <c:v>0.5</c:v>
                </c:pt>
                <c:pt idx="1">
                  <c:v>0.5</c:v>
                </c:pt>
                <c:pt idx="2">
                  <c:v>0.5</c:v>
                </c:pt>
                <c:pt idx="3">
                  <c:v>0.6</c:v>
                </c:pt>
                <c:pt idx="4">
                  <c:v>0.4</c:v>
                </c:pt>
                <c:pt idx="5">
                  <c:v>0.4</c:v>
                </c:pt>
                <c:pt idx="6">
                  <c:v>0.5</c:v>
                </c:pt>
                <c:pt idx="7">
                  <c:v>0.6</c:v>
                </c:pt>
                <c:pt idx="8">
                  <c:v>0.6</c:v>
                </c:pt>
                <c:pt idx="9">
                  <c:v>0.5</c:v>
                </c:pt>
                <c:pt idx="10">
                  <c:v>0.5</c:v>
                </c:pt>
                <c:pt idx="11">
                  <c:v>0.5</c:v>
                </c:pt>
                <c:pt idx="12">
                  <c:v>0.5</c:v>
                </c:pt>
              </c:numCache>
            </c:numRef>
          </c:xVal>
          <c:yVal>
            <c:numRef>
              <c:f>Sheet1!$A$2:$A$14</c:f>
              <c:numCache>
                <c:formatCode>General</c:formatCode>
                <c:ptCount val="13"/>
                <c:pt idx="0">
                  <c:v>62</c:v>
                </c:pt>
                <c:pt idx="1">
                  <c:v>66</c:v>
                </c:pt>
                <c:pt idx="2">
                  <c:v>69</c:v>
                </c:pt>
                <c:pt idx="3">
                  <c:v>74</c:v>
                </c:pt>
                <c:pt idx="4">
                  <c:v>75</c:v>
                </c:pt>
                <c:pt idx="5">
                  <c:v>82</c:v>
                </c:pt>
                <c:pt idx="6">
                  <c:v>73</c:v>
                </c:pt>
                <c:pt idx="7">
                  <c:v>83</c:v>
                </c:pt>
                <c:pt idx="8">
                  <c:v>80</c:v>
                </c:pt>
                <c:pt idx="9">
                  <c:v>80</c:v>
                </c:pt>
                <c:pt idx="10">
                  <c:v>87</c:v>
                </c:pt>
                <c:pt idx="11">
                  <c:v>95</c:v>
                </c:pt>
                <c:pt idx="12">
                  <c:v>77</c:v>
                </c:pt>
              </c:numCache>
            </c:numRef>
          </c:yVal>
          <c:smooth val="0"/>
          <c:extLst>
            <c:ext xmlns:c16="http://schemas.microsoft.com/office/drawing/2014/chart" uri="{C3380CC4-5D6E-409C-BE32-E72D297353CC}">
              <c16:uniqueId val="{00000000-3B6F-4B7D-BDBB-D1ED614FB7D9}"/>
            </c:ext>
          </c:extLst>
        </c:ser>
        <c:ser>
          <c:idx val="1"/>
          <c:order val="1"/>
          <c:spPr>
            <a:ln w="28575">
              <a:noFill/>
            </a:ln>
          </c:spPr>
          <c:marker>
            <c:symbol val="circle"/>
            <c:size val="5"/>
            <c:spPr>
              <a:solidFill>
                <a:schemeClr val="tx1">
                  <a:lumMod val="65000"/>
                  <a:lumOff val="35000"/>
                  <a:alpha val="50000"/>
                </a:schemeClr>
              </a:solidFill>
              <a:ln>
                <a:noFill/>
              </a:ln>
            </c:spPr>
          </c:marker>
          <c:xVal>
            <c:numRef>
              <c:f>Sheet1!$E$2:$E$14</c:f>
              <c:numCache>
                <c:formatCode>General</c:formatCode>
                <c:ptCount val="13"/>
                <c:pt idx="0">
                  <c:v>1.5</c:v>
                </c:pt>
                <c:pt idx="1">
                  <c:v>1.5</c:v>
                </c:pt>
                <c:pt idx="2">
                  <c:v>1.5</c:v>
                </c:pt>
                <c:pt idx="3">
                  <c:v>1.4</c:v>
                </c:pt>
                <c:pt idx="4">
                  <c:v>1.6</c:v>
                </c:pt>
                <c:pt idx="5">
                  <c:v>1.6</c:v>
                </c:pt>
                <c:pt idx="6">
                  <c:v>1.4</c:v>
                </c:pt>
                <c:pt idx="7">
                  <c:v>1.6</c:v>
                </c:pt>
                <c:pt idx="8">
                  <c:v>1.4</c:v>
                </c:pt>
                <c:pt idx="9">
                  <c:v>1.5</c:v>
                </c:pt>
                <c:pt idx="10">
                  <c:v>1.4</c:v>
                </c:pt>
                <c:pt idx="11">
                  <c:v>1.6</c:v>
                </c:pt>
                <c:pt idx="12">
                  <c:v>1.5</c:v>
                </c:pt>
              </c:numCache>
            </c:numRef>
          </c:xVal>
          <c:yVal>
            <c:numRef>
              <c:f>Sheet1!$B$2:$B$14</c:f>
              <c:numCache>
                <c:formatCode>General</c:formatCode>
                <c:ptCount val="13"/>
                <c:pt idx="0">
                  <c:v>67</c:v>
                </c:pt>
                <c:pt idx="1">
                  <c:v>41</c:v>
                </c:pt>
                <c:pt idx="2">
                  <c:v>45</c:v>
                </c:pt>
                <c:pt idx="3">
                  <c:v>48</c:v>
                </c:pt>
                <c:pt idx="4">
                  <c:v>48</c:v>
                </c:pt>
                <c:pt idx="5">
                  <c:v>52</c:v>
                </c:pt>
                <c:pt idx="6">
                  <c:v>56</c:v>
                </c:pt>
                <c:pt idx="7">
                  <c:v>59</c:v>
                </c:pt>
                <c:pt idx="8">
                  <c:v>60</c:v>
                </c:pt>
                <c:pt idx="9">
                  <c:v>63</c:v>
                </c:pt>
                <c:pt idx="10">
                  <c:v>52</c:v>
                </c:pt>
                <c:pt idx="11">
                  <c:v>55</c:v>
                </c:pt>
                <c:pt idx="12">
                  <c:v>74</c:v>
                </c:pt>
              </c:numCache>
            </c:numRef>
          </c:yVal>
          <c:smooth val="0"/>
          <c:extLst>
            <c:ext xmlns:c16="http://schemas.microsoft.com/office/drawing/2014/chart" uri="{C3380CC4-5D6E-409C-BE32-E72D297353CC}">
              <c16:uniqueId val="{00000001-3B6F-4B7D-BDBB-D1ED614FB7D9}"/>
            </c:ext>
          </c:extLst>
        </c:ser>
        <c:ser>
          <c:idx val="13"/>
          <c:order val="2"/>
          <c:tx>
            <c:v>Mean</c:v>
          </c:tx>
          <c:spPr>
            <a:ln w="28575">
              <a:noFill/>
            </a:ln>
          </c:spPr>
          <c:marker>
            <c:symbol val="dash"/>
            <c:size val="11"/>
            <c:spPr>
              <a:solidFill>
                <a:schemeClr val="tx1"/>
              </a:solidFill>
              <a:ln>
                <a:noFill/>
              </a:ln>
            </c:spPr>
          </c:marker>
          <c:xVal>
            <c:numRef>
              <c:f>Sheet1!$D$18:$E$18</c:f>
              <c:numCache>
                <c:formatCode>General</c:formatCode>
                <c:ptCount val="2"/>
                <c:pt idx="0">
                  <c:v>0.5</c:v>
                </c:pt>
                <c:pt idx="1">
                  <c:v>1.5</c:v>
                </c:pt>
              </c:numCache>
            </c:numRef>
          </c:xVal>
          <c:yVal>
            <c:numRef>
              <c:f>Sheet1!$A$18:$B$18</c:f>
              <c:numCache>
                <c:formatCode>General</c:formatCode>
                <c:ptCount val="2"/>
                <c:pt idx="0">
                  <c:v>77.153846153845933</c:v>
                </c:pt>
                <c:pt idx="1">
                  <c:v>55.384615384615373</c:v>
                </c:pt>
              </c:numCache>
            </c:numRef>
          </c:yVal>
          <c:smooth val="0"/>
          <c:extLst>
            <c:ext xmlns:c16="http://schemas.microsoft.com/office/drawing/2014/chart" uri="{C3380CC4-5D6E-409C-BE32-E72D297353CC}">
              <c16:uniqueId val="{00000002-3B6F-4B7D-BDBB-D1ED614FB7D9}"/>
            </c:ext>
          </c:extLst>
        </c:ser>
        <c:dLbls>
          <c:showLegendKey val="0"/>
          <c:showVal val="0"/>
          <c:showCatName val="0"/>
          <c:showSerName val="0"/>
          <c:showPercent val="0"/>
          <c:showBubbleSize val="0"/>
        </c:dLbls>
        <c:axId val="-2093325608"/>
        <c:axId val="-2106753528"/>
      </c:scatterChart>
      <c:valAx>
        <c:axId val="-2093325608"/>
        <c:scaling>
          <c:orientation val="minMax"/>
          <c:max val="2"/>
        </c:scaling>
        <c:delete val="0"/>
        <c:axPos val="b"/>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06753528"/>
        <c:crosses val="autoZero"/>
        <c:crossBetween val="midCat"/>
        <c:majorUnit val="1"/>
      </c:valAx>
      <c:valAx>
        <c:axId val="-2106753528"/>
        <c:scaling>
          <c:orientation val="minMax"/>
          <c:max val="100"/>
          <c:min val="30"/>
        </c:scaling>
        <c:delete val="0"/>
        <c:axPos val="l"/>
        <c:numFmt formatCode="General" sourceLinked="1"/>
        <c:majorTickMark val="none"/>
        <c:minorTickMark val="none"/>
        <c:tickLblPos val="none"/>
        <c:txPr>
          <a:bodyPr/>
          <a:lstStyle/>
          <a:p>
            <a:pPr>
              <a:defRPr>
                <a:latin typeface="Arial" panose="020B0604020202020204" pitchFamily="34" charset="0"/>
                <a:cs typeface="Arial" panose="020B0604020202020204" pitchFamily="34" charset="0"/>
              </a:defRPr>
            </a:pPr>
            <a:endParaRPr lang="de-DE"/>
          </a:p>
        </c:txPr>
        <c:crossAx val="-2093325608"/>
        <c:crosses val="autoZero"/>
        <c:crossBetween val="midCat"/>
      </c:valAx>
      <c:spPr>
        <a:solidFill>
          <a:schemeClr val="bg1"/>
        </a:solidFill>
      </c:spPr>
    </c:plotArea>
    <c:plotVisOnly val="1"/>
    <c:dispBlanksAs val="gap"/>
    <c:showDLblsOverMax val="0"/>
  </c:chart>
  <c:spPr>
    <a:noFill/>
    <a:ln>
      <a:noFill/>
    </a:ln>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circle"/>
            <c:size val="5"/>
            <c:spPr>
              <a:solidFill>
                <a:schemeClr val="tx1"/>
              </a:solidFill>
              <a:ln>
                <a:solidFill>
                  <a:schemeClr val="tx1"/>
                </a:solidFill>
              </a:ln>
            </c:spPr>
          </c:marker>
          <c:xVal>
            <c:numRef>
              <c:f>'Paired n=7'!$C$11:$C$17</c:f>
              <c:numCache>
                <c:formatCode>General</c:formatCode>
                <c:ptCount val="7"/>
                <c:pt idx="0">
                  <c:v>0.5</c:v>
                </c:pt>
                <c:pt idx="1">
                  <c:v>0.5</c:v>
                </c:pt>
                <c:pt idx="2">
                  <c:v>0.4</c:v>
                </c:pt>
                <c:pt idx="3">
                  <c:v>0.6</c:v>
                </c:pt>
                <c:pt idx="4">
                  <c:v>0.5</c:v>
                </c:pt>
                <c:pt idx="5">
                  <c:v>0.6</c:v>
                </c:pt>
                <c:pt idx="6">
                  <c:v>0.4</c:v>
                </c:pt>
              </c:numCache>
            </c:numRef>
          </c:xVal>
          <c:yVal>
            <c:numRef>
              <c:f>'Paired n=7'!$D$11:$D$17</c:f>
              <c:numCache>
                <c:formatCode>General</c:formatCode>
                <c:ptCount val="7"/>
                <c:pt idx="0">
                  <c:v>5.0999999999999996</c:v>
                </c:pt>
                <c:pt idx="1">
                  <c:v>11.7</c:v>
                </c:pt>
                <c:pt idx="2">
                  <c:v>-9.9999999999999603E-2</c:v>
                </c:pt>
                <c:pt idx="3">
                  <c:v>-1.899999999999999</c:v>
                </c:pt>
                <c:pt idx="4">
                  <c:v>7.3000000000000007</c:v>
                </c:pt>
                <c:pt idx="5">
                  <c:v>0.39999999999999902</c:v>
                </c:pt>
                <c:pt idx="6">
                  <c:v>-1.9</c:v>
                </c:pt>
              </c:numCache>
            </c:numRef>
          </c:yVal>
          <c:smooth val="0"/>
          <c:extLst>
            <c:ext xmlns:c16="http://schemas.microsoft.com/office/drawing/2014/chart" uri="{C3380CC4-5D6E-409C-BE32-E72D297353CC}">
              <c16:uniqueId val="{00000000-E2AE-4E66-9AB0-5A193C622309}"/>
            </c:ext>
          </c:extLst>
        </c:ser>
        <c:ser>
          <c:idx val="1"/>
          <c:order val="1"/>
          <c:tx>
            <c:v>Mean Diff</c:v>
          </c:tx>
          <c:spPr>
            <a:ln w="28575">
              <a:noFill/>
            </a:ln>
          </c:spPr>
          <c:marker>
            <c:symbol val="none"/>
          </c:marker>
          <c:xVal>
            <c:numRef>
              <c:f>'Paired n=7'!$K$11:$K$12</c:f>
              <c:numCache>
                <c:formatCode>General</c:formatCode>
                <c:ptCount val="2"/>
                <c:pt idx="0">
                  <c:v>0.65</c:v>
                </c:pt>
                <c:pt idx="1">
                  <c:v>0.35</c:v>
                </c:pt>
              </c:numCache>
            </c:numRef>
          </c:xVal>
          <c:yVal>
            <c:numRef>
              <c:f>'Paired n=7'!$I$11:$I$12</c:f>
              <c:numCache>
                <c:formatCode>General</c:formatCode>
                <c:ptCount val="2"/>
                <c:pt idx="0">
                  <c:v>2.9428571428571422</c:v>
                </c:pt>
                <c:pt idx="1">
                  <c:v>2.9428571428571422</c:v>
                </c:pt>
              </c:numCache>
            </c:numRef>
          </c:yVal>
          <c:smooth val="0"/>
          <c:extLst>
            <c:ext xmlns:c16="http://schemas.microsoft.com/office/drawing/2014/chart" uri="{C3380CC4-5D6E-409C-BE32-E72D297353CC}">
              <c16:uniqueId val="{00000001-E2AE-4E66-9AB0-5A193C622309}"/>
            </c:ext>
          </c:extLst>
        </c:ser>
        <c:ser>
          <c:idx val="2"/>
          <c:order val="2"/>
          <c:tx>
            <c:v>Median Diff</c:v>
          </c:tx>
          <c:spPr>
            <a:ln w="28575">
              <a:noFill/>
            </a:ln>
          </c:spPr>
          <c:marker>
            <c:symbol val="none"/>
          </c:marker>
          <c:trendline>
            <c:trendlineType val="linear"/>
            <c:dispRSqr val="0"/>
            <c:dispEq val="0"/>
          </c:trendline>
          <c:trendline>
            <c:spPr>
              <a:ln w="25400"/>
            </c:spPr>
            <c:trendlineType val="linear"/>
            <c:dispRSqr val="0"/>
            <c:dispEq val="0"/>
          </c:trendline>
          <c:xVal>
            <c:numRef>
              <c:f>'Paired n=7'!$L$11:$L$12</c:f>
              <c:numCache>
                <c:formatCode>General</c:formatCode>
                <c:ptCount val="2"/>
                <c:pt idx="0">
                  <c:v>0.65</c:v>
                </c:pt>
                <c:pt idx="1">
                  <c:v>0.35</c:v>
                </c:pt>
              </c:numCache>
            </c:numRef>
          </c:xVal>
          <c:yVal>
            <c:numRef>
              <c:f>'Paired n=7'!$J$11:$J$12</c:f>
              <c:numCache>
                <c:formatCode>General</c:formatCode>
                <c:ptCount val="2"/>
                <c:pt idx="0">
                  <c:v>0.39999999999999902</c:v>
                </c:pt>
                <c:pt idx="1">
                  <c:v>0.39999999999999902</c:v>
                </c:pt>
              </c:numCache>
            </c:numRef>
          </c:yVal>
          <c:smooth val="0"/>
          <c:extLst>
            <c:ext xmlns:c16="http://schemas.microsoft.com/office/drawing/2014/chart" uri="{C3380CC4-5D6E-409C-BE32-E72D297353CC}">
              <c16:uniqueId val="{00000002-E2AE-4E66-9AB0-5A193C622309}"/>
            </c:ext>
          </c:extLst>
        </c:ser>
        <c:dLbls>
          <c:showLegendKey val="0"/>
          <c:showVal val="0"/>
          <c:showCatName val="0"/>
          <c:showSerName val="0"/>
          <c:showPercent val="0"/>
          <c:showBubbleSize val="0"/>
        </c:dLbls>
        <c:axId val="-2126442536"/>
        <c:axId val="-2126456488"/>
      </c:scatterChart>
      <c:valAx>
        <c:axId val="-2126442536"/>
        <c:scaling>
          <c:orientation val="minMax"/>
          <c:max val="1"/>
        </c:scaling>
        <c:delete val="0"/>
        <c:axPos val="b"/>
        <c:numFmt formatCode="General" sourceLinked="1"/>
        <c:majorTickMark val="out"/>
        <c:minorTickMark val="none"/>
        <c:tickLblPos val="none"/>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26456488"/>
        <c:crosses val="autoZero"/>
        <c:crossBetween val="midCat"/>
        <c:majorUnit val="1"/>
      </c:valAx>
      <c:valAx>
        <c:axId val="-2126456488"/>
        <c:scaling>
          <c:orientation val="minMax"/>
          <c:max val="15"/>
        </c:scaling>
        <c:delete val="0"/>
        <c:axPos val="l"/>
        <c:numFmt formatCode="General" sourceLinked="1"/>
        <c:majorTickMark val="out"/>
        <c:minorTickMark val="none"/>
        <c:tickLblPos val="nextTo"/>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26442536"/>
        <c:crosses val="autoZero"/>
        <c:crossBetween val="midCat"/>
        <c:majorUnit val="5"/>
      </c:valAx>
    </c:plotArea>
    <c:plotVisOnly val="1"/>
    <c:dispBlanksAs val="gap"/>
    <c:showDLblsOverMax val="0"/>
  </c:chart>
  <c:spPr>
    <a:solidFill>
      <a:schemeClr val="bg1"/>
    </a:solidFill>
  </c:sp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spPr>
            <a:ln w="12700">
              <a:solidFill>
                <a:schemeClr val="tx1"/>
              </a:solidFill>
            </a:ln>
          </c:spPr>
          <c:marker>
            <c:symbol val="circle"/>
            <c:size val="5"/>
            <c:spPr>
              <a:solidFill>
                <a:schemeClr val="tx1"/>
              </a:solidFill>
              <a:ln>
                <a:solidFill>
                  <a:schemeClr val="tx1"/>
                </a:solidFill>
              </a:ln>
            </c:spPr>
          </c:marker>
          <c:val>
            <c:numRef>
              <c:f>'Paired n=7'!$A$11:$B$11</c:f>
              <c:numCache>
                <c:formatCode>General</c:formatCode>
                <c:ptCount val="2"/>
                <c:pt idx="0">
                  <c:v>1.7</c:v>
                </c:pt>
                <c:pt idx="1">
                  <c:v>6.8</c:v>
                </c:pt>
              </c:numCache>
            </c:numRef>
          </c:val>
          <c:smooth val="0"/>
          <c:extLst>
            <c:ext xmlns:c16="http://schemas.microsoft.com/office/drawing/2014/chart" uri="{C3380CC4-5D6E-409C-BE32-E72D297353CC}">
              <c16:uniqueId val="{00000000-BE77-47D6-9E80-137706F2DD65}"/>
            </c:ext>
          </c:extLst>
        </c:ser>
        <c:ser>
          <c:idx val="1"/>
          <c:order val="1"/>
          <c:spPr>
            <a:ln w="12700">
              <a:solidFill>
                <a:schemeClr val="tx1"/>
              </a:solidFill>
            </a:ln>
          </c:spPr>
          <c:marker>
            <c:symbol val="circle"/>
            <c:size val="5"/>
            <c:spPr>
              <a:solidFill>
                <a:schemeClr val="tx1"/>
              </a:solidFill>
              <a:ln>
                <a:solidFill>
                  <a:schemeClr val="tx1"/>
                </a:solidFill>
              </a:ln>
            </c:spPr>
          </c:marker>
          <c:val>
            <c:numRef>
              <c:f>'Paired n=7'!$A$12:$B$12</c:f>
              <c:numCache>
                <c:formatCode>General</c:formatCode>
                <c:ptCount val="2"/>
                <c:pt idx="0">
                  <c:v>3</c:v>
                </c:pt>
                <c:pt idx="1">
                  <c:v>14.7</c:v>
                </c:pt>
              </c:numCache>
            </c:numRef>
          </c:val>
          <c:smooth val="0"/>
          <c:extLst>
            <c:ext xmlns:c16="http://schemas.microsoft.com/office/drawing/2014/chart" uri="{C3380CC4-5D6E-409C-BE32-E72D297353CC}">
              <c16:uniqueId val="{00000001-BE77-47D6-9E80-137706F2DD65}"/>
            </c:ext>
          </c:extLst>
        </c:ser>
        <c:ser>
          <c:idx val="2"/>
          <c:order val="2"/>
          <c:spPr>
            <a:ln w="12700">
              <a:solidFill>
                <a:schemeClr val="tx1"/>
              </a:solidFill>
            </a:ln>
          </c:spPr>
          <c:marker>
            <c:symbol val="circle"/>
            <c:size val="5"/>
            <c:spPr>
              <a:solidFill>
                <a:schemeClr val="tx1"/>
              </a:solidFill>
              <a:ln>
                <a:solidFill>
                  <a:schemeClr val="tx1"/>
                </a:solidFill>
              </a:ln>
            </c:spPr>
          </c:marker>
          <c:val>
            <c:numRef>
              <c:f>'Paired n=7'!$A$13:$B$13</c:f>
              <c:numCache>
                <c:formatCode>General</c:formatCode>
                <c:ptCount val="2"/>
                <c:pt idx="0">
                  <c:v>4.5</c:v>
                </c:pt>
                <c:pt idx="1">
                  <c:v>4.4000000000000004</c:v>
                </c:pt>
              </c:numCache>
            </c:numRef>
          </c:val>
          <c:smooth val="0"/>
          <c:extLst>
            <c:ext xmlns:c16="http://schemas.microsoft.com/office/drawing/2014/chart" uri="{C3380CC4-5D6E-409C-BE32-E72D297353CC}">
              <c16:uniqueId val="{00000002-BE77-47D6-9E80-137706F2DD65}"/>
            </c:ext>
          </c:extLst>
        </c:ser>
        <c:ser>
          <c:idx val="4"/>
          <c:order val="3"/>
          <c:spPr>
            <a:ln w="12700">
              <a:solidFill>
                <a:schemeClr val="tx1"/>
              </a:solidFill>
            </a:ln>
          </c:spPr>
          <c:marker>
            <c:symbol val="circle"/>
            <c:size val="5"/>
            <c:spPr>
              <a:solidFill>
                <a:schemeClr val="tx1"/>
              </a:solidFill>
              <a:ln>
                <a:solidFill>
                  <a:schemeClr val="tx1"/>
                </a:solidFill>
              </a:ln>
            </c:spPr>
          </c:marker>
          <c:val>
            <c:numRef>
              <c:f>'Paired n=7'!$A$14:$B$14</c:f>
              <c:numCache>
                <c:formatCode>General</c:formatCode>
                <c:ptCount val="2"/>
                <c:pt idx="0">
                  <c:v>7.1</c:v>
                </c:pt>
                <c:pt idx="1">
                  <c:v>5.2</c:v>
                </c:pt>
              </c:numCache>
            </c:numRef>
          </c:val>
          <c:smooth val="0"/>
          <c:extLst>
            <c:ext xmlns:c16="http://schemas.microsoft.com/office/drawing/2014/chart" uri="{C3380CC4-5D6E-409C-BE32-E72D297353CC}">
              <c16:uniqueId val="{00000003-BE77-47D6-9E80-137706F2DD65}"/>
            </c:ext>
          </c:extLst>
        </c:ser>
        <c:ser>
          <c:idx val="5"/>
          <c:order val="4"/>
          <c:spPr>
            <a:ln w="12700">
              <a:solidFill>
                <a:schemeClr val="tx1"/>
              </a:solidFill>
            </a:ln>
          </c:spPr>
          <c:marker>
            <c:symbol val="circle"/>
            <c:size val="5"/>
            <c:spPr>
              <a:solidFill>
                <a:schemeClr val="tx1"/>
              </a:solidFill>
              <a:ln>
                <a:solidFill>
                  <a:schemeClr val="tx1"/>
                </a:solidFill>
              </a:ln>
            </c:spPr>
          </c:marker>
          <c:val>
            <c:numRef>
              <c:f>'Paired n=7'!$A$15:$B$15</c:f>
              <c:numCache>
                <c:formatCode>General</c:formatCode>
                <c:ptCount val="2"/>
                <c:pt idx="0">
                  <c:v>5.0999999999999996</c:v>
                </c:pt>
                <c:pt idx="1">
                  <c:v>12.4</c:v>
                </c:pt>
              </c:numCache>
            </c:numRef>
          </c:val>
          <c:smooth val="0"/>
          <c:extLst>
            <c:ext xmlns:c16="http://schemas.microsoft.com/office/drawing/2014/chart" uri="{C3380CC4-5D6E-409C-BE32-E72D297353CC}">
              <c16:uniqueId val="{00000004-BE77-47D6-9E80-137706F2DD65}"/>
            </c:ext>
          </c:extLst>
        </c:ser>
        <c:ser>
          <c:idx val="6"/>
          <c:order val="5"/>
          <c:spPr>
            <a:ln w="12700">
              <a:solidFill>
                <a:schemeClr val="tx1"/>
              </a:solidFill>
            </a:ln>
          </c:spPr>
          <c:marker>
            <c:symbol val="circle"/>
            <c:size val="5"/>
            <c:spPr>
              <a:solidFill>
                <a:schemeClr val="tx1"/>
              </a:solidFill>
              <a:ln>
                <a:solidFill>
                  <a:schemeClr val="tx1"/>
                </a:solidFill>
              </a:ln>
            </c:spPr>
          </c:marker>
          <c:val>
            <c:numRef>
              <c:f>'Paired n=7'!$A$16:$B$16</c:f>
              <c:numCache>
                <c:formatCode>General</c:formatCode>
                <c:ptCount val="2"/>
                <c:pt idx="0">
                  <c:v>8.8000000000000007</c:v>
                </c:pt>
                <c:pt idx="1">
                  <c:v>9.2000000000000011</c:v>
                </c:pt>
              </c:numCache>
            </c:numRef>
          </c:val>
          <c:smooth val="0"/>
          <c:extLst>
            <c:ext xmlns:c16="http://schemas.microsoft.com/office/drawing/2014/chart" uri="{C3380CC4-5D6E-409C-BE32-E72D297353CC}">
              <c16:uniqueId val="{00000005-BE77-47D6-9E80-137706F2DD65}"/>
            </c:ext>
          </c:extLst>
        </c:ser>
        <c:ser>
          <c:idx val="3"/>
          <c:order val="6"/>
          <c:spPr>
            <a:ln w="12700">
              <a:solidFill>
                <a:schemeClr val="tx1"/>
              </a:solidFill>
            </a:ln>
          </c:spPr>
          <c:marker>
            <c:symbol val="circle"/>
            <c:size val="5"/>
            <c:spPr>
              <a:solidFill>
                <a:schemeClr val="tx1"/>
              </a:solidFill>
              <a:ln>
                <a:solidFill>
                  <a:schemeClr val="tx1"/>
                </a:solidFill>
              </a:ln>
            </c:spPr>
          </c:marker>
          <c:val>
            <c:numRef>
              <c:f>'Paired n=7'!$A$17:$B$17</c:f>
              <c:numCache>
                <c:formatCode>General</c:formatCode>
                <c:ptCount val="2"/>
                <c:pt idx="0">
                  <c:v>9.8000000000000007</c:v>
                </c:pt>
                <c:pt idx="1">
                  <c:v>7.9</c:v>
                </c:pt>
              </c:numCache>
            </c:numRef>
          </c:val>
          <c:smooth val="0"/>
          <c:extLst>
            <c:ext xmlns:c16="http://schemas.microsoft.com/office/drawing/2014/chart" uri="{C3380CC4-5D6E-409C-BE32-E72D297353CC}">
              <c16:uniqueId val="{00000006-BE77-47D6-9E80-137706F2DD65}"/>
            </c:ext>
          </c:extLst>
        </c:ser>
        <c:dLbls>
          <c:showLegendKey val="0"/>
          <c:showVal val="0"/>
          <c:showCatName val="0"/>
          <c:showSerName val="0"/>
          <c:showPercent val="0"/>
          <c:showBubbleSize val="0"/>
        </c:dLbls>
        <c:marker val="1"/>
        <c:smooth val="0"/>
        <c:axId val="2142927384"/>
        <c:axId val="2142398840"/>
      </c:lineChart>
      <c:catAx>
        <c:axId val="2142927384"/>
        <c:scaling>
          <c:orientation val="minMax"/>
        </c:scaling>
        <c:delete val="0"/>
        <c:axPos val="b"/>
        <c:numFmt formatCode="General" sourceLinked="1"/>
        <c:majorTickMark val="out"/>
        <c:minorTickMark val="none"/>
        <c:tickLblPos val="none"/>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42398840"/>
        <c:crosses val="autoZero"/>
        <c:auto val="1"/>
        <c:lblAlgn val="ctr"/>
        <c:lblOffset val="100"/>
        <c:noMultiLvlLbl val="0"/>
      </c:catAx>
      <c:valAx>
        <c:axId val="2142398840"/>
        <c:scaling>
          <c:orientation val="minMax"/>
          <c:max val="15"/>
        </c:scaling>
        <c:delete val="0"/>
        <c:axPos val="l"/>
        <c:numFmt formatCode="General" sourceLinked="1"/>
        <c:majorTickMark val="out"/>
        <c:minorTickMark val="none"/>
        <c:tickLblPos val="nextTo"/>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42927384"/>
        <c:crosses val="autoZero"/>
        <c:crossBetween val="between"/>
        <c:majorUnit val="5"/>
      </c:valAx>
    </c:plotArea>
    <c:plotVisOnly val="1"/>
    <c:dispBlanksAs val="gap"/>
    <c:showDLblsOverMax val="0"/>
  </c:chart>
  <c:spPr>
    <a:solidFill>
      <a:schemeClr val="bg1"/>
    </a:solidFill>
  </c:sp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spPr>
            <a:ln w="12700">
              <a:solidFill>
                <a:schemeClr val="tx1"/>
              </a:solidFill>
            </a:ln>
          </c:spPr>
          <c:marker>
            <c:symbol val="circle"/>
            <c:size val="5"/>
            <c:spPr>
              <a:solidFill>
                <a:schemeClr val="tx1"/>
              </a:solidFill>
              <a:ln>
                <a:solidFill>
                  <a:schemeClr val="tx1"/>
                </a:solidFill>
              </a:ln>
            </c:spPr>
          </c:marker>
          <c:val>
            <c:numRef>
              <c:f>'Paired n=7'!$A$2:$B$2</c:f>
              <c:numCache>
                <c:formatCode>General</c:formatCode>
                <c:ptCount val="2"/>
                <c:pt idx="0">
                  <c:v>6</c:v>
                </c:pt>
                <c:pt idx="1">
                  <c:v>8.1</c:v>
                </c:pt>
              </c:numCache>
            </c:numRef>
          </c:val>
          <c:smooth val="0"/>
          <c:extLst>
            <c:ext xmlns:c16="http://schemas.microsoft.com/office/drawing/2014/chart" uri="{C3380CC4-5D6E-409C-BE32-E72D297353CC}">
              <c16:uniqueId val="{00000000-C17A-4526-8B60-959434D8E3CF}"/>
            </c:ext>
          </c:extLst>
        </c:ser>
        <c:ser>
          <c:idx val="1"/>
          <c:order val="1"/>
          <c:spPr>
            <a:ln w="12700">
              <a:solidFill>
                <a:schemeClr val="tx1"/>
              </a:solidFill>
            </a:ln>
          </c:spPr>
          <c:marker>
            <c:symbol val="circle"/>
            <c:size val="5"/>
            <c:spPr>
              <a:solidFill>
                <a:schemeClr val="tx1"/>
              </a:solidFill>
              <a:ln>
                <a:solidFill>
                  <a:schemeClr val="tx1"/>
                </a:solidFill>
              </a:ln>
            </c:spPr>
          </c:marker>
          <c:val>
            <c:numRef>
              <c:f>'Paired n=7'!$A$3:$B$3</c:f>
              <c:numCache>
                <c:formatCode>General</c:formatCode>
                <c:ptCount val="2"/>
                <c:pt idx="0">
                  <c:v>7.2</c:v>
                </c:pt>
                <c:pt idx="1">
                  <c:v>10.4</c:v>
                </c:pt>
              </c:numCache>
            </c:numRef>
          </c:val>
          <c:smooth val="0"/>
          <c:extLst>
            <c:ext xmlns:c16="http://schemas.microsoft.com/office/drawing/2014/chart" uri="{C3380CC4-5D6E-409C-BE32-E72D297353CC}">
              <c16:uniqueId val="{00000001-C17A-4526-8B60-959434D8E3CF}"/>
            </c:ext>
          </c:extLst>
        </c:ser>
        <c:ser>
          <c:idx val="2"/>
          <c:order val="2"/>
          <c:spPr>
            <a:ln w="12700">
              <a:solidFill>
                <a:schemeClr val="tx1"/>
              </a:solidFill>
            </a:ln>
          </c:spPr>
          <c:marker>
            <c:symbol val="circle"/>
            <c:size val="5"/>
            <c:spPr>
              <a:solidFill>
                <a:schemeClr val="tx1"/>
              </a:solidFill>
              <a:ln>
                <a:solidFill>
                  <a:schemeClr val="tx1"/>
                </a:solidFill>
              </a:ln>
            </c:spPr>
          </c:marker>
          <c:val>
            <c:numRef>
              <c:f>'Paired n=7'!$A$4:$B$4</c:f>
              <c:numCache>
                <c:formatCode>General</c:formatCode>
                <c:ptCount val="2"/>
                <c:pt idx="0">
                  <c:v>8</c:v>
                </c:pt>
                <c:pt idx="1">
                  <c:v>11.9</c:v>
                </c:pt>
              </c:numCache>
            </c:numRef>
          </c:val>
          <c:smooth val="0"/>
          <c:extLst>
            <c:ext xmlns:c16="http://schemas.microsoft.com/office/drawing/2014/chart" uri="{C3380CC4-5D6E-409C-BE32-E72D297353CC}">
              <c16:uniqueId val="{00000002-C17A-4526-8B60-959434D8E3CF}"/>
            </c:ext>
          </c:extLst>
        </c:ser>
        <c:ser>
          <c:idx val="4"/>
          <c:order val="3"/>
          <c:spPr>
            <a:ln w="12700">
              <a:solidFill>
                <a:schemeClr val="tx1"/>
              </a:solidFill>
            </a:ln>
          </c:spPr>
          <c:marker>
            <c:symbol val="circle"/>
            <c:size val="5"/>
            <c:spPr>
              <a:solidFill>
                <a:schemeClr val="tx1"/>
              </a:solidFill>
              <a:ln>
                <a:solidFill>
                  <a:schemeClr val="tx1"/>
                </a:solidFill>
              </a:ln>
            </c:spPr>
          </c:marker>
          <c:val>
            <c:numRef>
              <c:f>'Paired n=7'!$A$5:$B$5</c:f>
              <c:numCache>
                <c:formatCode>General</c:formatCode>
                <c:ptCount val="2"/>
                <c:pt idx="0">
                  <c:v>2</c:v>
                </c:pt>
                <c:pt idx="1">
                  <c:v>4.2</c:v>
                </c:pt>
              </c:numCache>
            </c:numRef>
          </c:val>
          <c:smooth val="0"/>
          <c:extLst>
            <c:ext xmlns:c16="http://schemas.microsoft.com/office/drawing/2014/chart" uri="{C3380CC4-5D6E-409C-BE32-E72D297353CC}">
              <c16:uniqueId val="{00000003-C17A-4526-8B60-959434D8E3CF}"/>
            </c:ext>
          </c:extLst>
        </c:ser>
        <c:ser>
          <c:idx val="5"/>
          <c:order val="4"/>
          <c:spPr>
            <a:ln w="12700">
              <a:solidFill>
                <a:schemeClr val="tx1"/>
              </a:solidFill>
            </a:ln>
          </c:spPr>
          <c:marker>
            <c:symbol val="circle"/>
            <c:size val="5"/>
            <c:spPr>
              <a:solidFill>
                <a:schemeClr val="tx1"/>
              </a:solidFill>
              <a:ln>
                <a:solidFill>
                  <a:schemeClr val="tx1"/>
                </a:solidFill>
              </a:ln>
            </c:spPr>
          </c:marker>
          <c:val>
            <c:numRef>
              <c:f>'Paired n=7'!$A$6:$B$6</c:f>
              <c:numCache>
                <c:formatCode>General</c:formatCode>
                <c:ptCount val="2"/>
                <c:pt idx="0">
                  <c:v>4</c:v>
                </c:pt>
                <c:pt idx="1">
                  <c:v>7.4</c:v>
                </c:pt>
              </c:numCache>
            </c:numRef>
          </c:val>
          <c:smooth val="0"/>
          <c:extLst>
            <c:ext xmlns:c16="http://schemas.microsoft.com/office/drawing/2014/chart" uri="{C3380CC4-5D6E-409C-BE32-E72D297353CC}">
              <c16:uniqueId val="{00000004-C17A-4526-8B60-959434D8E3CF}"/>
            </c:ext>
          </c:extLst>
        </c:ser>
        <c:ser>
          <c:idx val="6"/>
          <c:order val="5"/>
          <c:spPr>
            <a:ln w="12700">
              <a:solidFill>
                <a:schemeClr val="tx1"/>
              </a:solidFill>
            </a:ln>
          </c:spPr>
          <c:marker>
            <c:symbol val="circle"/>
            <c:size val="5"/>
            <c:spPr>
              <a:solidFill>
                <a:schemeClr val="tx1"/>
              </a:solidFill>
              <a:ln>
                <a:solidFill>
                  <a:schemeClr val="tx1"/>
                </a:solidFill>
              </a:ln>
            </c:spPr>
          </c:marker>
          <c:val>
            <c:numRef>
              <c:f>'Paired n=7'!$A$7:$B$7</c:f>
              <c:numCache>
                <c:formatCode>General</c:formatCode>
                <c:ptCount val="2"/>
                <c:pt idx="0">
                  <c:v>3</c:v>
                </c:pt>
                <c:pt idx="1">
                  <c:v>5.6</c:v>
                </c:pt>
              </c:numCache>
            </c:numRef>
          </c:val>
          <c:smooth val="0"/>
          <c:extLst>
            <c:ext xmlns:c16="http://schemas.microsoft.com/office/drawing/2014/chart" uri="{C3380CC4-5D6E-409C-BE32-E72D297353CC}">
              <c16:uniqueId val="{00000005-C17A-4526-8B60-959434D8E3CF}"/>
            </c:ext>
          </c:extLst>
        </c:ser>
        <c:ser>
          <c:idx val="3"/>
          <c:order val="6"/>
          <c:spPr>
            <a:ln w="12700">
              <a:solidFill>
                <a:schemeClr val="tx1"/>
              </a:solidFill>
            </a:ln>
          </c:spPr>
          <c:marker>
            <c:symbol val="circle"/>
            <c:size val="5"/>
            <c:spPr>
              <a:solidFill>
                <a:schemeClr val="tx1"/>
              </a:solidFill>
              <a:ln>
                <a:solidFill>
                  <a:schemeClr val="tx1"/>
                </a:solidFill>
              </a:ln>
            </c:spPr>
          </c:marker>
          <c:val>
            <c:numRef>
              <c:f>'Paired n=7'!$A$8:$B$8</c:f>
              <c:numCache>
                <c:formatCode>General</c:formatCode>
                <c:ptCount val="2"/>
                <c:pt idx="0">
                  <c:v>9</c:v>
                </c:pt>
                <c:pt idx="1">
                  <c:v>12.6</c:v>
                </c:pt>
              </c:numCache>
            </c:numRef>
          </c:val>
          <c:smooth val="0"/>
          <c:extLst>
            <c:ext xmlns:c16="http://schemas.microsoft.com/office/drawing/2014/chart" uri="{C3380CC4-5D6E-409C-BE32-E72D297353CC}">
              <c16:uniqueId val="{00000006-C17A-4526-8B60-959434D8E3CF}"/>
            </c:ext>
          </c:extLst>
        </c:ser>
        <c:dLbls>
          <c:showLegendKey val="0"/>
          <c:showVal val="0"/>
          <c:showCatName val="0"/>
          <c:showSerName val="0"/>
          <c:showPercent val="0"/>
          <c:showBubbleSize val="0"/>
        </c:dLbls>
        <c:marker val="1"/>
        <c:smooth val="0"/>
        <c:axId val="2142353960"/>
        <c:axId val="2142529704"/>
      </c:lineChart>
      <c:catAx>
        <c:axId val="2142353960"/>
        <c:scaling>
          <c:orientation val="minMax"/>
        </c:scaling>
        <c:delete val="0"/>
        <c:axPos val="b"/>
        <c:numFmt formatCode="General" sourceLinked="1"/>
        <c:majorTickMark val="out"/>
        <c:minorTickMark val="none"/>
        <c:tickLblPos val="none"/>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42529704"/>
        <c:crosses val="autoZero"/>
        <c:auto val="1"/>
        <c:lblAlgn val="ctr"/>
        <c:lblOffset val="100"/>
        <c:noMultiLvlLbl val="0"/>
      </c:catAx>
      <c:valAx>
        <c:axId val="2142529704"/>
        <c:scaling>
          <c:orientation val="minMax"/>
          <c:max val="15"/>
        </c:scaling>
        <c:delete val="0"/>
        <c:axPos val="l"/>
        <c:numFmt formatCode="General" sourceLinked="1"/>
        <c:majorTickMark val="out"/>
        <c:minorTickMark val="none"/>
        <c:tickLblPos val="nextTo"/>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42353960"/>
        <c:crosses val="autoZero"/>
        <c:crossBetween val="between"/>
        <c:majorUnit val="5"/>
      </c:valAx>
    </c:plotArea>
    <c:plotVisOnly val="1"/>
    <c:dispBlanksAs val="gap"/>
    <c:showDLblsOverMax val="0"/>
  </c:chart>
  <c:spPr>
    <a:solidFill>
      <a:schemeClr val="bg1"/>
    </a:solidFill>
  </c:sp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circle"/>
            <c:size val="5"/>
            <c:spPr>
              <a:solidFill>
                <a:schemeClr val="tx1"/>
              </a:solidFill>
              <a:ln>
                <a:solidFill>
                  <a:schemeClr val="tx1"/>
                </a:solidFill>
              </a:ln>
            </c:spPr>
          </c:marker>
          <c:xVal>
            <c:numRef>
              <c:f>'Paired n=7'!$C$2:$C$8</c:f>
              <c:numCache>
                <c:formatCode>General</c:formatCode>
                <c:ptCount val="7"/>
                <c:pt idx="0">
                  <c:v>0.5</c:v>
                </c:pt>
                <c:pt idx="1">
                  <c:v>0.4</c:v>
                </c:pt>
                <c:pt idx="2">
                  <c:v>0.55000000000000004</c:v>
                </c:pt>
                <c:pt idx="3">
                  <c:v>0.4</c:v>
                </c:pt>
                <c:pt idx="4">
                  <c:v>0.6</c:v>
                </c:pt>
                <c:pt idx="5">
                  <c:v>0.6</c:v>
                </c:pt>
                <c:pt idx="6">
                  <c:v>0.45</c:v>
                </c:pt>
              </c:numCache>
            </c:numRef>
          </c:xVal>
          <c:yVal>
            <c:numRef>
              <c:f>'Paired n=7'!$D$2:$D$8</c:f>
              <c:numCache>
                <c:formatCode>General</c:formatCode>
                <c:ptCount val="7"/>
                <c:pt idx="0">
                  <c:v>2.1</c:v>
                </c:pt>
                <c:pt idx="1">
                  <c:v>3.2</c:v>
                </c:pt>
                <c:pt idx="2">
                  <c:v>3.9</c:v>
                </c:pt>
                <c:pt idx="3">
                  <c:v>2.2000000000000002</c:v>
                </c:pt>
                <c:pt idx="4">
                  <c:v>3.4</c:v>
                </c:pt>
                <c:pt idx="5">
                  <c:v>2.6</c:v>
                </c:pt>
                <c:pt idx="6">
                  <c:v>3.6</c:v>
                </c:pt>
              </c:numCache>
            </c:numRef>
          </c:yVal>
          <c:smooth val="0"/>
          <c:extLst>
            <c:ext xmlns:c16="http://schemas.microsoft.com/office/drawing/2014/chart" uri="{C3380CC4-5D6E-409C-BE32-E72D297353CC}">
              <c16:uniqueId val="{00000000-F181-4430-B97C-DF005373040A}"/>
            </c:ext>
          </c:extLst>
        </c:ser>
        <c:ser>
          <c:idx val="1"/>
          <c:order val="1"/>
          <c:tx>
            <c:v>Mean Diff</c:v>
          </c:tx>
          <c:spPr>
            <a:ln w="28575">
              <a:noFill/>
            </a:ln>
          </c:spPr>
          <c:marker>
            <c:symbol val="none"/>
          </c:marker>
          <c:xVal>
            <c:numRef>
              <c:f>'Paired n=7'!$K$2:$K$3</c:f>
              <c:numCache>
                <c:formatCode>General</c:formatCode>
                <c:ptCount val="2"/>
                <c:pt idx="0">
                  <c:v>0.65</c:v>
                </c:pt>
                <c:pt idx="1">
                  <c:v>0.35</c:v>
                </c:pt>
              </c:numCache>
            </c:numRef>
          </c:xVal>
          <c:yVal>
            <c:numRef>
              <c:f>'Paired n=7'!$I$2:$I$3</c:f>
              <c:numCache>
                <c:formatCode>General</c:formatCode>
                <c:ptCount val="2"/>
                <c:pt idx="0">
                  <c:v>3</c:v>
                </c:pt>
                <c:pt idx="1">
                  <c:v>3</c:v>
                </c:pt>
              </c:numCache>
            </c:numRef>
          </c:yVal>
          <c:smooth val="0"/>
          <c:extLst>
            <c:ext xmlns:c16="http://schemas.microsoft.com/office/drawing/2014/chart" uri="{C3380CC4-5D6E-409C-BE32-E72D297353CC}">
              <c16:uniqueId val="{00000001-F181-4430-B97C-DF005373040A}"/>
            </c:ext>
          </c:extLst>
        </c:ser>
        <c:ser>
          <c:idx val="2"/>
          <c:order val="2"/>
          <c:tx>
            <c:v>Median Diff</c:v>
          </c:tx>
          <c:spPr>
            <a:ln w="12700">
              <a:solidFill>
                <a:schemeClr val="tx1"/>
              </a:solidFill>
              <a:prstDash val="dash"/>
            </a:ln>
          </c:spPr>
          <c:marker>
            <c:symbol val="none"/>
          </c:marker>
          <c:trendline>
            <c:trendlineType val="linear"/>
            <c:dispRSqr val="0"/>
            <c:dispEq val="0"/>
          </c:trendline>
          <c:trendline>
            <c:spPr>
              <a:ln w="25400"/>
            </c:spPr>
            <c:trendlineType val="linear"/>
            <c:dispRSqr val="0"/>
            <c:dispEq val="0"/>
          </c:trendline>
          <c:trendline>
            <c:spPr>
              <a:ln>
                <a:noFill/>
              </a:ln>
            </c:spPr>
            <c:trendlineType val="linear"/>
            <c:dispRSqr val="0"/>
            <c:dispEq val="0"/>
          </c:trendline>
          <c:trendline>
            <c:spPr>
              <a:ln>
                <a:noFill/>
              </a:ln>
            </c:spPr>
            <c:trendlineType val="linear"/>
            <c:dispRSqr val="0"/>
            <c:dispEq val="0"/>
          </c:trendline>
          <c:xVal>
            <c:numRef>
              <c:f>'Paired n=7'!$L$2:$L$3</c:f>
              <c:numCache>
                <c:formatCode>General</c:formatCode>
                <c:ptCount val="2"/>
                <c:pt idx="0">
                  <c:v>0.65</c:v>
                </c:pt>
                <c:pt idx="1">
                  <c:v>0.35</c:v>
                </c:pt>
              </c:numCache>
            </c:numRef>
          </c:xVal>
          <c:yVal>
            <c:numRef>
              <c:f>'Paired n=7'!$J$2:$J$3</c:f>
              <c:numCache>
                <c:formatCode>General</c:formatCode>
                <c:ptCount val="2"/>
                <c:pt idx="0">
                  <c:v>3.2</c:v>
                </c:pt>
                <c:pt idx="1">
                  <c:v>3.2</c:v>
                </c:pt>
              </c:numCache>
            </c:numRef>
          </c:yVal>
          <c:smooth val="0"/>
          <c:extLst>
            <c:ext xmlns:c16="http://schemas.microsoft.com/office/drawing/2014/chart" uri="{C3380CC4-5D6E-409C-BE32-E72D297353CC}">
              <c16:uniqueId val="{00000002-F181-4430-B97C-DF005373040A}"/>
            </c:ext>
          </c:extLst>
        </c:ser>
        <c:dLbls>
          <c:showLegendKey val="0"/>
          <c:showVal val="0"/>
          <c:showCatName val="0"/>
          <c:showSerName val="0"/>
          <c:showPercent val="0"/>
          <c:showBubbleSize val="0"/>
        </c:dLbls>
        <c:axId val="-2126507384"/>
        <c:axId val="-2126498568"/>
      </c:scatterChart>
      <c:valAx>
        <c:axId val="-2126507384"/>
        <c:scaling>
          <c:orientation val="minMax"/>
          <c:max val="1"/>
        </c:scaling>
        <c:delete val="0"/>
        <c:axPos val="b"/>
        <c:numFmt formatCode="General" sourceLinked="1"/>
        <c:majorTickMark val="out"/>
        <c:minorTickMark val="none"/>
        <c:tickLblPos val="none"/>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26498568"/>
        <c:crosses val="autoZero"/>
        <c:crossBetween val="midCat"/>
        <c:majorUnit val="1"/>
      </c:valAx>
      <c:valAx>
        <c:axId val="-2126498568"/>
        <c:scaling>
          <c:orientation val="minMax"/>
          <c:max val="15"/>
          <c:min val="-5"/>
        </c:scaling>
        <c:delete val="0"/>
        <c:axPos val="l"/>
        <c:numFmt formatCode="General" sourceLinked="1"/>
        <c:majorTickMark val="out"/>
        <c:minorTickMark val="none"/>
        <c:tickLblPos val="nextTo"/>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26507384"/>
        <c:crosses val="autoZero"/>
        <c:crossBetween val="midCat"/>
        <c:majorUnit val="5"/>
      </c:valAx>
      <c:spPr>
        <a:solidFill>
          <a:schemeClr val="bg1"/>
        </a:solidFill>
      </c:spPr>
    </c:plotArea>
    <c:plotVisOnly val="1"/>
    <c:dispBlanksAs val="gap"/>
    <c:showDLblsOverMax val="0"/>
  </c:chart>
  <c:spPr>
    <a:solidFill>
      <a:schemeClr val="bg1"/>
    </a:solidFill>
  </c:sp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chemeClr val="tx1"/>
            </a:solidFill>
            <a:ln>
              <a:noFill/>
            </a:ln>
          </c:spPr>
          <c:invertIfNegative val="0"/>
          <c:errBars>
            <c:errBarType val="plus"/>
            <c:errValType val="fixedVal"/>
            <c:noEndCap val="0"/>
            <c:val val="1.0038020000000001"/>
          </c:errBars>
          <c:val>
            <c:numRef>
              <c:f>'Paired n=7'!$E$2</c:f>
              <c:numCache>
                <c:formatCode>General</c:formatCode>
                <c:ptCount val="1"/>
                <c:pt idx="0">
                  <c:v>5.6</c:v>
                </c:pt>
              </c:numCache>
            </c:numRef>
          </c:val>
          <c:extLst>
            <c:ext xmlns:c16="http://schemas.microsoft.com/office/drawing/2014/chart" uri="{C3380CC4-5D6E-409C-BE32-E72D297353CC}">
              <c16:uniqueId val="{00000000-D26B-4332-9A1E-0AC33BFEE7E9}"/>
            </c:ext>
          </c:extLst>
        </c:ser>
        <c:ser>
          <c:idx val="1"/>
          <c:order val="1"/>
          <c:spPr>
            <a:solidFill>
              <a:schemeClr val="bg1"/>
            </a:solidFill>
            <a:ln>
              <a:solidFill>
                <a:schemeClr val="tx1"/>
              </a:solidFill>
            </a:ln>
          </c:spPr>
          <c:invertIfNegative val="0"/>
          <c:errBars>
            <c:errBarType val="plus"/>
            <c:errValType val="fixedVal"/>
            <c:noEndCap val="0"/>
            <c:val val="1.19702"/>
          </c:errBars>
          <c:val>
            <c:numRef>
              <c:f>'Paired n=7'!$F$2</c:f>
              <c:numCache>
                <c:formatCode>General</c:formatCode>
                <c:ptCount val="1"/>
                <c:pt idx="0">
                  <c:v>8.6</c:v>
                </c:pt>
              </c:numCache>
            </c:numRef>
          </c:val>
          <c:extLst>
            <c:ext xmlns:c16="http://schemas.microsoft.com/office/drawing/2014/chart" uri="{C3380CC4-5D6E-409C-BE32-E72D297353CC}">
              <c16:uniqueId val="{00000001-D26B-4332-9A1E-0AC33BFEE7E9}"/>
            </c:ext>
          </c:extLst>
        </c:ser>
        <c:dLbls>
          <c:showLegendKey val="0"/>
          <c:showVal val="0"/>
          <c:showCatName val="0"/>
          <c:showSerName val="0"/>
          <c:showPercent val="0"/>
          <c:showBubbleSize val="0"/>
        </c:dLbls>
        <c:gapWidth val="150"/>
        <c:axId val="2143170312"/>
        <c:axId val="2143160632"/>
      </c:barChart>
      <c:catAx>
        <c:axId val="2143170312"/>
        <c:scaling>
          <c:orientation val="minMax"/>
        </c:scaling>
        <c:delete val="0"/>
        <c:axPos val="b"/>
        <c:majorTickMark val="out"/>
        <c:minorTickMark val="none"/>
        <c:tickLblPos val="none"/>
        <c:spPr>
          <a:ln>
            <a:solidFill>
              <a:schemeClr val="tx1"/>
            </a:solidFill>
          </a:ln>
        </c:spPr>
        <c:crossAx val="2143160632"/>
        <c:crosses val="autoZero"/>
        <c:auto val="1"/>
        <c:lblAlgn val="ctr"/>
        <c:lblOffset val="100"/>
        <c:noMultiLvlLbl val="0"/>
      </c:catAx>
      <c:valAx>
        <c:axId val="2143160632"/>
        <c:scaling>
          <c:orientation val="minMax"/>
          <c:max val="15"/>
        </c:scaling>
        <c:delete val="0"/>
        <c:axPos val="l"/>
        <c:numFmt formatCode="General" sourceLinked="1"/>
        <c:majorTickMark val="out"/>
        <c:minorTickMark val="none"/>
        <c:tickLblPos val="nextTo"/>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43170312"/>
        <c:crosses val="autoZero"/>
        <c:crossBetween val="between"/>
        <c:majorUnit val="5"/>
      </c:valAx>
    </c:plotArea>
    <c:plotVisOnly val="1"/>
    <c:dispBlanksAs val="gap"/>
    <c:showDLblsOverMax val="0"/>
  </c:chart>
  <c:spPr>
    <a:solidFill>
      <a:schemeClr val="bg1"/>
    </a:solidFill>
  </c:spPr>
  <c:externalData r:id="rId2">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2050882311586001"/>
          <c:y val="6.7592592592592607E-2"/>
          <c:w val="0.534521758998875"/>
          <c:h val="0.782982283464567"/>
        </c:manualLayout>
      </c:layout>
      <c:barChart>
        <c:barDir val="col"/>
        <c:grouping val="clustered"/>
        <c:varyColors val="0"/>
        <c:ser>
          <c:idx val="0"/>
          <c:order val="0"/>
          <c:tx>
            <c:strRef>
              <c:f>'EDN1'!$A$4</c:f>
              <c:strCache>
                <c:ptCount val="1"/>
                <c:pt idx="0">
                  <c:v>Uncomplicated Pregnancy</c:v>
                </c:pt>
              </c:strCache>
            </c:strRef>
          </c:tx>
          <c:spPr>
            <a:solidFill>
              <a:schemeClr val="tx1"/>
            </a:solidFill>
            <a:ln>
              <a:solidFill>
                <a:schemeClr val="tx1"/>
              </a:solidFill>
            </a:ln>
          </c:spPr>
          <c:invertIfNegative val="0"/>
          <c:errBars>
            <c:errBarType val="plus"/>
            <c:errValType val="cust"/>
            <c:noEndCap val="0"/>
            <c:plus>
              <c:numRef>
                <c:f>'EDN1'!$L$4</c:f>
                <c:numCache>
                  <c:formatCode>General</c:formatCode>
                  <c:ptCount val="1"/>
                  <c:pt idx="0">
                    <c:v>3.3341050603162001E-6</c:v>
                  </c:pt>
                </c:numCache>
              </c:numRef>
            </c:plus>
            <c:minus>
              <c:numLit>
                <c:formatCode>General</c:formatCode>
                <c:ptCount val="1"/>
                <c:pt idx="0">
                  <c:v>1</c:v>
                </c:pt>
              </c:numLit>
            </c:minus>
          </c:errBars>
          <c:cat>
            <c:numRef>
              <c:f>'EDN1'!$J$1</c:f>
              <c:numCache>
                <c:formatCode>General</c:formatCode>
                <c:ptCount val="1"/>
              </c:numCache>
            </c:numRef>
          </c:cat>
          <c:val>
            <c:numRef>
              <c:f>'EDN1'!$J$4</c:f>
              <c:numCache>
                <c:formatCode>General</c:formatCode>
                <c:ptCount val="1"/>
                <c:pt idx="0">
                  <c:v>2.0560828132237999E-5</c:v>
                </c:pt>
              </c:numCache>
            </c:numRef>
          </c:val>
          <c:extLst>
            <c:ext xmlns:c16="http://schemas.microsoft.com/office/drawing/2014/chart" uri="{C3380CC4-5D6E-409C-BE32-E72D297353CC}">
              <c16:uniqueId val="{00000000-A510-4AC0-898A-98F1446B0877}"/>
            </c:ext>
          </c:extLst>
        </c:ser>
        <c:ser>
          <c:idx val="1"/>
          <c:order val="1"/>
          <c:tx>
            <c:strRef>
              <c:f>'EDN1'!$A$21</c:f>
              <c:strCache>
                <c:ptCount val="1"/>
                <c:pt idx="0">
                  <c:v>Gestational Hypertension</c:v>
                </c:pt>
              </c:strCache>
            </c:strRef>
          </c:tx>
          <c:spPr>
            <a:solidFill>
              <a:schemeClr val="bg1"/>
            </a:solidFill>
            <a:ln>
              <a:solidFill>
                <a:schemeClr val="tx1"/>
              </a:solidFill>
            </a:ln>
            <a:effectLst/>
          </c:spPr>
          <c:invertIfNegative val="0"/>
          <c:errBars>
            <c:errBarType val="plus"/>
            <c:errValType val="cust"/>
            <c:noEndCap val="0"/>
            <c:plus>
              <c:numRef>
                <c:f>'EDN1'!$L$21</c:f>
                <c:numCache>
                  <c:formatCode>General</c:formatCode>
                  <c:ptCount val="1"/>
                  <c:pt idx="0">
                    <c:v>2.3676879912478901E-6</c:v>
                  </c:pt>
                </c:numCache>
              </c:numRef>
            </c:plus>
            <c:minus>
              <c:numLit>
                <c:formatCode>General</c:formatCode>
                <c:ptCount val="1"/>
                <c:pt idx="0">
                  <c:v>1</c:v>
                </c:pt>
              </c:numLit>
            </c:minus>
          </c:errBars>
          <c:cat>
            <c:numRef>
              <c:f>'EDN1'!$J$1</c:f>
              <c:numCache>
                <c:formatCode>General</c:formatCode>
                <c:ptCount val="1"/>
              </c:numCache>
            </c:numRef>
          </c:cat>
          <c:val>
            <c:numRef>
              <c:f>'EDN1'!$J$21</c:f>
              <c:numCache>
                <c:formatCode>General</c:formatCode>
                <c:ptCount val="1"/>
                <c:pt idx="0">
                  <c:v>4.2876668263758499E-5</c:v>
                </c:pt>
              </c:numCache>
            </c:numRef>
          </c:val>
          <c:extLst>
            <c:ext xmlns:c16="http://schemas.microsoft.com/office/drawing/2014/chart" uri="{C3380CC4-5D6E-409C-BE32-E72D297353CC}">
              <c16:uniqueId val="{00000001-A510-4AC0-898A-98F1446B0877}"/>
            </c:ext>
          </c:extLst>
        </c:ser>
        <c:ser>
          <c:idx val="2"/>
          <c:order val="2"/>
          <c:tx>
            <c:strRef>
              <c:f>'EDN1'!$A$9</c:f>
              <c:strCache>
                <c:ptCount val="1"/>
                <c:pt idx="0">
                  <c:v>Preeclampsia</c:v>
                </c:pt>
              </c:strCache>
            </c:strRef>
          </c:tx>
          <c:spPr>
            <a:solidFill>
              <a:schemeClr val="bg1">
                <a:lumMod val="50000"/>
              </a:schemeClr>
            </a:solidFill>
            <a:ln>
              <a:solidFill>
                <a:schemeClr val="tx1"/>
              </a:solidFill>
            </a:ln>
            <a:effectLst/>
          </c:spPr>
          <c:invertIfNegative val="0"/>
          <c:errBars>
            <c:errBarType val="plus"/>
            <c:errValType val="cust"/>
            <c:noEndCap val="0"/>
            <c:plus>
              <c:numRef>
                <c:f>'EDN1'!$L$9</c:f>
                <c:numCache>
                  <c:formatCode>General</c:formatCode>
                  <c:ptCount val="1"/>
                  <c:pt idx="0">
                    <c:v>4.0361881962382597E-6</c:v>
                  </c:pt>
                </c:numCache>
              </c:numRef>
            </c:plus>
            <c:minus>
              <c:numLit>
                <c:formatCode>General</c:formatCode>
                <c:ptCount val="1"/>
                <c:pt idx="0">
                  <c:v>1</c:v>
                </c:pt>
              </c:numLit>
            </c:minus>
          </c:errBars>
          <c:cat>
            <c:numRef>
              <c:f>'EDN1'!$J$1</c:f>
              <c:numCache>
                <c:formatCode>General</c:formatCode>
                <c:ptCount val="1"/>
              </c:numCache>
            </c:numRef>
          </c:cat>
          <c:val>
            <c:numRef>
              <c:f>'EDN1'!$J$9</c:f>
              <c:numCache>
                <c:formatCode>General</c:formatCode>
                <c:ptCount val="1"/>
                <c:pt idx="0">
                  <c:v>2.5580786979089801E-5</c:v>
                </c:pt>
              </c:numCache>
            </c:numRef>
          </c:val>
          <c:extLst>
            <c:ext xmlns:c16="http://schemas.microsoft.com/office/drawing/2014/chart" uri="{C3380CC4-5D6E-409C-BE32-E72D297353CC}">
              <c16:uniqueId val="{00000002-A510-4AC0-898A-98F1446B0877}"/>
            </c:ext>
          </c:extLst>
        </c:ser>
        <c:ser>
          <c:idx val="3"/>
          <c:order val="3"/>
          <c:tx>
            <c:strRef>
              <c:f>'EDN1'!$A$15</c:f>
              <c:strCache>
                <c:ptCount val="1"/>
                <c:pt idx="0">
                  <c:v>HELLP</c:v>
                </c:pt>
              </c:strCache>
            </c:strRef>
          </c:tx>
          <c:spPr>
            <a:solidFill>
              <a:schemeClr val="tx1">
                <a:lumMod val="75000"/>
                <a:lumOff val="25000"/>
              </a:schemeClr>
            </a:solidFill>
            <a:ln>
              <a:solidFill>
                <a:schemeClr val="tx1"/>
              </a:solidFill>
            </a:ln>
            <a:effectLst/>
          </c:spPr>
          <c:invertIfNegative val="0"/>
          <c:errBars>
            <c:errBarType val="plus"/>
            <c:errValType val="cust"/>
            <c:noEndCap val="0"/>
            <c:plus>
              <c:numRef>
                <c:f>'EDN1'!$L$15</c:f>
                <c:numCache>
                  <c:formatCode>General</c:formatCode>
                  <c:ptCount val="1"/>
                  <c:pt idx="0">
                    <c:v>1.22860026798012E-6</c:v>
                  </c:pt>
                </c:numCache>
              </c:numRef>
            </c:plus>
            <c:minus>
              <c:numLit>
                <c:formatCode>General</c:formatCode>
                <c:ptCount val="1"/>
                <c:pt idx="0">
                  <c:v>1</c:v>
                </c:pt>
              </c:numLit>
            </c:minus>
          </c:errBars>
          <c:cat>
            <c:numRef>
              <c:f>'EDN1'!$J$1</c:f>
              <c:numCache>
                <c:formatCode>General</c:formatCode>
                <c:ptCount val="1"/>
              </c:numCache>
            </c:numRef>
          </c:cat>
          <c:val>
            <c:numRef>
              <c:f>'EDN1'!$J$15</c:f>
              <c:numCache>
                <c:formatCode>General</c:formatCode>
                <c:ptCount val="1"/>
                <c:pt idx="0">
                  <c:v>1.3514855670673E-5</c:v>
                </c:pt>
              </c:numCache>
            </c:numRef>
          </c:val>
          <c:extLst>
            <c:ext xmlns:c16="http://schemas.microsoft.com/office/drawing/2014/chart" uri="{C3380CC4-5D6E-409C-BE32-E72D297353CC}">
              <c16:uniqueId val="{00000003-A510-4AC0-898A-98F1446B0877}"/>
            </c:ext>
          </c:extLst>
        </c:ser>
        <c:dLbls>
          <c:showLegendKey val="0"/>
          <c:showVal val="0"/>
          <c:showCatName val="0"/>
          <c:showSerName val="0"/>
          <c:showPercent val="0"/>
          <c:showBubbleSize val="0"/>
        </c:dLbls>
        <c:gapWidth val="150"/>
        <c:axId val="2143082584"/>
        <c:axId val="2143022280"/>
      </c:barChart>
      <c:catAx>
        <c:axId val="2143082584"/>
        <c:scaling>
          <c:orientation val="minMax"/>
        </c:scaling>
        <c:delete val="0"/>
        <c:axPos val="b"/>
        <c:numFmt formatCode="General" sourceLinked="1"/>
        <c:majorTickMark val="out"/>
        <c:minorTickMark val="none"/>
        <c:tickLblPos val="nextTo"/>
        <c:crossAx val="2143022280"/>
        <c:crosses val="autoZero"/>
        <c:auto val="1"/>
        <c:lblAlgn val="ctr"/>
        <c:lblOffset val="100"/>
        <c:noMultiLvlLbl val="0"/>
      </c:catAx>
      <c:valAx>
        <c:axId val="2143022280"/>
        <c:scaling>
          <c:orientation val="minMax"/>
        </c:scaling>
        <c:delete val="0"/>
        <c:axPos val="l"/>
        <c:numFmt formatCode="General" sourceLinked="1"/>
        <c:majorTickMark val="out"/>
        <c:minorTickMark val="none"/>
        <c:tickLblPos val="nextTo"/>
        <c:txPr>
          <a:bodyPr/>
          <a:lstStyle/>
          <a:p>
            <a:pPr>
              <a:defRPr sz="1600" baseline="0">
                <a:latin typeface="Arial"/>
              </a:defRPr>
            </a:pPr>
            <a:endParaRPr lang="de-DE"/>
          </a:p>
        </c:txPr>
        <c:crossAx val="2143082584"/>
        <c:crosses val="autoZero"/>
        <c:crossBetween val="between"/>
        <c:majorUnit val="1.0000000000000001E-5"/>
      </c:valAx>
    </c:plotArea>
    <c:plotVisOnly val="1"/>
    <c:dispBlanksAs val="gap"/>
    <c:showDLblsOverMax val="0"/>
  </c:chart>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2050882311586001"/>
          <c:y val="6.7592592592592607E-2"/>
          <c:w val="0.534521758998875"/>
          <c:h val="0.782982283464567"/>
        </c:manualLayout>
      </c:layout>
      <c:barChart>
        <c:barDir val="col"/>
        <c:grouping val="clustered"/>
        <c:varyColors val="0"/>
        <c:ser>
          <c:idx val="0"/>
          <c:order val="0"/>
          <c:tx>
            <c:strRef>
              <c:f>'EDN1'!$A$4</c:f>
              <c:strCache>
                <c:ptCount val="1"/>
                <c:pt idx="0">
                  <c:v>Uncomplicated Pregnancy</c:v>
                </c:pt>
              </c:strCache>
            </c:strRef>
          </c:tx>
          <c:spPr>
            <a:solidFill>
              <a:schemeClr val="tx1"/>
            </a:solidFill>
            <a:ln>
              <a:solidFill>
                <a:schemeClr val="tx1"/>
              </a:solidFill>
            </a:ln>
          </c:spPr>
          <c:invertIfNegative val="0"/>
          <c:errBars>
            <c:errBarType val="plus"/>
            <c:errValType val="cust"/>
            <c:noEndCap val="0"/>
            <c:plus>
              <c:numRef>
                <c:f>'EDN1'!$L$4</c:f>
                <c:numCache>
                  <c:formatCode>General</c:formatCode>
                  <c:ptCount val="1"/>
                  <c:pt idx="0">
                    <c:v>3.3341050603162001E-6</c:v>
                  </c:pt>
                </c:numCache>
              </c:numRef>
            </c:plus>
            <c:minus>
              <c:numLit>
                <c:formatCode>General</c:formatCode>
                <c:ptCount val="1"/>
                <c:pt idx="0">
                  <c:v>1</c:v>
                </c:pt>
              </c:numLit>
            </c:minus>
          </c:errBars>
          <c:cat>
            <c:numRef>
              <c:f>'EDN1'!$J$1</c:f>
              <c:numCache>
                <c:formatCode>General</c:formatCode>
                <c:ptCount val="1"/>
              </c:numCache>
            </c:numRef>
          </c:cat>
          <c:val>
            <c:numRef>
              <c:f>'EDN1'!$J$4</c:f>
              <c:numCache>
                <c:formatCode>General</c:formatCode>
                <c:ptCount val="1"/>
                <c:pt idx="0">
                  <c:v>2.0560828132237999E-5</c:v>
                </c:pt>
              </c:numCache>
            </c:numRef>
          </c:val>
          <c:extLst>
            <c:ext xmlns:c16="http://schemas.microsoft.com/office/drawing/2014/chart" uri="{C3380CC4-5D6E-409C-BE32-E72D297353CC}">
              <c16:uniqueId val="{00000000-FE40-4665-973F-93CDC8436546}"/>
            </c:ext>
          </c:extLst>
        </c:ser>
        <c:ser>
          <c:idx val="1"/>
          <c:order val="1"/>
          <c:tx>
            <c:strRef>
              <c:f>'EDN1'!$A$21</c:f>
              <c:strCache>
                <c:ptCount val="1"/>
                <c:pt idx="0">
                  <c:v>Gestational Hypertension</c:v>
                </c:pt>
              </c:strCache>
            </c:strRef>
          </c:tx>
          <c:spPr>
            <a:solidFill>
              <a:schemeClr val="bg1"/>
            </a:solidFill>
            <a:ln>
              <a:solidFill>
                <a:schemeClr val="tx1"/>
              </a:solidFill>
            </a:ln>
            <a:effectLst/>
          </c:spPr>
          <c:invertIfNegative val="0"/>
          <c:errBars>
            <c:errBarType val="plus"/>
            <c:errValType val="cust"/>
            <c:noEndCap val="0"/>
            <c:plus>
              <c:numRef>
                <c:f>'EDN1'!$L$21</c:f>
                <c:numCache>
                  <c:formatCode>General</c:formatCode>
                  <c:ptCount val="1"/>
                  <c:pt idx="0">
                    <c:v>2.3676879912478901E-6</c:v>
                  </c:pt>
                </c:numCache>
              </c:numRef>
            </c:plus>
            <c:minus>
              <c:numLit>
                <c:formatCode>General</c:formatCode>
                <c:ptCount val="1"/>
                <c:pt idx="0">
                  <c:v>1</c:v>
                </c:pt>
              </c:numLit>
            </c:minus>
          </c:errBars>
          <c:cat>
            <c:numRef>
              <c:f>'EDN1'!$J$1</c:f>
              <c:numCache>
                <c:formatCode>General</c:formatCode>
                <c:ptCount val="1"/>
              </c:numCache>
            </c:numRef>
          </c:cat>
          <c:val>
            <c:numRef>
              <c:f>'EDN1'!$J$21</c:f>
              <c:numCache>
                <c:formatCode>General</c:formatCode>
                <c:ptCount val="1"/>
                <c:pt idx="0">
                  <c:v>4.2876668263758499E-5</c:v>
                </c:pt>
              </c:numCache>
            </c:numRef>
          </c:val>
          <c:extLst>
            <c:ext xmlns:c16="http://schemas.microsoft.com/office/drawing/2014/chart" uri="{C3380CC4-5D6E-409C-BE32-E72D297353CC}">
              <c16:uniqueId val="{00000001-FE40-4665-973F-93CDC8436546}"/>
            </c:ext>
          </c:extLst>
        </c:ser>
        <c:ser>
          <c:idx val="2"/>
          <c:order val="2"/>
          <c:tx>
            <c:strRef>
              <c:f>'EDN1'!$A$9</c:f>
              <c:strCache>
                <c:ptCount val="1"/>
                <c:pt idx="0">
                  <c:v>Preeclampsia</c:v>
                </c:pt>
              </c:strCache>
            </c:strRef>
          </c:tx>
          <c:spPr>
            <a:solidFill>
              <a:schemeClr val="bg1">
                <a:lumMod val="50000"/>
              </a:schemeClr>
            </a:solidFill>
            <a:ln>
              <a:solidFill>
                <a:schemeClr val="tx1"/>
              </a:solidFill>
            </a:ln>
            <a:effectLst/>
          </c:spPr>
          <c:invertIfNegative val="0"/>
          <c:errBars>
            <c:errBarType val="plus"/>
            <c:errValType val="cust"/>
            <c:noEndCap val="0"/>
            <c:plus>
              <c:numRef>
                <c:f>'EDN1'!$L$9</c:f>
                <c:numCache>
                  <c:formatCode>General</c:formatCode>
                  <c:ptCount val="1"/>
                  <c:pt idx="0">
                    <c:v>4.0361881962382597E-6</c:v>
                  </c:pt>
                </c:numCache>
              </c:numRef>
            </c:plus>
            <c:minus>
              <c:numLit>
                <c:formatCode>General</c:formatCode>
                <c:ptCount val="1"/>
                <c:pt idx="0">
                  <c:v>1</c:v>
                </c:pt>
              </c:numLit>
            </c:minus>
          </c:errBars>
          <c:cat>
            <c:numRef>
              <c:f>'EDN1'!$J$1</c:f>
              <c:numCache>
                <c:formatCode>General</c:formatCode>
                <c:ptCount val="1"/>
              </c:numCache>
            </c:numRef>
          </c:cat>
          <c:val>
            <c:numRef>
              <c:f>'EDN1'!$J$9</c:f>
              <c:numCache>
                <c:formatCode>General</c:formatCode>
                <c:ptCount val="1"/>
                <c:pt idx="0">
                  <c:v>2.5580786979089801E-5</c:v>
                </c:pt>
              </c:numCache>
            </c:numRef>
          </c:val>
          <c:extLst>
            <c:ext xmlns:c16="http://schemas.microsoft.com/office/drawing/2014/chart" uri="{C3380CC4-5D6E-409C-BE32-E72D297353CC}">
              <c16:uniqueId val="{00000002-FE40-4665-973F-93CDC8436546}"/>
            </c:ext>
          </c:extLst>
        </c:ser>
        <c:ser>
          <c:idx val="3"/>
          <c:order val="3"/>
          <c:tx>
            <c:strRef>
              <c:f>'EDN1'!$A$15</c:f>
              <c:strCache>
                <c:ptCount val="1"/>
                <c:pt idx="0">
                  <c:v>HELLP</c:v>
                </c:pt>
              </c:strCache>
            </c:strRef>
          </c:tx>
          <c:spPr>
            <a:solidFill>
              <a:schemeClr val="tx1">
                <a:lumMod val="75000"/>
                <a:lumOff val="25000"/>
              </a:schemeClr>
            </a:solidFill>
            <a:ln>
              <a:solidFill>
                <a:schemeClr val="tx1"/>
              </a:solidFill>
            </a:ln>
            <a:effectLst/>
          </c:spPr>
          <c:invertIfNegative val="0"/>
          <c:errBars>
            <c:errBarType val="plus"/>
            <c:errValType val="cust"/>
            <c:noEndCap val="0"/>
            <c:plus>
              <c:numRef>
                <c:f>'EDN1'!$L$15</c:f>
                <c:numCache>
                  <c:formatCode>General</c:formatCode>
                  <c:ptCount val="1"/>
                  <c:pt idx="0">
                    <c:v>1.22860026798012E-6</c:v>
                  </c:pt>
                </c:numCache>
              </c:numRef>
            </c:plus>
            <c:minus>
              <c:numLit>
                <c:formatCode>General</c:formatCode>
                <c:ptCount val="1"/>
                <c:pt idx="0">
                  <c:v>1</c:v>
                </c:pt>
              </c:numLit>
            </c:minus>
          </c:errBars>
          <c:cat>
            <c:numRef>
              <c:f>'EDN1'!$J$1</c:f>
              <c:numCache>
                <c:formatCode>General</c:formatCode>
                <c:ptCount val="1"/>
              </c:numCache>
            </c:numRef>
          </c:cat>
          <c:val>
            <c:numRef>
              <c:f>'EDN1'!$J$15</c:f>
              <c:numCache>
                <c:formatCode>General</c:formatCode>
                <c:ptCount val="1"/>
                <c:pt idx="0">
                  <c:v>1.3514855670673E-5</c:v>
                </c:pt>
              </c:numCache>
            </c:numRef>
          </c:val>
          <c:extLst>
            <c:ext xmlns:c16="http://schemas.microsoft.com/office/drawing/2014/chart" uri="{C3380CC4-5D6E-409C-BE32-E72D297353CC}">
              <c16:uniqueId val="{00000003-FE40-4665-973F-93CDC8436546}"/>
            </c:ext>
          </c:extLst>
        </c:ser>
        <c:dLbls>
          <c:showLegendKey val="0"/>
          <c:showVal val="0"/>
          <c:showCatName val="0"/>
          <c:showSerName val="0"/>
          <c:showPercent val="0"/>
          <c:showBubbleSize val="0"/>
        </c:dLbls>
        <c:gapWidth val="150"/>
        <c:axId val="2142910200"/>
        <c:axId val="2142904696"/>
      </c:barChart>
      <c:catAx>
        <c:axId val="2142910200"/>
        <c:scaling>
          <c:orientation val="minMax"/>
        </c:scaling>
        <c:delete val="0"/>
        <c:axPos val="b"/>
        <c:numFmt formatCode="General" sourceLinked="1"/>
        <c:majorTickMark val="out"/>
        <c:minorTickMark val="none"/>
        <c:tickLblPos val="nextTo"/>
        <c:crossAx val="2142904696"/>
        <c:crosses val="autoZero"/>
        <c:auto val="1"/>
        <c:lblAlgn val="ctr"/>
        <c:lblOffset val="100"/>
        <c:noMultiLvlLbl val="0"/>
      </c:catAx>
      <c:valAx>
        <c:axId val="2142904696"/>
        <c:scaling>
          <c:orientation val="minMax"/>
        </c:scaling>
        <c:delete val="0"/>
        <c:axPos val="l"/>
        <c:numFmt formatCode="General" sourceLinked="1"/>
        <c:majorTickMark val="out"/>
        <c:minorTickMark val="none"/>
        <c:tickLblPos val="nextTo"/>
        <c:txPr>
          <a:bodyPr/>
          <a:lstStyle/>
          <a:p>
            <a:pPr>
              <a:defRPr sz="1600" baseline="0">
                <a:latin typeface="Arial"/>
              </a:defRPr>
            </a:pPr>
            <a:endParaRPr lang="de-DE"/>
          </a:p>
        </c:txPr>
        <c:crossAx val="2142910200"/>
        <c:crosses val="autoZero"/>
        <c:crossBetween val="between"/>
        <c:majorUnit val="1.0000000000000001E-5"/>
      </c:valAx>
    </c:plotArea>
    <c:plotVisOnly val="1"/>
    <c:dispBlanksAs val="gap"/>
    <c:showDLblsOverMax val="0"/>
  </c:chart>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tx>
            <c:v>Values</c:v>
          </c:tx>
          <c:spPr>
            <a:ln>
              <a:noFill/>
            </a:ln>
          </c:spPr>
          <c:marker>
            <c:symbol val="circle"/>
            <c:size val="5"/>
            <c:spPr>
              <a:solidFill>
                <a:schemeClr val="tx1"/>
              </a:solidFill>
              <a:ln>
                <a:solidFill>
                  <a:schemeClr val="tx1"/>
                </a:solidFill>
              </a:ln>
            </c:spPr>
          </c:marker>
          <c:xVal>
            <c:numRef>
              <c:f>'EDN1'!$P$4:$P$23</c:f>
              <c:numCache>
                <c:formatCode>General</c:formatCode>
                <c:ptCount val="20"/>
                <c:pt idx="0">
                  <c:v>0.5</c:v>
                </c:pt>
                <c:pt idx="1">
                  <c:v>0.5</c:v>
                </c:pt>
                <c:pt idx="2">
                  <c:v>0.5</c:v>
                </c:pt>
                <c:pt idx="3">
                  <c:v>0.5</c:v>
                </c:pt>
                <c:pt idx="4">
                  <c:v>0.5</c:v>
                </c:pt>
                <c:pt idx="5">
                  <c:v>1.5</c:v>
                </c:pt>
                <c:pt idx="6">
                  <c:v>1.5</c:v>
                </c:pt>
                <c:pt idx="7">
                  <c:v>1.5</c:v>
                </c:pt>
                <c:pt idx="8">
                  <c:v>2.4</c:v>
                </c:pt>
                <c:pt idx="9">
                  <c:v>2.6</c:v>
                </c:pt>
                <c:pt idx="10">
                  <c:v>2.5</c:v>
                </c:pt>
                <c:pt idx="11">
                  <c:v>2.5</c:v>
                </c:pt>
                <c:pt idx="12">
                  <c:v>2.5</c:v>
                </c:pt>
                <c:pt idx="13">
                  <c:v>2.5</c:v>
                </c:pt>
                <c:pt idx="14">
                  <c:v>3.6</c:v>
                </c:pt>
                <c:pt idx="15">
                  <c:v>3.4</c:v>
                </c:pt>
                <c:pt idx="16">
                  <c:v>3.5</c:v>
                </c:pt>
                <c:pt idx="17">
                  <c:v>3.4</c:v>
                </c:pt>
                <c:pt idx="18">
                  <c:v>3.6</c:v>
                </c:pt>
                <c:pt idx="19">
                  <c:v>3.5</c:v>
                </c:pt>
              </c:numCache>
            </c:numRef>
          </c:xVal>
          <c:yVal>
            <c:numRef>
              <c:f>'EDN1'!$Q$4:$Q$23</c:f>
              <c:numCache>
                <c:formatCode>General</c:formatCode>
                <c:ptCount val="20"/>
                <c:pt idx="0">
                  <c:v>7.9094076655052198E-6</c:v>
                </c:pt>
                <c:pt idx="1">
                  <c:v>4.02027027027027E-5</c:v>
                </c:pt>
                <c:pt idx="2">
                  <c:v>1.39457831325301E-5</c:v>
                </c:pt>
                <c:pt idx="3">
                  <c:v>4.2186397984886604E-6</c:v>
                </c:pt>
                <c:pt idx="4">
                  <c:v>3.6527607361963197E-5</c:v>
                </c:pt>
                <c:pt idx="5">
                  <c:v>4.9023051591657502E-5</c:v>
                </c:pt>
                <c:pt idx="6">
                  <c:v>3.5100286532951303E-5</c:v>
                </c:pt>
                <c:pt idx="7">
                  <c:v>4.4506666666666699E-5</c:v>
                </c:pt>
                <c:pt idx="8">
                  <c:v>1.07164685908319E-5</c:v>
                </c:pt>
                <c:pt idx="9">
                  <c:v>1.10240963855422E-5</c:v>
                </c:pt>
                <c:pt idx="10">
                  <c:v>7.2177009155646006E-5</c:v>
                </c:pt>
                <c:pt idx="11">
                  <c:v>2.4389275074478599E-5</c:v>
                </c:pt>
                <c:pt idx="12">
                  <c:v>2.7567276641549999E-5</c:v>
                </c:pt>
                <c:pt idx="13">
                  <c:v>7.6105960264900698E-6</c:v>
                </c:pt>
                <c:pt idx="14">
                  <c:v>1.7578864353312299E-5</c:v>
                </c:pt>
                <c:pt idx="15">
                  <c:v>1.04404411764706E-5</c:v>
                </c:pt>
                <c:pt idx="16">
                  <c:v>2.06016260162602E-6</c:v>
                </c:pt>
                <c:pt idx="17">
                  <c:v>1.6893258426966301E-5</c:v>
                </c:pt>
                <c:pt idx="18">
                  <c:v>1.0813200498132001E-5</c:v>
                </c:pt>
                <c:pt idx="19">
                  <c:v>2.3303206967530899E-5</c:v>
                </c:pt>
              </c:numCache>
            </c:numRef>
          </c:yVal>
          <c:smooth val="0"/>
          <c:extLst>
            <c:ext xmlns:c16="http://schemas.microsoft.com/office/drawing/2014/chart" uri="{C3380CC4-5D6E-409C-BE32-E72D297353CC}">
              <c16:uniqueId val="{00000000-1DD9-4E72-8350-4DAFC10BA781}"/>
            </c:ext>
          </c:extLst>
        </c:ser>
        <c:ser>
          <c:idx val="1"/>
          <c:order val="1"/>
          <c:tx>
            <c:v>Median</c:v>
          </c:tx>
          <c:spPr>
            <a:ln w="28575">
              <a:noFill/>
            </a:ln>
          </c:spPr>
          <c:marker>
            <c:symbol val="dash"/>
            <c:size val="5"/>
            <c:spPr>
              <a:noFill/>
              <a:ln w="9525" cmpd="sng">
                <a:solidFill>
                  <a:schemeClr val="tx1"/>
                </a:solidFill>
              </a:ln>
            </c:spPr>
          </c:marker>
          <c:xVal>
            <c:numRef>
              <c:f>'EDN1'!$P$4:$P$20</c:f>
              <c:numCache>
                <c:formatCode>General</c:formatCode>
                <c:ptCount val="17"/>
                <c:pt idx="0">
                  <c:v>0.5</c:v>
                </c:pt>
                <c:pt idx="1">
                  <c:v>0.5</c:v>
                </c:pt>
                <c:pt idx="2">
                  <c:v>0.5</c:v>
                </c:pt>
                <c:pt idx="3">
                  <c:v>0.5</c:v>
                </c:pt>
                <c:pt idx="4">
                  <c:v>0.5</c:v>
                </c:pt>
                <c:pt idx="5">
                  <c:v>1.5</c:v>
                </c:pt>
                <c:pt idx="6">
                  <c:v>1.5</c:v>
                </c:pt>
                <c:pt idx="7">
                  <c:v>1.5</c:v>
                </c:pt>
                <c:pt idx="8">
                  <c:v>2.4</c:v>
                </c:pt>
                <c:pt idx="9">
                  <c:v>2.6</c:v>
                </c:pt>
                <c:pt idx="10">
                  <c:v>2.5</c:v>
                </c:pt>
                <c:pt idx="11">
                  <c:v>2.5</c:v>
                </c:pt>
                <c:pt idx="12">
                  <c:v>2.5</c:v>
                </c:pt>
                <c:pt idx="13">
                  <c:v>2.5</c:v>
                </c:pt>
                <c:pt idx="14">
                  <c:v>3.6</c:v>
                </c:pt>
                <c:pt idx="15">
                  <c:v>3.4</c:v>
                </c:pt>
                <c:pt idx="16">
                  <c:v>3.5</c:v>
                </c:pt>
              </c:numCache>
            </c:numRef>
          </c:xVal>
          <c:yVal>
            <c:numRef>
              <c:f>'EDN1'!$R$4:$R$20</c:f>
              <c:numCache>
                <c:formatCode>General</c:formatCode>
                <c:ptCount val="17"/>
                <c:pt idx="0">
                  <c:v>1.39457831325301E-5</c:v>
                </c:pt>
                <c:pt idx="5">
                  <c:v>4.4506666666666699E-5</c:v>
                </c:pt>
                <c:pt idx="10">
                  <c:v>1.7706685730010399E-5</c:v>
                </c:pt>
                <c:pt idx="16">
                  <c:v>1.3853229462549099E-5</c:v>
                </c:pt>
              </c:numCache>
            </c:numRef>
          </c:yVal>
          <c:smooth val="0"/>
          <c:extLst>
            <c:ext xmlns:c16="http://schemas.microsoft.com/office/drawing/2014/chart" uri="{C3380CC4-5D6E-409C-BE32-E72D297353CC}">
              <c16:uniqueId val="{00000001-1DD9-4E72-8350-4DAFC10BA781}"/>
            </c:ext>
          </c:extLst>
        </c:ser>
        <c:dLbls>
          <c:showLegendKey val="0"/>
          <c:showVal val="0"/>
          <c:showCatName val="0"/>
          <c:showSerName val="0"/>
          <c:showPercent val="0"/>
          <c:showBubbleSize val="0"/>
        </c:dLbls>
        <c:axId val="2142833400"/>
        <c:axId val="2142828264"/>
      </c:scatterChart>
      <c:valAx>
        <c:axId val="2142833400"/>
        <c:scaling>
          <c:orientation val="minMax"/>
        </c:scaling>
        <c:delete val="0"/>
        <c:axPos val="b"/>
        <c:numFmt formatCode="General" sourceLinked="1"/>
        <c:majorTickMark val="out"/>
        <c:minorTickMark val="none"/>
        <c:tickLblPos val="none"/>
        <c:spPr>
          <a:ln>
            <a:solidFill>
              <a:schemeClr val="tx1"/>
            </a:solidFill>
          </a:ln>
        </c:spPr>
        <c:crossAx val="2142828264"/>
        <c:crosses val="autoZero"/>
        <c:crossBetween val="midCat"/>
        <c:majorUnit val="1"/>
      </c:valAx>
      <c:valAx>
        <c:axId val="2142828264"/>
        <c:scaling>
          <c:orientation val="minMax"/>
        </c:scaling>
        <c:delete val="0"/>
        <c:axPos val="l"/>
        <c:numFmt formatCode="General" sourceLinked="1"/>
        <c:majorTickMark val="out"/>
        <c:minorTickMark val="none"/>
        <c:tickLblPos val="nextTo"/>
        <c:spPr>
          <a:ln>
            <a:solidFill>
              <a:schemeClr val="tx1"/>
            </a:solidFill>
          </a:ln>
        </c:spPr>
        <c:txPr>
          <a:bodyPr/>
          <a:lstStyle/>
          <a:p>
            <a:pPr>
              <a:defRPr sz="1400" baseline="0">
                <a:latin typeface="Arial"/>
              </a:defRPr>
            </a:pPr>
            <a:endParaRPr lang="de-DE"/>
          </a:p>
        </c:txPr>
        <c:crossAx val="2142833400"/>
        <c:crosses val="autoZero"/>
        <c:crossBetween val="midCat"/>
        <c:majorUnit val="2.0000000000000002E-5"/>
      </c:valAx>
    </c:plotArea>
    <c:plotVisOnly val="1"/>
    <c:dispBlanksAs val="gap"/>
    <c:showDLblsOverMax val="0"/>
  </c:chart>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1029966674013101"/>
          <c:y val="5.1400554097404502E-2"/>
          <c:w val="0.71674994824120297"/>
          <c:h val="0.89719889180519097"/>
        </c:manualLayout>
      </c:layout>
      <c:barChart>
        <c:barDir val="col"/>
        <c:grouping val="clustered"/>
        <c:varyColors val="0"/>
        <c:ser>
          <c:idx val="0"/>
          <c:order val="0"/>
          <c:tx>
            <c:strRef>
              <c:f>'Abstraction Graphs'!$A$2</c:f>
              <c:strCache>
                <c:ptCount val="1"/>
                <c:pt idx="0">
                  <c:v>Bar Graphs</c:v>
                </c:pt>
              </c:strCache>
            </c:strRef>
          </c:tx>
          <c:spPr>
            <a:solidFill>
              <a:schemeClr val="tx1"/>
            </a:solidFill>
            <a:ln>
              <a:solidFill>
                <a:schemeClr val="tx1"/>
              </a:solidFill>
            </a:ln>
          </c:spPr>
          <c:invertIfNegative val="0"/>
          <c:dLbls>
            <c:dLbl>
              <c:idx val="0"/>
              <c:tx>
                <c:rich>
                  <a:bodyPr/>
                  <a:lstStyle/>
                  <a:p>
                    <a:r>
                      <a:rPr lang="en-US" sz="2000" dirty="0" smtClean="0"/>
                      <a:t>86%</a:t>
                    </a:r>
                    <a:endParaRPr lang="en-US" sz="2000"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28C4-462D-A257-63253B1C133A}"/>
                </c:ext>
              </c:extLst>
            </c:dLbl>
            <c:spPr>
              <a:noFill/>
              <a:ln>
                <a:noFill/>
              </a:ln>
              <a:effectLst/>
            </c:spPr>
            <c:txPr>
              <a:bodyPr/>
              <a:lstStyle/>
              <a:p>
                <a:pPr>
                  <a:defRPr sz="2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'Abstraction Graphs'!$C$2</c:f>
              <c:numCache>
                <c:formatCode>General</c:formatCode>
                <c:ptCount val="1"/>
                <c:pt idx="0">
                  <c:v>85</c:v>
                </c:pt>
              </c:numCache>
            </c:numRef>
          </c:val>
          <c:extLst>
            <c:ext xmlns:c16="http://schemas.microsoft.com/office/drawing/2014/chart" uri="{C3380CC4-5D6E-409C-BE32-E72D297353CC}">
              <c16:uniqueId val="{00000001-28C4-462D-A257-63253B1C133A}"/>
            </c:ext>
          </c:extLst>
        </c:ser>
        <c:ser>
          <c:idx val="4"/>
          <c:order val="1"/>
          <c:tx>
            <c:strRef>
              <c:f>'Abstraction Graphs'!$A$3</c:f>
              <c:strCache>
                <c:ptCount val="1"/>
                <c:pt idx="0">
                  <c:v>Point and Error Bar or Line Graph</c:v>
                </c:pt>
              </c:strCache>
            </c:strRef>
          </c:tx>
          <c:spPr>
            <a:solidFill>
              <a:schemeClr val="bg1">
                <a:lumMod val="65000"/>
              </a:schemeClr>
            </a:solidFill>
            <a:ln>
              <a:solidFill>
                <a:schemeClr val="tx1"/>
              </a:solidFill>
            </a:ln>
          </c:spPr>
          <c:invertIfNegative val="0"/>
          <c:dLbls>
            <c:dLbl>
              <c:idx val="0"/>
              <c:tx>
                <c:rich>
                  <a:bodyPr/>
                  <a:lstStyle/>
                  <a:p>
                    <a:r>
                      <a:rPr lang="en-US" sz="2000"/>
                      <a:t>61%</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28C4-462D-A257-63253B1C133A}"/>
                </c:ext>
              </c:extLst>
            </c:dLbl>
            <c:spPr>
              <a:noFill/>
              <a:ln>
                <a:noFill/>
              </a:ln>
              <a:effectLst/>
            </c:spPr>
            <c:txPr>
              <a:bodyPr/>
              <a:lstStyle/>
              <a:p>
                <a:pPr>
                  <a:defRPr sz="2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'Abstraction Graphs'!$C$3</c:f>
              <c:numCache>
                <c:formatCode>General</c:formatCode>
                <c:ptCount val="1"/>
                <c:pt idx="0">
                  <c:v>61</c:v>
                </c:pt>
              </c:numCache>
            </c:numRef>
          </c:val>
          <c:extLst>
            <c:ext xmlns:c16="http://schemas.microsoft.com/office/drawing/2014/chart" uri="{C3380CC4-5D6E-409C-BE32-E72D297353CC}">
              <c16:uniqueId val="{00000003-28C4-462D-A257-63253B1C133A}"/>
            </c:ext>
          </c:extLst>
        </c:ser>
        <c:ser>
          <c:idx val="5"/>
          <c:order val="2"/>
          <c:tx>
            <c:strRef>
              <c:f>'Abstraction Graphs'!$A$4</c:f>
              <c:strCache>
                <c:ptCount val="1"/>
              </c:strCache>
            </c:strRef>
          </c:tx>
          <c:spPr>
            <a:noFill/>
          </c:spPr>
          <c:invertIfNegative val="0"/>
          <c:val>
            <c:numRef>
              <c:f>'Abstraction Graphs'!$C$4</c:f>
              <c:numCache>
                <c:formatCode>General</c:formatCode>
                <c:ptCount val="1"/>
              </c:numCache>
            </c:numRef>
          </c:val>
          <c:extLst>
            <c:ext xmlns:c16="http://schemas.microsoft.com/office/drawing/2014/chart" uri="{C3380CC4-5D6E-409C-BE32-E72D297353CC}">
              <c16:uniqueId val="{00000004-28C4-462D-A257-63253B1C133A}"/>
            </c:ext>
          </c:extLst>
        </c:ser>
        <c:ser>
          <c:idx val="1"/>
          <c:order val="3"/>
          <c:tx>
            <c:strRef>
              <c:f>'Abstraction Graphs'!$A$5</c:f>
              <c:strCache>
                <c:ptCount val="1"/>
                <c:pt idx="0">
                  <c:v>Scatterplot</c:v>
                </c:pt>
              </c:strCache>
            </c:strRef>
          </c:tx>
          <c:spPr>
            <a:pattFill prst="pct20">
              <a:fgClr>
                <a:schemeClr val="tx1"/>
              </a:fgClr>
              <a:bgClr>
                <a:schemeClr val="bg1"/>
              </a:bgClr>
            </a:pattFill>
            <a:ln>
              <a:solidFill>
                <a:schemeClr val="tx1"/>
              </a:solidFill>
            </a:ln>
          </c:spPr>
          <c:invertIfNegative val="0"/>
          <c:dLbls>
            <c:dLbl>
              <c:idx val="0"/>
              <c:tx>
                <c:rich>
                  <a:bodyPr/>
                  <a:lstStyle/>
                  <a:p>
                    <a:r>
                      <a:rPr lang="en-US" sz="2000">
                        <a:latin typeface="Arial" panose="020B0604020202020204" pitchFamily="34" charset="0"/>
                        <a:cs typeface="Arial" panose="020B0604020202020204" pitchFamily="34" charset="0"/>
                      </a:rPr>
                      <a:t>13%</a:t>
                    </a:r>
                    <a:endParaRPr lang="en-US" sz="200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C4-462D-A257-63253B1C133A}"/>
                </c:ext>
              </c:extLst>
            </c:dLbl>
            <c:spPr>
              <a:noFill/>
              <a:ln>
                <a:noFill/>
              </a:ln>
              <a:effectLst/>
            </c:spPr>
            <c:txPr>
              <a:bodyPr/>
              <a:lstStyle/>
              <a:p>
                <a:pPr>
                  <a:defRPr sz="2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'Abstraction Graphs'!$C$5</c:f>
              <c:numCache>
                <c:formatCode>General</c:formatCode>
                <c:ptCount val="1"/>
                <c:pt idx="0">
                  <c:v>13</c:v>
                </c:pt>
              </c:numCache>
            </c:numRef>
          </c:val>
          <c:extLst>
            <c:ext xmlns:c16="http://schemas.microsoft.com/office/drawing/2014/chart" uri="{C3380CC4-5D6E-409C-BE32-E72D297353CC}">
              <c16:uniqueId val="{00000006-28C4-462D-A257-63253B1C133A}"/>
            </c:ext>
          </c:extLst>
        </c:ser>
        <c:ser>
          <c:idx val="2"/>
          <c:order val="4"/>
          <c:tx>
            <c:strRef>
              <c:f>'Abstraction Graphs'!$A$6</c:f>
              <c:strCache>
                <c:ptCount val="1"/>
                <c:pt idx="0">
                  <c:v>Box Plots</c:v>
                </c:pt>
              </c:strCache>
            </c:strRef>
          </c:tx>
          <c:spPr>
            <a:pattFill prst="dkDnDiag">
              <a:fgClr>
                <a:schemeClr val="tx1"/>
              </a:fgClr>
              <a:bgClr>
                <a:schemeClr val="bg1"/>
              </a:bgClr>
            </a:pattFill>
            <a:ln>
              <a:solidFill>
                <a:schemeClr val="tx1"/>
              </a:solidFill>
            </a:ln>
          </c:spPr>
          <c:invertIfNegative val="0"/>
          <c:dLbls>
            <c:dLbl>
              <c:idx val="0"/>
              <c:tx>
                <c:rich>
                  <a:bodyPr/>
                  <a:lstStyle/>
                  <a:p>
                    <a:r>
                      <a:rPr lang="en-US" sz="2000">
                        <a:latin typeface="Arial" panose="020B0604020202020204" pitchFamily="34" charset="0"/>
                        <a:cs typeface="Arial" panose="020B0604020202020204" pitchFamily="34" charset="0"/>
                      </a:rPr>
                      <a:t>5%</a:t>
                    </a:r>
                    <a:endParaRPr lang="en-US" sz="200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28C4-462D-A257-63253B1C133A}"/>
                </c:ext>
              </c:extLst>
            </c:dLbl>
            <c:spPr>
              <a:noFill/>
              <a:ln>
                <a:noFill/>
              </a:ln>
              <a:effectLst/>
            </c:spPr>
            <c:txPr>
              <a:bodyPr/>
              <a:lstStyle/>
              <a:p>
                <a:pPr>
                  <a:defRPr sz="2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'Abstraction Graphs'!$C$6</c:f>
              <c:numCache>
                <c:formatCode>General</c:formatCode>
                <c:ptCount val="1"/>
                <c:pt idx="0">
                  <c:v>5</c:v>
                </c:pt>
              </c:numCache>
            </c:numRef>
          </c:val>
          <c:extLst>
            <c:ext xmlns:c16="http://schemas.microsoft.com/office/drawing/2014/chart" uri="{C3380CC4-5D6E-409C-BE32-E72D297353CC}">
              <c16:uniqueId val="{00000008-28C4-462D-A257-63253B1C133A}"/>
            </c:ext>
          </c:extLst>
        </c:ser>
        <c:ser>
          <c:idx val="3"/>
          <c:order val="5"/>
          <c:tx>
            <c:strRef>
              <c:f>'Abstraction Graphs'!$A$7</c:f>
              <c:strCache>
                <c:ptCount val="1"/>
                <c:pt idx="0">
                  <c:v>Histograms</c:v>
                </c:pt>
              </c:strCache>
            </c:strRef>
          </c:tx>
          <c:spPr>
            <a:pattFill prst="pct75">
              <a:fgClr>
                <a:schemeClr val="tx1"/>
              </a:fgClr>
              <a:bgClr>
                <a:schemeClr val="bg1"/>
              </a:bgClr>
            </a:pattFill>
            <a:ln>
              <a:solidFill>
                <a:schemeClr val="tx1"/>
              </a:solidFill>
            </a:ln>
          </c:spPr>
          <c:invertIfNegative val="0"/>
          <c:dLbls>
            <c:dLbl>
              <c:idx val="0"/>
              <c:tx>
                <c:rich>
                  <a:bodyPr/>
                  <a:lstStyle/>
                  <a:p>
                    <a:r>
                      <a:rPr lang="en-US" sz="2000">
                        <a:latin typeface="Arial" panose="020B0604020202020204" pitchFamily="34" charset="0"/>
                        <a:cs typeface="Arial" panose="020B0604020202020204" pitchFamily="34" charset="0"/>
                      </a:rPr>
                      <a:t>8%</a:t>
                    </a:r>
                    <a:endParaRPr lang="en-US" sz="200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8C4-462D-A257-63253B1C133A}"/>
                </c:ext>
              </c:extLst>
            </c:dLbl>
            <c:spPr>
              <a:noFill/>
              <a:ln>
                <a:noFill/>
              </a:ln>
              <a:effectLst/>
            </c:spPr>
            <c:txPr>
              <a:bodyPr/>
              <a:lstStyle/>
              <a:p>
                <a:pPr>
                  <a:defRPr sz="2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val>
            <c:numRef>
              <c:f>'Abstraction Graphs'!$C$7</c:f>
              <c:numCache>
                <c:formatCode>General</c:formatCode>
                <c:ptCount val="1"/>
                <c:pt idx="0">
                  <c:v>8</c:v>
                </c:pt>
              </c:numCache>
            </c:numRef>
          </c:val>
          <c:extLst>
            <c:ext xmlns:c16="http://schemas.microsoft.com/office/drawing/2014/chart" uri="{C3380CC4-5D6E-409C-BE32-E72D297353CC}">
              <c16:uniqueId val="{0000000A-28C4-462D-A257-63253B1C133A}"/>
            </c:ext>
          </c:extLst>
        </c:ser>
        <c:dLbls>
          <c:showLegendKey val="0"/>
          <c:showVal val="0"/>
          <c:showCatName val="0"/>
          <c:showSerName val="0"/>
          <c:showPercent val="0"/>
          <c:showBubbleSize val="0"/>
        </c:dLbls>
        <c:gapWidth val="150"/>
        <c:axId val="2142645304"/>
        <c:axId val="2142642584"/>
      </c:barChart>
      <c:catAx>
        <c:axId val="2142645304"/>
        <c:scaling>
          <c:orientation val="minMax"/>
        </c:scaling>
        <c:delete val="1"/>
        <c:axPos val="b"/>
        <c:majorTickMark val="out"/>
        <c:minorTickMark val="none"/>
        <c:tickLblPos val="nextTo"/>
        <c:crossAx val="2142642584"/>
        <c:crosses val="autoZero"/>
        <c:auto val="1"/>
        <c:lblAlgn val="ctr"/>
        <c:lblOffset val="100"/>
        <c:noMultiLvlLbl val="0"/>
      </c:catAx>
      <c:valAx>
        <c:axId val="2142642584"/>
        <c:scaling>
          <c:orientation val="minMax"/>
        </c:scaling>
        <c:delete val="0"/>
        <c:axPos val="l"/>
        <c:numFmt formatCode="General" sourceLinked="1"/>
        <c:majorTickMark val="out"/>
        <c:minorTickMark val="none"/>
        <c:tickLblPos val="nextTo"/>
        <c:txPr>
          <a:bodyPr/>
          <a:lstStyle/>
          <a:p>
            <a:pPr>
              <a:defRPr sz="1800">
                <a:latin typeface="Arial" panose="020B0604020202020204" pitchFamily="34" charset="0"/>
                <a:cs typeface="Arial" panose="020B0604020202020204" pitchFamily="34" charset="0"/>
              </a:defRPr>
            </a:pPr>
            <a:endParaRPr lang="de-DE"/>
          </a:p>
        </c:txPr>
        <c:crossAx val="2142645304"/>
        <c:crosses val="autoZero"/>
        <c:crossBetween val="between"/>
        <c:majorUnit val="20"/>
      </c:valAx>
    </c:plotArea>
    <c:plotVisOnly val="1"/>
    <c:dispBlanksAs val="gap"/>
    <c:showDLblsOverMax val="0"/>
  </c:chart>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298840769903799"/>
          <c:y val="5.0925925925925902E-2"/>
          <c:w val="0.39961452305058498"/>
          <c:h val="0.83309419655876404"/>
        </c:manualLayout>
      </c:layout>
      <c:barChart>
        <c:barDir val="col"/>
        <c:grouping val="percentStacked"/>
        <c:varyColors val="0"/>
        <c:ser>
          <c:idx val="0"/>
          <c:order val="0"/>
          <c:tx>
            <c:strRef>
              <c:f>'Abstraction Graphs'!$Q$39</c:f>
              <c:strCache>
                <c:ptCount val="1"/>
                <c:pt idx="0">
                  <c:v>Mean (97%)</c:v>
                </c:pt>
              </c:strCache>
            </c:strRef>
          </c:tx>
          <c:spPr>
            <a:solidFill>
              <a:schemeClr val="tx1"/>
            </a:solidFill>
            <a:ln>
              <a:solidFill>
                <a:schemeClr val="tx1"/>
              </a:solidFill>
            </a:ln>
          </c:spPr>
          <c:invertIfNegative val="0"/>
          <c:cat>
            <c:strRef>
              <c:f>'Abstraction Graphs'!$P$40</c:f>
              <c:strCache>
                <c:ptCount val="1"/>
                <c:pt idx="0">
                  <c:v>Bar Height</c:v>
                </c:pt>
              </c:strCache>
            </c:strRef>
          </c:cat>
          <c:val>
            <c:numRef>
              <c:f>'Abstraction Graphs'!$Q$40</c:f>
              <c:numCache>
                <c:formatCode>General</c:formatCode>
                <c:ptCount val="1"/>
                <c:pt idx="0">
                  <c:v>97.383177570092897</c:v>
                </c:pt>
              </c:numCache>
            </c:numRef>
          </c:val>
          <c:extLst>
            <c:ext xmlns:c16="http://schemas.microsoft.com/office/drawing/2014/chart" uri="{C3380CC4-5D6E-409C-BE32-E72D297353CC}">
              <c16:uniqueId val="{00000000-53B7-4CC6-939D-8F832A4BB628}"/>
            </c:ext>
          </c:extLst>
        </c:ser>
        <c:ser>
          <c:idx val="1"/>
          <c:order val="1"/>
          <c:tx>
            <c:strRef>
              <c:f>'Abstraction Graphs'!$R$39</c:f>
              <c:strCache>
                <c:ptCount val="1"/>
                <c:pt idx="0">
                  <c:v>Other (&lt;1%)</c:v>
                </c:pt>
              </c:strCache>
            </c:strRef>
          </c:tx>
          <c:spPr>
            <a:solidFill>
              <a:schemeClr val="bg1"/>
            </a:solidFill>
            <a:ln>
              <a:solidFill>
                <a:schemeClr val="tx1"/>
              </a:solidFill>
            </a:ln>
          </c:spPr>
          <c:invertIfNegative val="0"/>
          <c:cat>
            <c:strRef>
              <c:f>'Abstraction Graphs'!$P$40</c:f>
              <c:strCache>
                <c:ptCount val="1"/>
                <c:pt idx="0">
                  <c:v>Bar Height</c:v>
                </c:pt>
              </c:strCache>
            </c:strRef>
          </c:cat>
          <c:val>
            <c:numRef>
              <c:f>'Abstraction Graphs'!$R$40</c:f>
              <c:numCache>
                <c:formatCode>General</c:formatCode>
                <c:ptCount val="1"/>
                <c:pt idx="0">
                  <c:v>0.37383177570093501</c:v>
                </c:pt>
              </c:numCache>
            </c:numRef>
          </c:val>
          <c:extLst>
            <c:ext xmlns:c16="http://schemas.microsoft.com/office/drawing/2014/chart" uri="{C3380CC4-5D6E-409C-BE32-E72D297353CC}">
              <c16:uniqueId val="{00000001-53B7-4CC6-939D-8F832A4BB628}"/>
            </c:ext>
          </c:extLst>
        </c:ser>
        <c:ser>
          <c:idx val="2"/>
          <c:order val="2"/>
          <c:tx>
            <c:strRef>
              <c:f>'Abstraction Graphs'!$S$39</c:f>
              <c:strCache>
                <c:ptCount val="1"/>
                <c:pt idx="0">
                  <c:v>Not Stated (2%)</c:v>
                </c:pt>
              </c:strCache>
            </c:strRef>
          </c:tx>
          <c:spPr>
            <a:solidFill>
              <a:schemeClr val="bg1">
                <a:lumMod val="50000"/>
              </a:schemeClr>
            </a:solidFill>
            <a:ln>
              <a:solidFill>
                <a:schemeClr val="tx1"/>
              </a:solidFill>
            </a:ln>
          </c:spPr>
          <c:invertIfNegative val="0"/>
          <c:cat>
            <c:strRef>
              <c:f>'Abstraction Graphs'!$P$40</c:f>
              <c:strCache>
                <c:ptCount val="1"/>
                <c:pt idx="0">
                  <c:v>Bar Height</c:v>
                </c:pt>
              </c:strCache>
            </c:strRef>
          </c:cat>
          <c:val>
            <c:numRef>
              <c:f>'Abstraction Graphs'!$S$40</c:f>
              <c:numCache>
                <c:formatCode>General</c:formatCode>
                <c:ptCount val="1"/>
                <c:pt idx="0">
                  <c:v>2.2429906542056082</c:v>
                </c:pt>
              </c:numCache>
            </c:numRef>
          </c:val>
          <c:extLst>
            <c:ext xmlns:c16="http://schemas.microsoft.com/office/drawing/2014/chart" uri="{C3380CC4-5D6E-409C-BE32-E72D297353CC}">
              <c16:uniqueId val="{00000002-53B7-4CC6-939D-8F832A4BB628}"/>
            </c:ext>
          </c:extLst>
        </c:ser>
        <c:dLbls>
          <c:showLegendKey val="0"/>
          <c:showVal val="0"/>
          <c:showCatName val="0"/>
          <c:showSerName val="0"/>
          <c:showPercent val="0"/>
          <c:showBubbleSize val="0"/>
        </c:dLbls>
        <c:gapWidth val="150"/>
        <c:overlap val="100"/>
        <c:axId val="2142538376"/>
        <c:axId val="2142541416"/>
      </c:barChart>
      <c:catAx>
        <c:axId val="2142538376"/>
        <c:scaling>
          <c:orientation val="minMax"/>
        </c:scaling>
        <c:delete val="0"/>
        <c:axPos val="b"/>
        <c:numFmt formatCode="General" sourceLinked="0"/>
        <c:majorTickMark val="out"/>
        <c:minorTickMark val="none"/>
        <c:tickLblPos val="nextTo"/>
        <c:txPr>
          <a:bodyPr/>
          <a:lstStyle/>
          <a:p>
            <a:pPr>
              <a:defRPr sz="2000">
                <a:latin typeface="Arial" panose="020B0604020202020204" pitchFamily="34" charset="0"/>
                <a:cs typeface="Arial" panose="020B0604020202020204" pitchFamily="34" charset="0"/>
              </a:defRPr>
            </a:pPr>
            <a:endParaRPr lang="de-DE"/>
          </a:p>
        </c:txPr>
        <c:crossAx val="2142541416"/>
        <c:crosses val="autoZero"/>
        <c:auto val="1"/>
        <c:lblAlgn val="ctr"/>
        <c:lblOffset val="100"/>
        <c:noMultiLvlLbl val="0"/>
      </c:catAx>
      <c:valAx>
        <c:axId val="2142541416"/>
        <c:scaling>
          <c:orientation val="minMax"/>
          <c:min val="0"/>
        </c:scaling>
        <c:delete val="0"/>
        <c:axPos val="l"/>
        <c:majorGridlines>
          <c:spPr>
            <a:ln>
              <a:noFill/>
            </a:ln>
          </c:spPr>
        </c:majorGridlines>
        <c:numFmt formatCode="0%" sourceLinked="1"/>
        <c:majorTickMark val="out"/>
        <c:minorTickMark val="none"/>
        <c:tickLblPos val="nextTo"/>
        <c:txPr>
          <a:bodyPr/>
          <a:lstStyle/>
          <a:p>
            <a:pPr>
              <a:defRPr sz="1800">
                <a:latin typeface="Arial" panose="020B0604020202020204" pitchFamily="34" charset="0"/>
                <a:cs typeface="Arial" panose="020B0604020202020204" pitchFamily="34" charset="0"/>
              </a:defRPr>
            </a:pPr>
            <a:endParaRPr lang="de-DE"/>
          </a:p>
        </c:txPr>
        <c:crossAx val="2142538376"/>
        <c:crosses val="autoZero"/>
        <c:crossBetween val="between"/>
        <c:majorUnit val="0.25"/>
      </c:valAx>
    </c:plotArea>
    <c:plotVisOnly val="1"/>
    <c:dispBlanksAs val="gap"/>
    <c:showDLblsOverMax val="0"/>
  </c:chart>
  <c:spPr>
    <a:ln>
      <a:noFill/>
    </a:ln>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127603217975598"/>
          <c:y val="7.07670916135483E-2"/>
          <c:w val="0.63249784999085701"/>
          <c:h val="0.71781433570803599"/>
        </c:manualLayout>
      </c:layout>
      <c:barChart>
        <c:barDir val="col"/>
        <c:grouping val="clustered"/>
        <c:varyColors val="0"/>
        <c:ser>
          <c:idx val="13"/>
          <c:order val="2"/>
          <c:tx>
            <c:v>Mean</c:v>
          </c:tx>
          <c:spPr>
            <a:noFill/>
            <a:ln w="12700">
              <a:solidFill>
                <a:schemeClr val="tx1">
                  <a:lumMod val="65000"/>
                  <a:lumOff val="35000"/>
                </a:schemeClr>
              </a:solidFill>
            </a:ln>
          </c:spPr>
          <c:invertIfNegative val="0"/>
          <c:errBars>
            <c:errBarType val="both"/>
            <c:errValType val="cust"/>
            <c:noEndCap val="0"/>
            <c:plus>
              <c:numRef>
                <c:f>Sheet1!$A$19:$B$19</c:f>
                <c:numCache>
                  <c:formatCode>General</c:formatCode>
                  <c:ptCount val="2"/>
                  <c:pt idx="0">
                    <c:v>2.4569267697417838</c:v>
                  </c:pt>
                  <c:pt idx="1">
                    <c:v>2.558391074780932</c:v>
                  </c:pt>
                </c:numCache>
              </c:numRef>
            </c:plus>
            <c:minus>
              <c:numRef>
                <c:f>Sheet1!$A$19:$B$19</c:f>
                <c:numCache>
                  <c:formatCode>General</c:formatCode>
                  <c:ptCount val="2"/>
                  <c:pt idx="0">
                    <c:v>2.4569267697417838</c:v>
                  </c:pt>
                  <c:pt idx="1">
                    <c:v>2.558391074780932</c:v>
                  </c:pt>
                </c:numCache>
              </c:numRef>
            </c:minus>
            <c:spPr>
              <a:ln>
                <a:solidFill>
                  <a:schemeClr val="tx1">
                    <a:lumMod val="65000"/>
                    <a:lumOff val="35000"/>
                  </a:schemeClr>
                </a:solidFill>
              </a:ln>
            </c:spPr>
          </c:errBars>
          <c:cat>
            <c:strRef>
              <c:f>Sheet1!$A$1:$B$1</c:f>
              <c:strCache>
                <c:ptCount val="2"/>
                <c:pt idx="0">
                  <c:v>Sedentary</c:v>
                </c:pt>
                <c:pt idx="1">
                  <c:v>Exercise Trained</c:v>
                </c:pt>
              </c:strCache>
            </c:strRef>
          </c:cat>
          <c:val>
            <c:numRef>
              <c:f>Sheet1!$A$18:$B$18</c:f>
              <c:numCache>
                <c:formatCode>General</c:formatCode>
                <c:ptCount val="2"/>
                <c:pt idx="0">
                  <c:v>77.153846153845933</c:v>
                </c:pt>
                <c:pt idx="1">
                  <c:v>55.384615384615373</c:v>
                </c:pt>
              </c:numCache>
            </c:numRef>
          </c:val>
          <c:extLst>
            <c:ext xmlns:c16="http://schemas.microsoft.com/office/drawing/2014/chart" uri="{C3380CC4-5D6E-409C-BE32-E72D297353CC}">
              <c16:uniqueId val="{00000000-C956-49C0-AD18-7AA5183E0F70}"/>
            </c:ext>
          </c:extLst>
        </c:ser>
        <c:dLbls>
          <c:showLegendKey val="0"/>
          <c:showVal val="0"/>
          <c:showCatName val="0"/>
          <c:showSerName val="0"/>
          <c:showPercent val="0"/>
          <c:showBubbleSize val="0"/>
        </c:dLbls>
        <c:gapWidth val="96"/>
        <c:axId val="2122003432"/>
        <c:axId val="2121851720"/>
      </c:barChart>
      <c:scatterChart>
        <c:scatterStyle val="lineMarker"/>
        <c:varyColors val="0"/>
        <c:ser>
          <c:idx val="0"/>
          <c:order val="0"/>
          <c:spPr>
            <a:ln w="28575">
              <a:noFill/>
            </a:ln>
          </c:spPr>
          <c:marker>
            <c:symbol val="circle"/>
            <c:size val="5"/>
            <c:spPr>
              <a:solidFill>
                <a:schemeClr val="tx1">
                  <a:lumMod val="65000"/>
                  <a:lumOff val="35000"/>
                  <a:alpha val="50000"/>
                </a:schemeClr>
              </a:solidFill>
              <a:ln>
                <a:noFill/>
              </a:ln>
            </c:spPr>
          </c:marker>
          <c:xVal>
            <c:numRef>
              <c:f>Sheet1!$G$2:$G$14</c:f>
              <c:numCache>
                <c:formatCode>General</c:formatCode>
                <c:ptCount val="13"/>
                <c:pt idx="0">
                  <c:v>1</c:v>
                </c:pt>
                <c:pt idx="1">
                  <c:v>1</c:v>
                </c:pt>
                <c:pt idx="2">
                  <c:v>1</c:v>
                </c:pt>
                <c:pt idx="3">
                  <c:v>1.1000000000000001</c:v>
                </c:pt>
                <c:pt idx="4">
                  <c:v>0.9</c:v>
                </c:pt>
                <c:pt idx="5">
                  <c:v>0.9</c:v>
                </c:pt>
                <c:pt idx="6">
                  <c:v>1</c:v>
                </c:pt>
                <c:pt idx="7">
                  <c:v>1.1000000000000001</c:v>
                </c:pt>
                <c:pt idx="8">
                  <c:v>1.1000000000000001</c:v>
                </c:pt>
                <c:pt idx="9">
                  <c:v>1</c:v>
                </c:pt>
                <c:pt idx="10">
                  <c:v>1</c:v>
                </c:pt>
                <c:pt idx="11">
                  <c:v>1</c:v>
                </c:pt>
                <c:pt idx="12">
                  <c:v>1</c:v>
                </c:pt>
              </c:numCache>
            </c:numRef>
          </c:xVal>
          <c:yVal>
            <c:numRef>
              <c:f>Sheet1!$A$2:$A$14</c:f>
              <c:numCache>
                <c:formatCode>General</c:formatCode>
                <c:ptCount val="13"/>
                <c:pt idx="0">
                  <c:v>62</c:v>
                </c:pt>
                <c:pt idx="1">
                  <c:v>66</c:v>
                </c:pt>
                <c:pt idx="2">
                  <c:v>69</c:v>
                </c:pt>
                <c:pt idx="3">
                  <c:v>74</c:v>
                </c:pt>
                <c:pt idx="4">
                  <c:v>75</c:v>
                </c:pt>
                <c:pt idx="5">
                  <c:v>82</c:v>
                </c:pt>
                <c:pt idx="6">
                  <c:v>73</c:v>
                </c:pt>
                <c:pt idx="7">
                  <c:v>83</c:v>
                </c:pt>
                <c:pt idx="8">
                  <c:v>80</c:v>
                </c:pt>
                <c:pt idx="9">
                  <c:v>80</c:v>
                </c:pt>
                <c:pt idx="10">
                  <c:v>87</c:v>
                </c:pt>
                <c:pt idx="11">
                  <c:v>95</c:v>
                </c:pt>
                <c:pt idx="12">
                  <c:v>77</c:v>
                </c:pt>
              </c:numCache>
            </c:numRef>
          </c:yVal>
          <c:smooth val="0"/>
          <c:extLst>
            <c:ext xmlns:c16="http://schemas.microsoft.com/office/drawing/2014/chart" uri="{C3380CC4-5D6E-409C-BE32-E72D297353CC}">
              <c16:uniqueId val="{00000001-C956-49C0-AD18-7AA5183E0F70}"/>
            </c:ext>
          </c:extLst>
        </c:ser>
        <c:ser>
          <c:idx val="1"/>
          <c:order val="1"/>
          <c:spPr>
            <a:ln w="28575">
              <a:noFill/>
            </a:ln>
          </c:spPr>
          <c:marker>
            <c:symbol val="circle"/>
            <c:size val="5"/>
            <c:spPr>
              <a:solidFill>
                <a:schemeClr val="tx1">
                  <a:lumMod val="65000"/>
                  <a:lumOff val="35000"/>
                  <a:alpha val="50000"/>
                </a:schemeClr>
              </a:solidFill>
              <a:ln>
                <a:noFill/>
              </a:ln>
            </c:spPr>
          </c:marker>
          <c:xVal>
            <c:numRef>
              <c:f>Sheet1!$H$2:$H$14</c:f>
              <c:numCache>
                <c:formatCode>General</c:formatCode>
                <c:ptCount val="13"/>
                <c:pt idx="0">
                  <c:v>2</c:v>
                </c:pt>
                <c:pt idx="1">
                  <c:v>2</c:v>
                </c:pt>
                <c:pt idx="2">
                  <c:v>2</c:v>
                </c:pt>
                <c:pt idx="3">
                  <c:v>1.9</c:v>
                </c:pt>
                <c:pt idx="4">
                  <c:v>2.1</c:v>
                </c:pt>
                <c:pt idx="5">
                  <c:v>2.1</c:v>
                </c:pt>
                <c:pt idx="6">
                  <c:v>1.9</c:v>
                </c:pt>
                <c:pt idx="7">
                  <c:v>2.1</c:v>
                </c:pt>
                <c:pt idx="8">
                  <c:v>1.9</c:v>
                </c:pt>
                <c:pt idx="9">
                  <c:v>2</c:v>
                </c:pt>
                <c:pt idx="10">
                  <c:v>1.9</c:v>
                </c:pt>
                <c:pt idx="11">
                  <c:v>2.1</c:v>
                </c:pt>
                <c:pt idx="12">
                  <c:v>2</c:v>
                </c:pt>
              </c:numCache>
            </c:numRef>
          </c:xVal>
          <c:yVal>
            <c:numRef>
              <c:f>Sheet1!$B$2:$B$14</c:f>
              <c:numCache>
                <c:formatCode>General</c:formatCode>
                <c:ptCount val="13"/>
                <c:pt idx="0">
                  <c:v>67</c:v>
                </c:pt>
                <c:pt idx="1">
                  <c:v>41</c:v>
                </c:pt>
                <c:pt idx="2">
                  <c:v>45</c:v>
                </c:pt>
                <c:pt idx="3">
                  <c:v>48</c:v>
                </c:pt>
                <c:pt idx="4">
                  <c:v>48</c:v>
                </c:pt>
                <c:pt idx="5">
                  <c:v>52</c:v>
                </c:pt>
                <c:pt idx="6">
                  <c:v>56</c:v>
                </c:pt>
                <c:pt idx="7">
                  <c:v>59</c:v>
                </c:pt>
                <c:pt idx="8">
                  <c:v>60</c:v>
                </c:pt>
                <c:pt idx="9">
                  <c:v>63</c:v>
                </c:pt>
                <c:pt idx="10">
                  <c:v>52</c:v>
                </c:pt>
                <c:pt idx="11">
                  <c:v>55</c:v>
                </c:pt>
                <c:pt idx="12">
                  <c:v>74</c:v>
                </c:pt>
              </c:numCache>
            </c:numRef>
          </c:yVal>
          <c:smooth val="0"/>
          <c:extLst>
            <c:ext xmlns:c16="http://schemas.microsoft.com/office/drawing/2014/chart" uri="{C3380CC4-5D6E-409C-BE32-E72D297353CC}">
              <c16:uniqueId val="{00000002-C956-49C0-AD18-7AA5183E0F70}"/>
            </c:ext>
          </c:extLst>
        </c:ser>
        <c:dLbls>
          <c:showLegendKey val="0"/>
          <c:showVal val="0"/>
          <c:showCatName val="0"/>
          <c:showSerName val="0"/>
          <c:showPercent val="0"/>
          <c:showBubbleSize val="0"/>
        </c:dLbls>
        <c:axId val="2122003432"/>
        <c:axId val="2121851720"/>
      </c:scatterChart>
      <c:catAx>
        <c:axId val="2122003432"/>
        <c:scaling>
          <c:orientation val="minMax"/>
        </c:scaling>
        <c:delete val="0"/>
        <c:axPos val="b"/>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21851720"/>
        <c:crosses val="autoZero"/>
        <c:auto val="1"/>
        <c:lblAlgn val="ctr"/>
        <c:lblOffset val="100"/>
        <c:tickLblSkip val="1"/>
        <c:noMultiLvlLbl val="0"/>
      </c:catAx>
      <c:valAx>
        <c:axId val="2121851720"/>
        <c:scaling>
          <c:orientation val="minMax"/>
          <c:max val="100"/>
          <c:min val="0"/>
        </c:scaling>
        <c:delete val="0"/>
        <c:axPos val="l"/>
        <c:numFmt formatCode="General" sourceLinked="1"/>
        <c:majorTickMark val="none"/>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22003432"/>
        <c:crosses val="autoZero"/>
        <c:crossBetween val="between"/>
      </c:valAx>
      <c:spPr>
        <a:solidFill>
          <a:schemeClr val="bg1"/>
        </a:solidFill>
      </c:spPr>
    </c:plotArea>
    <c:plotVisOnly val="1"/>
    <c:dispBlanksAs val="gap"/>
    <c:showDLblsOverMax val="0"/>
  </c:chart>
  <c:spPr>
    <a:noFill/>
    <a:ln>
      <a:noFill/>
    </a:ln>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1298840769903799"/>
          <c:y val="5.0925925925925902E-2"/>
          <c:w val="0.37672589200351903"/>
          <c:h val="0.83309419655876404"/>
        </c:manualLayout>
      </c:layout>
      <c:barChart>
        <c:barDir val="col"/>
        <c:grouping val="percentStacked"/>
        <c:varyColors val="0"/>
        <c:ser>
          <c:idx val="0"/>
          <c:order val="0"/>
          <c:tx>
            <c:strRef>
              <c:f>'Abstraction Graphs'!$Q$42</c:f>
              <c:strCache>
                <c:ptCount val="1"/>
                <c:pt idx="0">
                  <c:v>SE (77%)</c:v>
                </c:pt>
              </c:strCache>
            </c:strRef>
          </c:tx>
          <c:spPr>
            <a:solidFill>
              <a:schemeClr val="tx1"/>
            </a:solidFill>
            <a:ln>
              <a:solidFill>
                <a:schemeClr val="tx1"/>
              </a:solidFill>
            </a:ln>
          </c:spPr>
          <c:invertIfNegative val="0"/>
          <c:cat>
            <c:strRef>
              <c:f>'Abstraction Graphs'!$P$43</c:f>
              <c:strCache>
                <c:ptCount val="1"/>
                <c:pt idx="0">
                  <c:v>Error bars</c:v>
                </c:pt>
              </c:strCache>
            </c:strRef>
          </c:cat>
          <c:val>
            <c:numRef>
              <c:f>'Abstraction Graphs'!$Q$43</c:f>
              <c:numCache>
                <c:formatCode>General</c:formatCode>
                <c:ptCount val="1"/>
                <c:pt idx="0">
                  <c:v>77.2</c:v>
                </c:pt>
              </c:numCache>
            </c:numRef>
          </c:val>
          <c:extLst>
            <c:ext xmlns:c16="http://schemas.microsoft.com/office/drawing/2014/chart" uri="{C3380CC4-5D6E-409C-BE32-E72D297353CC}">
              <c16:uniqueId val="{00000000-1DB3-43F3-A068-A627D85301FB}"/>
            </c:ext>
          </c:extLst>
        </c:ser>
        <c:ser>
          <c:idx val="1"/>
          <c:order val="1"/>
          <c:tx>
            <c:strRef>
              <c:f>'Abstraction Graphs'!$R$42</c:f>
              <c:strCache>
                <c:ptCount val="1"/>
                <c:pt idx="0">
                  <c:v>SD (16%)</c:v>
                </c:pt>
              </c:strCache>
            </c:strRef>
          </c:tx>
          <c:spPr>
            <a:solidFill>
              <a:schemeClr val="bg1">
                <a:lumMod val="75000"/>
              </a:schemeClr>
            </a:solidFill>
            <a:ln>
              <a:solidFill>
                <a:schemeClr val="tx1"/>
              </a:solidFill>
            </a:ln>
          </c:spPr>
          <c:invertIfNegative val="0"/>
          <c:cat>
            <c:strRef>
              <c:f>'Abstraction Graphs'!$P$43</c:f>
              <c:strCache>
                <c:ptCount val="1"/>
                <c:pt idx="0">
                  <c:v>Error bars</c:v>
                </c:pt>
              </c:strCache>
            </c:strRef>
          </c:cat>
          <c:val>
            <c:numRef>
              <c:f>'Abstraction Graphs'!$R$43</c:f>
              <c:numCache>
                <c:formatCode>General</c:formatCode>
                <c:ptCount val="1"/>
                <c:pt idx="0">
                  <c:v>15.5</c:v>
                </c:pt>
              </c:numCache>
            </c:numRef>
          </c:val>
          <c:extLst>
            <c:ext xmlns:c16="http://schemas.microsoft.com/office/drawing/2014/chart" uri="{C3380CC4-5D6E-409C-BE32-E72D297353CC}">
              <c16:uniqueId val="{00000001-1DB3-43F3-A068-A627D85301FB}"/>
            </c:ext>
          </c:extLst>
        </c:ser>
        <c:ser>
          <c:idx val="2"/>
          <c:order val="2"/>
          <c:tx>
            <c:strRef>
              <c:f>'Abstraction Graphs'!$S$42</c:f>
              <c:strCache>
                <c:ptCount val="1"/>
                <c:pt idx="0">
                  <c:v>Other (2%)</c:v>
                </c:pt>
              </c:strCache>
            </c:strRef>
          </c:tx>
          <c:spPr>
            <a:solidFill>
              <a:schemeClr val="bg1"/>
            </a:solidFill>
            <a:ln>
              <a:solidFill>
                <a:schemeClr val="tx1"/>
              </a:solidFill>
            </a:ln>
          </c:spPr>
          <c:invertIfNegative val="0"/>
          <c:cat>
            <c:strRef>
              <c:f>'Abstraction Graphs'!$P$43</c:f>
              <c:strCache>
                <c:ptCount val="1"/>
                <c:pt idx="0">
                  <c:v>Error bars</c:v>
                </c:pt>
              </c:strCache>
            </c:strRef>
          </c:cat>
          <c:val>
            <c:numRef>
              <c:f>'Abstraction Graphs'!$S$43</c:f>
              <c:numCache>
                <c:formatCode>General</c:formatCode>
                <c:ptCount val="1"/>
                <c:pt idx="0">
                  <c:v>2.2000000000000002</c:v>
                </c:pt>
              </c:numCache>
            </c:numRef>
          </c:val>
          <c:extLst>
            <c:ext xmlns:c16="http://schemas.microsoft.com/office/drawing/2014/chart" uri="{C3380CC4-5D6E-409C-BE32-E72D297353CC}">
              <c16:uniqueId val="{00000002-1DB3-43F3-A068-A627D85301FB}"/>
            </c:ext>
          </c:extLst>
        </c:ser>
        <c:ser>
          <c:idx val="3"/>
          <c:order val="3"/>
          <c:tx>
            <c:strRef>
              <c:f>'Abstraction Graphs'!$T$42</c:f>
              <c:strCache>
                <c:ptCount val="1"/>
                <c:pt idx="0">
                  <c:v>Not Stated (5%)</c:v>
                </c:pt>
              </c:strCache>
            </c:strRef>
          </c:tx>
          <c:spPr>
            <a:solidFill>
              <a:schemeClr val="bg1">
                <a:lumMod val="50000"/>
              </a:schemeClr>
            </a:solidFill>
            <a:ln>
              <a:solidFill>
                <a:schemeClr val="tx1"/>
              </a:solidFill>
            </a:ln>
          </c:spPr>
          <c:invertIfNegative val="0"/>
          <c:cat>
            <c:strRef>
              <c:f>'Abstraction Graphs'!$P$43</c:f>
              <c:strCache>
                <c:ptCount val="1"/>
                <c:pt idx="0">
                  <c:v>Error bars</c:v>
                </c:pt>
              </c:strCache>
            </c:strRef>
          </c:cat>
          <c:val>
            <c:numRef>
              <c:f>'Abstraction Graphs'!$T$43</c:f>
              <c:numCache>
                <c:formatCode>General</c:formatCode>
                <c:ptCount val="1"/>
                <c:pt idx="0">
                  <c:v>5</c:v>
                </c:pt>
              </c:numCache>
            </c:numRef>
          </c:val>
          <c:extLst>
            <c:ext xmlns:c16="http://schemas.microsoft.com/office/drawing/2014/chart" uri="{C3380CC4-5D6E-409C-BE32-E72D297353CC}">
              <c16:uniqueId val="{00000003-1DB3-43F3-A068-A627D85301FB}"/>
            </c:ext>
          </c:extLst>
        </c:ser>
        <c:dLbls>
          <c:showLegendKey val="0"/>
          <c:showVal val="0"/>
          <c:showCatName val="0"/>
          <c:showSerName val="0"/>
          <c:showPercent val="0"/>
          <c:showBubbleSize val="0"/>
        </c:dLbls>
        <c:gapWidth val="150"/>
        <c:overlap val="100"/>
        <c:axId val="2142477768"/>
        <c:axId val="2142467304"/>
      </c:barChart>
      <c:catAx>
        <c:axId val="2142477768"/>
        <c:scaling>
          <c:orientation val="minMax"/>
        </c:scaling>
        <c:delete val="0"/>
        <c:axPos val="b"/>
        <c:numFmt formatCode="General" sourceLinked="0"/>
        <c:majorTickMark val="out"/>
        <c:minorTickMark val="none"/>
        <c:tickLblPos val="nextTo"/>
        <c:txPr>
          <a:bodyPr/>
          <a:lstStyle/>
          <a:p>
            <a:pPr>
              <a:defRPr sz="2000">
                <a:latin typeface="Arial" panose="020B0604020202020204" pitchFamily="34" charset="0"/>
                <a:cs typeface="Arial" panose="020B0604020202020204" pitchFamily="34" charset="0"/>
              </a:defRPr>
            </a:pPr>
            <a:endParaRPr lang="de-DE"/>
          </a:p>
        </c:txPr>
        <c:crossAx val="2142467304"/>
        <c:crosses val="autoZero"/>
        <c:auto val="1"/>
        <c:lblAlgn val="ctr"/>
        <c:lblOffset val="100"/>
        <c:noMultiLvlLbl val="0"/>
      </c:catAx>
      <c:valAx>
        <c:axId val="2142467304"/>
        <c:scaling>
          <c:orientation val="minMax"/>
          <c:min val="0"/>
        </c:scaling>
        <c:delete val="0"/>
        <c:axPos val="l"/>
        <c:majorGridlines>
          <c:spPr>
            <a:ln>
              <a:noFill/>
            </a:ln>
          </c:spPr>
        </c:majorGridlines>
        <c:numFmt formatCode="0%" sourceLinked="1"/>
        <c:majorTickMark val="out"/>
        <c:minorTickMark val="none"/>
        <c:tickLblPos val="nextTo"/>
        <c:txPr>
          <a:bodyPr/>
          <a:lstStyle/>
          <a:p>
            <a:pPr>
              <a:defRPr sz="1800">
                <a:latin typeface="Arial" panose="020B0604020202020204" pitchFamily="34" charset="0"/>
                <a:cs typeface="Arial" panose="020B0604020202020204" pitchFamily="34" charset="0"/>
              </a:defRPr>
            </a:pPr>
            <a:endParaRPr lang="de-DE"/>
          </a:p>
        </c:txPr>
        <c:crossAx val="2142477768"/>
        <c:crosses val="autoZero"/>
        <c:crossBetween val="between"/>
        <c:majorUnit val="0.25"/>
      </c:valAx>
    </c:plotArea>
    <c:legend>
      <c:legendPos val="r"/>
      <c:legendEntry>
        <c:idx val="2"/>
        <c:delete val="1"/>
      </c:legendEntry>
      <c:legendEntry>
        <c:idx val="3"/>
        <c:delete val="1"/>
      </c:legendEntry>
      <c:layout>
        <c:manualLayout>
          <c:xMode val="edge"/>
          <c:yMode val="edge"/>
          <c:x val="0.45275257232583199"/>
          <c:y val="6.5601724390378494E-2"/>
          <c:w val="0.54441103831302395"/>
          <c:h val="0.17325946746485299"/>
        </c:manualLayout>
      </c:layout>
      <c:overlay val="0"/>
      <c:txPr>
        <a:bodyPr/>
        <a:lstStyle/>
        <a:p>
          <a:pPr>
            <a:defRPr sz="1800">
              <a:latin typeface="Arial" panose="020B0604020202020204" pitchFamily="34" charset="0"/>
              <a:cs typeface="Arial" panose="020B0604020202020204" pitchFamily="34" charset="0"/>
            </a:defRPr>
          </a:pPr>
          <a:endParaRPr lang="de-DE"/>
        </a:p>
      </c:txPr>
    </c:legend>
    <c:plotVisOnly val="1"/>
    <c:dispBlanksAs val="gap"/>
    <c:showDLblsOverMax val="0"/>
  </c:chart>
  <c:spPr>
    <a:ln>
      <a:noFill/>
    </a:ln>
  </c:spPr>
  <c:externalData r:id="rId2">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868724070781501"/>
          <c:y val="6.3953488372092998E-2"/>
          <c:w val="0.49099017864702399"/>
          <c:h val="0.831822010620765"/>
        </c:manualLayout>
      </c:layout>
      <c:barChart>
        <c:barDir val="col"/>
        <c:grouping val="percentStacked"/>
        <c:varyColors val="0"/>
        <c:ser>
          <c:idx val="0"/>
          <c:order val="0"/>
          <c:tx>
            <c:strRef>
              <c:f>Sheet1!$B$1</c:f>
              <c:strCache>
                <c:ptCount val="1"/>
                <c:pt idx="0">
                  <c:v>Yes</c:v>
                </c:pt>
              </c:strCache>
            </c:strRef>
          </c:tx>
          <c:spPr>
            <a:solidFill>
              <a:schemeClr val="tx1"/>
            </a:solidFill>
            <a:ln>
              <a:solidFill>
                <a:schemeClr val="tx1"/>
              </a:solidFill>
            </a:ln>
          </c:spPr>
          <c:invertIfNegative val="0"/>
          <c:dLbls>
            <c:dLbl>
              <c:idx val="0"/>
              <c:layout/>
              <c:tx>
                <c:rich>
                  <a:bodyPr/>
                  <a:lstStyle/>
                  <a:p>
                    <a:r>
                      <a:rPr lang="en-US" dirty="0" smtClean="0"/>
                      <a:t>71.6%</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0422-4763-A601-7102721659B0}"/>
                </c:ext>
              </c:extLst>
            </c:dLbl>
            <c:spPr>
              <a:noFill/>
              <a:ln>
                <a:noFill/>
              </a:ln>
              <a:effectLst/>
            </c:spPr>
            <c:txPr>
              <a:bodyPr/>
              <a:lstStyle/>
              <a:p>
                <a:pPr>
                  <a:defRPr sz="1000">
                    <a:solidFill>
                      <a:schemeClr val="bg1"/>
                    </a:solidFill>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General</c:formatCode>
                <c:ptCount val="1"/>
                <c:pt idx="0">
                  <c:v>161</c:v>
                </c:pt>
              </c:numCache>
            </c:numRef>
          </c:val>
          <c:extLst>
            <c:ext xmlns:c16="http://schemas.microsoft.com/office/drawing/2014/chart" uri="{C3380CC4-5D6E-409C-BE32-E72D297353CC}">
              <c16:uniqueId val="{00000001-0422-4763-A601-7102721659B0}"/>
            </c:ext>
          </c:extLst>
        </c:ser>
        <c:ser>
          <c:idx val="1"/>
          <c:order val="1"/>
          <c:tx>
            <c:strRef>
              <c:f>Sheet1!$C$1</c:f>
              <c:strCache>
                <c:ptCount val="1"/>
                <c:pt idx="0">
                  <c:v>Yes: t-test</c:v>
                </c:pt>
              </c:strCache>
            </c:strRef>
          </c:tx>
          <c:spPr>
            <a:solidFill>
              <a:schemeClr val="bg1">
                <a:lumMod val="65000"/>
              </a:schemeClr>
            </a:solidFill>
            <a:ln>
              <a:solidFill>
                <a:schemeClr val="bg1">
                  <a:lumMod val="65000"/>
                </a:schemeClr>
              </a:solidFill>
            </a:ln>
          </c:spPr>
          <c:invertIfNegative val="0"/>
          <c:cat>
            <c:numRef>
              <c:f>Sheet1!$A$2</c:f>
              <c:numCache>
                <c:formatCode>General</c:formatCode>
                <c:ptCount val="1"/>
              </c:numCache>
            </c:numRef>
          </c:cat>
          <c:val>
            <c:numRef>
              <c:f>Sheet1!$C$2</c:f>
              <c:numCache>
                <c:formatCode>General</c:formatCode>
                <c:ptCount val="1"/>
                <c:pt idx="0">
                  <c:v>4</c:v>
                </c:pt>
              </c:numCache>
            </c:numRef>
          </c:val>
          <c:extLst>
            <c:ext xmlns:c16="http://schemas.microsoft.com/office/drawing/2014/chart" uri="{C3380CC4-5D6E-409C-BE32-E72D297353CC}">
              <c16:uniqueId val="{00000002-0422-4763-A601-7102721659B0}"/>
            </c:ext>
          </c:extLst>
        </c:ser>
        <c:ser>
          <c:idx val="2"/>
          <c:order val="2"/>
          <c:tx>
            <c:strRef>
              <c:f>Sheet1!$D$1</c:f>
              <c:strCache>
                <c:ptCount val="1"/>
                <c:pt idx="0">
                  <c:v>No</c:v>
                </c:pt>
              </c:strCache>
            </c:strRef>
          </c:tx>
          <c:spPr>
            <a:solidFill>
              <a:schemeClr val="bg1"/>
            </a:solidFill>
            <a:ln>
              <a:solidFill>
                <a:schemeClr val="tx1"/>
              </a:solidFill>
            </a:ln>
          </c:spPr>
          <c:invertIfNegative val="0"/>
          <c:dLbls>
            <c:dLbl>
              <c:idx val="0"/>
              <c:layout/>
              <c:tx>
                <c:rich>
                  <a:bodyPr/>
                  <a:lstStyle/>
                  <a:p>
                    <a:r>
                      <a:rPr lang="en-US" dirty="0" smtClean="0"/>
                      <a:t>26.7%</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0422-4763-A601-7102721659B0}"/>
                </c:ext>
              </c:extLst>
            </c:dLbl>
            <c:spPr>
              <a:noFill/>
              <a:ln>
                <a:noFill/>
              </a:ln>
              <a:effectLst/>
            </c:spPr>
            <c:txPr>
              <a:bodyPr/>
              <a:lstStyle/>
              <a:p>
                <a:pPr>
                  <a:defRPr sz="1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Sheet1!$D$2</c:f>
              <c:numCache>
                <c:formatCode>General</c:formatCode>
                <c:ptCount val="1"/>
                <c:pt idx="0">
                  <c:v>60</c:v>
                </c:pt>
              </c:numCache>
            </c:numRef>
          </c:val>
          <c:extLst>
            <c:ext xmlns:c16="http://schemas.microsoft.com/office/drawing/2014/chart" uri="{C3380CC4-5D6E-409C-BE32-E72D297353CC}">
              <c16:uniqueId val="{00000004-0422-4763-A601-7102721659B0}"/>
            </c:ext>
          </c:extLst>
        </c:ser>
        <c:dLbls>
          <c:showLegendKey val="0"/>
          <c:showVal val="0"/>
          <c:showCatName val="0"/>
          <c:showSerName val="0"/>
          <c:showPercent val="0"/>
          <c:showBubbleSize val="0"/>
        </c:dLbls>
        <c:gapWidth val="150"/>
        <c:overlap val="100"/>
        <c:axId val="-2109984648"/>
        <c:axId val="2056218200"/>
      </c:barChart>
      <c:catAx>
        <c:axId val="-2109984648"/>
        <c:scaling>
          <c:orientation val="minMax"/>
        </c:scaling>
        <c:delete val="0"/>
        <c:axPos val="b"/>
        <c:numFmt formatCode="General" sourceLinked="1"/>
        <c:majorTickMark val="none"/>
        <c:minorTickMark val="none"/>
        <c:tickLblPos val="nextTo"/>
        <c:crossAx val="2056218200"/>
        <c:crosses val="autoZero"/>
        <c:auto val="1"/>
        <c:lblAlgn val="ctr"/>
        <c:lblOffset val="100"/>
        <c:noMultiLvlLbl val="0"/>
      </c:catAx>
      <c:valAx>
        <c:axId val="2056218200"/>
        <c:scaling>
          <c:orientation val="minMax"/>
        </c:scaling>
        <c:delete val="0"/>
        <c:axPos val="l"/>
        <c:numFmt formatCode="0%" sourceLinked="1"/>
        <c:majorTickMark val="out"/>
        <c:minorTickMark val="none"/>
        <c:tickLblPos val="nextTo"/>
        <c:txPr>
          <a:bodyPr/>
          <a:lstStyle/>
          <a:p>
            <a:pPr>
              <a:defRPr sz="1000">
                <a:solidFill>
                  <a:schemeClr val="bg1"/>
                </a:solidFill>
                <a:latin typeface="Arial" panose="020B0604020202020204" pitchFamily="34" charset="0"/>
                <a:cs typeface="Arial" panose="020B0604020202020204" pitchFamily="34" charset="0"/>
              </a:defRPr>
            </a:pPr>
            <a:endParaRPr lang="de-DE"/>
          </a:p>
        </c:txPr>
        <c:crossAx val="-2109984648"/>
        <c:crosses val="autoZero"/>
        <c:crossBetween val="between"/>
        <c:majorUnit val="0.2"/>
      </c:valAx>
      <c:spPr>
        <a:noFill/>
      </c:spPr>
    </c:plotArea>
    <c:legend>
      <c:legendPos val="r"/>
      <c:layout>
        <c:manualLayout>
          <c:xMode val="edge"/>
          <c:yMode val="edge"/>
          <c:x val="0.63387203123999802"/>
          <c:y val="5.1265994094488197E-2"/>
          <c:w val="0.34946236559139798"/>
          <c:h val="0.27521336042672101"/>
        </c:manualLayout>
      </c:layout>
      <c:overlay val="0"/>
      <c:txPr>
        <a:bodyPr/>
        <a:lstStyle/>
        <a:p>
          <a:pPr>
            <a:defRPr sz="1000">
              <a:latin typeface="Arial" panose="020B0604020202020204" pitchFamily="34" charset="0"/>
              <a:cs typeface="Arial" panose="020B0604020202020204" pitchFamily="34" charset="0"/>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868724070781501"/>
          <c:y val="6.3953488372092998E-2"/>
          <c:w val="0.49099017864702399"/>
          <c:h val="0.831822010620765"/>
        </c:manualLayout>
      </c:layout>
      <c:barChart>
        <c:barDir val="col"/>
        <c:grouping val="percentStacked"/>
        <c:varyColors val="0"/>
        <c:ser>
          <c:idx val="0"/>
          <c:order val="0"/>
          <c:tx>
            <c:strRef>
              <c:f>Sheet1!$B$1</c:f>
              <c:strCache>
                <c:ptCount val="1"/>
                <c:pt idx="0">
                  <c:v>Yes</c:v>
                </c:pt>
              </c:strCache>
            </c:strRef>
          </c:tx>
          <c:spPr>
            <a:solidFill>
              <a:schemeClr val="tx1"/>
            </a:solidFill>
            <a:ln>
              <a:solidFill>
                <a:schemeClr val="tx1"/>
              </a:solidFill>
            </a:ln>
          </c:spPr>
          <c:invertIfNegative val="0"/>
          <c:dLbls>
            <c:dLbl>
              <c:idx val="0"/>
              <c:layout/>
              <c:tx>
                <c:rich>
                  <a:bodyPr/>
                  <a:lstStyle/>
                  <a:p>
                    <a:r>
                      <a:rPr lang="en-US" smtClean="0"/>
                      <a:t>40.0%</a:t>
                    </a:r>
                    <a:endParaRPr lang="en-US"/>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2460-4AE8-A46E-E3E963C8622F}"/>
                </c:ext>
              </c:extLst>
            </c:dLbl>
            <c:spPr>
              <a:noFill/>
              <a:ln>
                <a:noFill/>
              </a:ln>
              <a:effectLst/>
            </c:spPr>
            <c:txPr>
              <a:bodyPr/>
              <a:lstStyle/>
              <a:p>
                <a:pPr>
                  <a:defRPr sz="1000">
                    <a:solidFill>
                      <a:schemeClr val="bg1"/>
                    </a:solidFill>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General</c:formatCode>
                <c:ptCount val="1"/>
                <c:pt idx="0">
                  <c:v>90</c:v>
                </c:pt>
              </c:numCache>
            </c:numRef>
          </c:val>
          <c:extLst>
            <c:ext xmlns:c16="http://schemas.microsoft.com/office/drawing/2014/chart" uri="{C3380CC4-5D6E-409C-BE32-E72D297353CC}">
              <c16:uniqueId val="{00000001-2460-4AE8-A46E-E3E963C8622F}"/>
            </c:ext>
          </c:extLst>
        </c:ser>
        <c:ser>
          <c:idx val="1"/>
          <c:order val="1"/>
          <c:tx>
            <c:strRef>
              <c:f>Sheet1!$C$1</c:f>
              <c:strCache>
                <c:ptCount val="1"/>
                <c:pt idx="0">
                  <c:v>Sometimes</c:v>
                </c:pt>
              </c:strCache>
            </c:strRef>
          </c:tx>
          <c:spPr>
            <a:solidFill>
              <a:schemeClr val="bg1">
                <a:lumMod val="65000"/>
              </a:schemeClr>
            </a:solidFill>
            <a:ln>
              <a:solidFill>
                <a:schemeClr val="bg1">
                  <a:lumMod val="65000"/>
                </a:schemeClr>
              </a:solidFill>
            </a:ln>
          </c:spPr>
          <c:invertIfNegative val="0"/>
          <c:dLbls>
            <c:dLbl>
              <c:idx val="0"/>
              <c:layout/>
              <c:tx>
                <c:rich>
                  <a:bodyPr/>
                  <a:lstStyle/>
                  <a:p>
                    <a:r>
                      <a:rPr lang="en-US" smtClean="0"/>
                      <a:t>5.8%</a:t>
                    </a:r>
                    <a:endParaRPr lang="en-US"/>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2460-4AE8-A46E-E3E963C8622F}"/>
                </c:ext>
              </c:extLst>
            </c:dLbl>
            <c:spPr>
              <a:noFill/>
              <a:ln>
                <a:noFill/>
              </a:ln>
              <a:effectLst/>
            </c:spPr>
            <c:txPr>
              <a:bodyPr/>
              <a:lstStyle/>
              <a:p>
                <a:pPr>
                  <a:defRPr sz="1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Sheet1!$C$2</c:f>
              <c:numCache>
                <c:formatCode>General</c:formatCode>
                <c:ptCount val="1"/>
                <c:pt idx="0">
                  <c:v>13</c:v>
                </c:pt>
              </c:numCache>
            </c:numRef>
          </c:val>
          <c:extLst>
            <c:ext xmlns:c16="http://schemas.microsoft.com/office/drawing/2014/chart" uri="{C3380CC4-5D6E-409C-BE32-E72D297353CC}">
              <c16:uniqueId val="{00000003-2460-4AE8-A46E-E3E963C8622F}"/>
            </c:ext>
          </c:extLst>
        </c:ser>
        <c:ser>
          <c:idx val="2"/>
          <c:order val="2"/>
          <c:tx>
            <c:strRef>
              <c:f>Sheet1!$D$1</c:f>
              <c:strCache>
                <c:ptCount val="1"/>
                <c:pt idx="0">
                  <c:v>No</c:v>
                </c:pt>
              </c:strCache>
            </c:strRef>
          </c:tx>
          <c:spPr>
            <a:solidFill>
              <a:schemeClr val="bg1"/>
            </a:solidFill>
            <a:ln>
              <a:solidFill>
                <a:schemeClr val="tx1"/>
              </a:solidFill>
            </a:ln>
          </c:spPr>
          <c:invertIfNegative val="0"/>
          <c:dLbls>
            <c:dLbl>
              <c:idx val="0"/>
              <c:layout/>
              <c:tx>
                <c:rich>
                  <a:bodyPr/>
                  <a:lstStyle/>
                  <a:p>
                    <a:r>
                      <a:rPr lang="en-US" smtClean="0"/>
                      <a:t>54.0%</a:t>
                    </a:r>
                    <a:endParaRPr lang="en-US"/>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2460-4AE8-A46E-E3E963C8622F}"/>
                </c:ext>
              </c:extLst>
            </c:dLbl>
            <c:spPr>
              <a:noFill/>
              <a:ln>
                <a:noFill/>
              </a:ln>
              <a:effectLst/>
            </c:spPr>
            <c:txPr>
              <a:bodyPr/>
              <a:lstStyle/>
              <a:p>
                <a:pPr>
                  <a:defRPr sz="1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Sheet1!$D$2</c:f>
              <c:numCache>
                <c:formatCode>General</c:formatCode>
                <c:ptCount val="1"/>
                <c:pt idx="0">
                  <c:v>122</c:v>
                </c:pt>
              </c:numCache>
            </c:numRef>
          </c:val>
          <c:extLst>
            <c:ext xmlns:c16="http://schemas.microsoft.com/office/drawing/2014/chart" uri="{C3380CC4-5D6E-409C-BE32-E72D297353CC}">
              <c16:uniqueId val="{00000005-2460-4AE8-A46E-E3E963C8622F}"/>
            </c:ext>
          </c:extLst>
        </c:ser>
        <c:dLbls>
          <c:showLegendKey val="0"/>
          <c:showVal val="0"/>
          <c:showCatName val="0"/>
          <c:showSerName val="0"/>
          <c:showPercent val="0"/>
          <c:showBubbleSize val="0"/>
        </c:dLbls>
        <c:gapWidth val="150"/>
        <c:overlap val="100"/>
        <c:axId val="-2110010760"/>
        <c:axId val="2123005256"/>
      </c:barChart>
      <c:catAx>
        <c:axId val="-2110010760"/>
        <c:scaling>
          <c:orientation val="minMax"/>
        </c:scaling>
        <c:delete val="0"/>
        <c:axPos val="b"/>
        <c:numFmt formatCode="General" sourceLinked="1"/>
        <c:majorTickMark val="none"/>
        <c:minorTickMark val="none"/>
        <c:tickLblPos val="nextTo"/>
        <c:crossAx val="2123005256"/>
        <c:crosses val="autoZero"/>
        <c:auto val="1"/>
        <c:lblAlgn val="ctr"/>
        <c:lblOffset val="100"/>
        <c:noMultiLvlLbl val="0"/>
      </c:catAx>
      <c:valAx>
        <c:axId val="2123005256"/>
        <c:scaling>
          <c:orientation val="minMax"/>
          <c:max val="1.002"/>
          <c:min val="0"/>
        </c:scaling>
        <c:delete val="0"/>
        <c:axPos val="l"/>
        <c:numFmt formatCode="0%" sourceLinked="1"/>
        <c:majorTickMark val="out"/>
        <c:minorTickMark val="none"/>
        <c:tickLblPos val="nextTo"/>
        <c:txPr>
          <a:bodyPr/>
          <a:lstStyle/>
          <a:p>
            <a:pPr>
              <a:defRPr sz="1000">
                <a:solidFill>
                  <a:schemeClr val="bg1"/>
                </a:solidFill>
                <a:latin typeface="Arial" panose="020B0604020202020204" pitchFamily="34" charset="0"/>
                <a:cs typeface="Arial" panose="020B0604020202020204" pitchFamily="34" charset="0"/>
              </a:defRPr>
            </a:pPr>
            <a:endParaRPr lang="de-DE"/>
          </a:p>
        </c:txPr>
        <c:crossAx val="-2110010760"/>
        <c:crosses val="autoZero"/>
        <c:crossBetween val="between"/>
        <c:majorUnit val="0.2"/>
      </c:valAx>
      <c:spPr>
        <a:noFill/>
      </c:spPr>
    </c:plotArea>
    <c:legend>
      <c:legendPos val="r"/>
      <c:layout>
        <c:manualLayout>
          <c:xMode val="edge"/>
          <c:yMode val="edge"/>
          <c:x val="0.63387203123999802"/>
          <c:y val="5.1265994094488197E-2"/>
          <c:w val="0.34946236559139798"/>
          <c:h val="0.27521336042672101"/>
        </c:manualLayout>
      </c:layout>
      <c:overlay val="0"/>
      <c:txPr>
        <a:bodyPr/>
        <a:lstStyle/>
        <a:p>
          <a:pPr>
            <a:defRPr sz="1000">
              <a:latin typeface="Arial" panose="020B0604020202020204" pitchFamily="34" charset="0"/>
              <a:cs typeface="Arial" panose="020B0604020202020204" pitchFamily="34" charset="0"/>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868724070781501"/>
          <c:y val="6.3953488372092998E-2"/>
          <c:w val="0.49099017864702399"/>
          <c:h val="0.831822010620765"/>
        </c:manualLayout>
      </c:layout>
      <c:barChart>
        <c:barDir val="col"/>
        <c:grouping val="percentStacked"/>
        <c:varyColors val="0"/>
        <c:ser>
          <c:idx val="0"/>
          <c:order val="0"/>
          <c:tx>
            <c:strRef>
              <c:f>Sheet1!$B$1</c:f>
              <c:strCache>
                <c:ptCount val="1"/>
                <c:pt idx="0">
                  <c:v>1</c:v>
                </c:pt>
              </c:strCache>
            </c:strRef>
          </c:tx>
          <c:spPr>
            <a:solidFill>
              <a:schemeClr val="tx1"/>
            </a:solidFill>
            <a:ln>
              <a:solidFill>
                <a:schemeClr val="tx1"/>
              </a:solidFill>
            </a:ln>
          </c:spPr>
          <c:invertIfNegative val="0"/>
          <c:dLbls>
            <c:dLbl>
              <c:idx val="0"/>
              <c:layout/>
              <c:tx>
                <c:rich>
                  <a:bodyPr/>
                  <a:lstStyle/>
                  <a:p>
                    <a:r>
                      <a:rPr lang="en-US" dirty="0" smtClean="0"/>
                      <a:t>49.8%</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0-D2FF-4806-838E-75989632083F}"/>
                </c:ext>
              </c:extLst>
            </c:dLbl>
            <c:spPr>
              <a:noFill/>
              <a:ln>
                <a:noFill/>
              </a:ln>
              <a:effectLst/>
            </c:spPr>
            <c:txPr>
              <a:bodyPr/>
              <a:lstStyle/>
              <a:p>
                <a:pPr>
                  <a:defRPr sz="1000">
                    <a:solidFill>
                      <a:schemeClr val="bg1"/>
                    </a:solidFill>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General</c:formatCode>
                <c:ptCount val="1"/>
                <c:pt idx="0">
                  <c:v>112</c:v>
                </c:pt>
              </c:numCache>
            </c:numRef>
          </c:val>
          <c:extLst>
            <c:ext xmlns:c16="http://schemas.microsoft.com/office/drawing/2014/chart" uri="{C3380CC4-5D6E-409C-BE32-E72D297353CC}">
              <c16:uniqueId val="{00000001-D2FF-4806-838E-75989632083F}"/>
            </c:ext>
          </c:extLst>
        </c:ser>
        <c:ser>
          <c:idx val="1"/>
          <c:order val="1"/>
          <c:tx>
            <c:strRef>
              <c:f>Sheet1!$C$1</c:f>
              <c:strCache>
                <c:ptCount val="1"/>
                <c:pt idx="0">
                  <c:v>2</c:v>
                </c:pt>
              </c:strCache>
            </c:strRef>
          </c:tx>
          <c:spPr>
            <a:solidFill>
              <a:schemeClr val="bg1">
                <a:lumMod val="50000"/>
              </a:schemeClr>
            </a:solidFill>
            <a:ln>
              <a:solidFill>
                <a:schemeClr val="bg1">
                  <a:lumMod val="50000"/>
                </a:schemeClr>
              </a:solidFill>
            </a:ln>
          </c:spPr>
          <c:invertIfNegative val="0"/>
          <c:dLbls>
            <c:dLbl>
              <c:idx val="0"/>
              <c:layout/>
              <c:tx>
                <c:rich>
                  <a:bodyPr/>
                  <a:lstStyle/>
                  <a:p>
                    <a:r>
                      <a:rPr lang="en-US" dirty="0" smtClean="0"/>
                      <a:t>30.7%</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D2FF-4806-838E-75989632083F}"/>
                </c:ext>
              </c:extLst>
            </c:dLbl>
            <c:spPr>
              <a:noFill/>
              <a:ln>
                <a:noFill/>
              </a:ln>
              <a:effectLst/>
            </c:spPr>
            <c:txPr>
              <a:bodyPr/>
              <a:lstStyle/>
              <a:p>
                <a:pPr>
                  <a:defRPr sz="1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Sheet1!$C$2</c:f>
              <c:numCache>
                <c:formatCode>General</c:formatCode>
                <c:ptCount val="1"/>
                <c:pt idx="0">
                  <c:v>69</c:v>
                </c:pt>
              </c:numCache>
            </c:numRef>
          </c:val>
          <c:extLst>
            <c:ext xmlns:c16="http://schemas.microsoft.com/office/drawing/2014/chart" uri="{C3380CC4-5D6E-409C-BE32-E72D297353CC}">
              <c16:uniqueId val="{00000003-D2FF-4806-838E-75989632083F}"/>
            </c:ext>
          </c:extLst>
        </c:ser>
        <c:ser>
          <c:idx val="2"/>
          <c:order val="2"/>
          <c:tx>
            <c:strRef>
              <c:f>Sheet1!$D$1</c:f>
              <c:strCache>
                <c:ptCount val="1"/>
                <c:pt idx="0">
                  <c:v>&gt;2</c:v>
                </c:pt>
              </c:strCache>
            </c:strRef>
          </c:tx>
          <c:spPr>
            <a:solidFill>
              <a:schemeClr val="bg1">
                <a:lumMod val="75000"/>
              </a:schemeClr>
            </a:solidFill>
            <a:ln>
              <a:solidFill>
                <a:schemeClr val="bg1">
                  <a:lumMod val="75000"/>
                </a:schemeClr>
              </a:solidFill>
            </a:ln>
          </c:spPr>
          <c:invertIfNegative val="0"/>
          <c:cat>
            <c:numRef>
              <c:f>Sheet1!$A$2</c:f>
              <c:numCache>
                <c:formatCode>General</c:formatCode>
                <c:ptCount val="1"/>
              </c:numCache>
            </c:numRef>
          </c:cat>
          <c:val>
            <c:numRef>
              <c:f>Sheet1!$D$2</c:f>
              <c:numCache>
                <c:formatCode>General</c:formatCode>
                <c:ptCount val="1"/>
                <c:pt idx="0">
                  <c:v>6</c:v>
                </c:pt>
              </c:numCache>
            </c:numRef>
          </c:val>
          <c:extLst>
            <c:ext xmlns:c16="http://schemas.microsoft.com/office/drawing/2014/chart" uri="{C3380CC4-5D6E-409C-BE32-E72D297353CC}">
              <c16:uniqueId val="{00000004-D2FF-4806-838E-75989632083F}"/>
            </c:ext>
          </c:extLst>
        </c:ser>
        <c:ser>
          <c:idx val="3"/>
          <c:order val="3"/>
          <c:tx>
            <c:strRef>
              <c:f>Sheet1!$E$1</c:f>
              <c:strCache>
                <c:ptCount val="1"/>
                <c:pt idx="0">
                  <c:v>Not Specified</c:v>
                </c:pt>
              </c:strCache>
            </c:strRef>
          </c:tx>
          <c:spPr>
            <a:solidFill>
              <a:schemeClr val="bg1"/>
            </a:solidFill>
            <a:ln>
              <a:solidFill>
                <a:schemeClr val="tx1"/>
              </a:solidFill>
            </a:ln>
          </c:spPr>
          <c:invertIfNegative val="0"/>
          <c:dLbls>
            <c:dLbl>
              <c:idx val="0"/>
              <c:layout/>
              <c:tx>
                <c:rich>
                  <a:bodyPr/>
                  <a:lstStyle/>
                  <a:p>
                    <a:r>
                      <a:rPr lang="en-US" sz="1000" smtClean="0">
                        <a:latin typeface="Arial" panose="020B0604020202020204" pitchFamily="34" charset="0"/>
                        <a:cs typeface="Arial" panose="020B0604020202020204" pitchFamily="34" charset="0"/>
                      </a:rPr>
                      <a:t>16.9%</a:t>
                    </a:r>
                    <a:endParaRPr lang="en-US" sz="1000">
                      <a:latin typeface="Arial" panose="020B0604020202020204" pitchFamily="34" charset="0"/>
                      <a:cs typeface="Arial" panose="020B0604020202020204" pitchFamily="34" charset="0"/>
                    </a:endParaRPr>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5-D2FF-4806-838E-75989632083F}"/>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Sheet1!$E$2</c:f>
              <c:numCache>
                <c:formatCode>General</c:formatCode>
                <c:ptCount val="1"/>
                <c:pt idx="0">
                  <c:v>38</c:v>
                </c:pt>
              </c:numCache>
            </c:numRef>
          </c:val>
          <c:extLst>
            <c:ext xmlns:c16="http://schemas.microsoft.com/office/drawing/2014/chart" uri="{C3380CC4-5D6E-409C-BE32-E72D297353CC}">
              <c16:uniqueId val="{00000006-D2FF-4806-838E-75989632083F}"/>
            </c:ext>
          </c:extLst>
        </c:ser>
        <c:dLbls>
          <c:showLegendKey val="0"/>
          <c:showVal val="0"/>
          <c:showCatName val="0"/>
          <c:showSerName val="0"/>
          <c:showPercent val="0"/>
          <c:showBubbleSize val="0"/>
        </c:dLbls>
        <c:gapWidth val="150"/>
        <c:overlap val="100"/>
        <c:axId val="2127939512"/>
        <c:axId val="2127940920"/>
      </c:barChart>
      <c:catAx>
        <c:axId val="2127939512"/>
        <c:scaling>
          <c:orientation val="minMax"/>
        </c:scaling>
        <c:delete val="0"/>
        <c:axPos val="b"/>
        <c:numFmt formatCode="General" sourceLinked="1"/>
        <c:majorTickMark val="none"/>
        <c:minorTickMark val="none"/>
        <c:tickLblPos val="nextTo"/>
        <c:crossAx val="2127940920"/>
        <c:crosses val="autoZero"/>
        <c:auto val="1"/>
        <c:lblAlgn val="ctr"/>
        <c:lblOffset val="100"/>
        <c:noMultiLvlLbl val="0"/>
      </c:catAx>
      <c:valAx>
        <c:axId val="2127940920"/>
        <c:scaling>
          <c:orientation val="minMax"/>
          <c:max val="1.002"/>
          <c:min val="0"/>
        </c:scaling>
        <c:delete val="0"/>
        <c:axPos val="l"/>
        <c:numFmt formatCode="0%" sourceLinked="1"/>
        <c:majorTickMark val="out"/>
        <c:minorTickMark val="none"/>
        <c:tickLblPos val="nextTo"/>
        <c:txPr>
          <a:bodyPr/>
          <a:lstStyle/>
          <a:p>
            <a:pPr>
              <a:defRPr sz="1000">
                <a:latin typeface="Arial" panose="020B0604020202020204" pitchFamily="34" charset="0"/>
                <a:cs typeface="Arial" panose="020B0604020202020204" pitchFamily="34" charset="0"/>
              </a:defRPr>
            </a:pPr>
            <a:endParaRPr lang="de-DE"/>
          </a:p>
        </c:txPr>
        <c:crossAx val="2127939512"/>
        <c:crosses val="autoZero"/>
        <c:crossBetween val="between"/>
        <c:majorUnit val="0.2"/>
      </c:valAx>
      <c:spPr>
        <a:noFill/>
      </c:spPr>
    </c:plotArea>
    <c:legend>
      <c:legendPos val="r"/>
      <c:layout>
        <c:manualLayout>
          <c:xMode val="edge"/>
          <c:yMode val="edge"/>
          <c:x val="0.63387203123999802"/>
          <c:y val="5.1265994094488197E-2"/>
          <c:w val="0.30745957158581"/>
          <c:h val="0.60487003640673997"/>
        </c:manualLayout>
      </c:layout>
      <c:overlay val="0"/>
      <c:txPr>
        <a:bodyPr/>
        <a:lstStyle/>
        <a:p>
          <a:pPr>
            <a:defRPr sz="1000">
              <a:latin typeface="Arial" panose="020B0604020202020204" pitchFamily="34" charset="0"/>
              <a:cs typeface="Arial" panose="020B0604020202020204" pitchFamily="34" charset="0"/>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868724070781501"/>
          <c:y val="6.3953488372092998E-2"/>
          <c:w val="0.49099017864702399"/>
          <c:h val="0.831822010620765"/>
        </c:manualLayout>
      </c:layout>
      <c:barChart>
        <c:barDir val="col"/>
        <c:grouping val="percentStacked"/>
        <c:varyColors val="0"/>
        <c:ser>
          <c:idx val="0"/>
          <c:order val="0"/>
          <c:tx>
            <c:strRef>
              <c:f>Sheet1!$B$1</c:f>
              <c:strCache>
                <c:ptCount val="1"/>
                <c:pt idx="0">
                  <c:v>Yes</c:v>
                </c:pt>
              </c:strCache>
            </c:strRef>
          </c:tx>
          <c:spPr>
            <a:solidFill>
              <a:schemeClr val="tx1"/>
            </a:solidFill>
            <a:ln>
              <a:solidFill>
                <a:schemeClr val="tx1"/>
              </a:solidFill>
            </a:ln>
          </c:spPr>
          <c:invertIfNegative val="0"/>
          <c:dLbls>
            <c:dLbl>
              <c:idx val="0"/>
              <c:tx>
                <c:rich>
                  <a:bodyPr/>
                  <a:lstStyle/>
                  <a:p>
                    <a:r>
                      <a:rPr lang="en-US" dirty="0" smtClean="0"/>
                      <a:t>31.7%</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D7A4-4A31-A7FA-B66859CC1075}"/>
                </c:ext>
              </c:extLst>
            </c:dLbl>
            <c:spPr>
              <a:noFill/>
              <a:ln>
                <a:noFill/>
              </a:ln>
              <a:effectLst/>
            </c:spPr>
            <c:txPr>
              <a:bodyPr/>
              <a:lstStyle/>
              <a:p>
                <a:pPr>
                  <a:defRPr sz="1000">
                    <a:solidFill>
                      <a:schemeClr val="bg1"/>
                    </a:solidFill>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General</c:formatCode>
                <c:ptCount val="1"/>
                <c:pt idx="0">
                  <c:v>13</c:v>
                </c:pt>
              </c:numCache>
            </c:numRef>
          </c:val>
          <c:extLst>
            <c:ext xmlns:c16="http://schemas.microsoft.com/office/drawing/2014/chart" uri="{C3380CC4-5D6E-409C-BE32-E72D297353CC}">
              <c16:uniqueId val="{00000001-D7A4-4A31-A7FA-B66859CC1075}"/>
            </c:ext>
          </c:extLst>
        </c:ser>
        <c:ser>
          <c:idx val="1"/>
          <c:order val="1"/>
          <c:tx>
            <c:strRef>
              <c:f>Sheet1!$C$1</c:f>
              <c:strCache>
                <c:ptCount val="1"/>
                <c:pt idx="0">
                  <c:v>Sometimes</c:v>
                </c:pt>
              </c:strCache>
            </c:strRef>
          </c:tx>
          <c:spPr>
            <a:solidFill>
              <a:schemeClr val="bg1">
                <a:lumMod val="65000"/>
              </a:schemeClr>
            </a:solidFill>
            <a:ln>
              <a:solidFill>
                <a:schemeClr val="bg1">
                  <a:lumMod val="65000"/>
                </a:schemeClr>
              </a:solidFill>
            </a:ln>
          </c:spPr>
          <c:invertIfNegative val="0"/>
          <c:cat>
            <c:numRef>
              <c:f>Sheet1!$A$2</c:f>
              <c:numCache>
                <c:formatCode>General</c:formatCode>
                <c:ptCount val="1"/>
              </c:numCache>
            </c:numRef>
          </c:cat>
          <c:val>
            <c:numRef>
              <c:f>Sheet1!$C$2</c:f>
              <c:numCache>
                <c:formatCode>General</c:formatCode>
                <c:ptCount val="1"/>
                <c:pt idx="0">
                  <c:v>2</c:v>
                </c:pt>
              </c:numCache>
            </c:numRef>
          </c:val>
          <c:extLst>
            <c:ext xmlns:c16="http://schemas.microsoft.com/office/drawing/2014/chart" uri="{C3380CC4-5D6E-409C-BE32-E72D297353CC}">
              <c16:uniqueId val="{00000002-D7A4-4A31-A7FA-B66859CC1075}"/>
            </c:ext>
          </c:extLst>
        </c:ser>
        <c:ser>
          <c:idx val="2"/>
          <c:order val="2"/>
          <c:tx>
            <c:strRef>
              <c:f>Sheet1!$D$1</c:f>
              <c:strCache>
                <c:ptCount val="1"/>
                <c:pt idx="0">
                  <c:v>No</c:v>
                </c:pt>
              </c:strCache>
            </c:strRef>
          </c:tx>
          <c:spPr>
            <a:solidFill>
              <a:schemeClr val="bg1"/>
            </a:solidFill>
            <a:ln>
              <a:solidFill>
                <a:schemeClr val="tx1"/>
              </a:solidFill>
            </a:ln>
          </c:spPr>
          <c:invertIfNegative val="0"/>
          <c:dLbls>
            <c:dLbl>
              <c:idx val="0"/>
              <c:tx>
                <c:rich>
                  <a:bodyPr/>
                  <a:lstStyle/>
                  <a:p>
                    <a:r>
                      <a:rPr lang="en-US" dirty="0" smtClean="0"/>
                      <a:t>No</a:t>
                    </a:r>
                    <a:r>
                      <a:rPr lang="en-US" baseline="0" dirty="0" smtClean="0"/>
                      <a:t> 63.4</a:t>
                    </a:r>
                    <a:r>
                      <a:rPr lang="en-US" dirty="0" smtClean="0"/>
                      <a:t>%</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7A4-4A31-A7FA-B66859CC1075}"/>
                </c:ext>
              </c:extLst>
            </c:dLbl>
            <c:spPr>
              <a:noFill/>
              <a:ln>
                <a:noFill/>
              </a:ln>
              <a:effectLst/>
            </c:spPr>
            <c:txPr>
              <a:bodyPr/>
              <a:lstStyle/>
              <a:p>
                <a:pPr>
                  <a:defRPr sz="1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Sheet1!$D$2</c:f>
              <c:numCache>
                <c:formatCode>General</c:formatCode>
                <c:ptCount val="1"/>
                <c:pt idx="0">
                  <c:v>26</c:v>
                </c:pt>
              </c:numCache>
            </c:numRef>
          </c:val>
          <c:extLst>
            <c:ext xmlns:c16="http://schemas.microsoft.com/office/drawing/2014/chart" uri="{C3380CC4-5D6E-409C-BE32-E72D297353CC}">
              <c16:uniqueId val="{00000004-D7A4-4A31-A7FA-B66859CC1075}"/>
            </c:ext>
          </c:extLst>
        </c:ser>
        <c:dLbls>
          <c:showLegendKey val="0"/>
          <c:showVal val="0"/>
          <c:showCatName val="0"/>
          <c:showSerName val="0"/>
          <c:showPercent val="0"/>
          <c:showBubbleSize val="0"/>
        </c:dLbls>
        <c:gapWidth val="150"/>
        <c:overlap val="100"/>
        <c:axId val="2130899656"/>
        <c:axId val="-2095742968"/>
      </c:barChart>
      <c:catAx>
        <c:axId val="2130899656"/>
        <c:scaling>
          <c:orientation val="minMax"/>
        </c:scaling>
        <c:delete val="0"/>
        <c:axPos val="b"/>
        <c:numFmt formatCode="General" sourceLinked="1"/>
        <c:majorTickMark val="none"/>
        <c:minorTickMark val="none"/>
        <c:tickLblPos val="nextTo"/>
        <c:crossAx val="-2095742968"/>
        <c:crosses val="autoZero"/>
        <c:auto val="1"/>
        <c:lblAlgn val="ctr"/>
        <c:lblOffset val="100"/>
        <c:noMultiLvlLbl val="0"/>
      </c:catAx>
      <c:valAx>
        <c:axId val="-2095742968"/>
        <c:scaling>
          <c:orientation val="minMax"/>
        </c:scaling>
        <c:delete val="0"/>
        <c:axPos val="l"/>
        <c:numFmt formatCode="0%" sourceLinked="1"/>
        <c:majorTickMark val="out"/>
        <c:minorTickMark val="none"/>
        <c:tickLblPos val="nextTo"/>
        <c:txPr>
          <a:bodyPr/>
          <a:lstStyle/>
          <a:p>
            <a:pPr>
              <a:defRPr sz="1000">
                <a:latin typeface="Arial" panose="020B0604020202020204" pitchFamily="34" charset="0"/>
                <a:cs typeface="Arial" panose="020B0604020202020204" pitchFamily="34" charset="0"/>
              </a:defRPr>
            </a:pPr>
            <a:endParaRPr lang="de-DE"/>
          </a:p>
        </c:txPr>
        <c:crossAx val="2130899656"/>
        <c:crosses val="autoZero"/>
        <c:crossBetween val="between"/>
        <c:majorUnit val="0.2"/>
      </c:valAx>
      <c:spPr>
        <a:noFill/>
      </c:spPr>
    </c:plotArea>
    <c:legend>
      <c:legendPos val="r"/>
      <c:layout>
        <c:manualLayout>
          <c:xMode val="edge"/>
          <c:yMode val="edge"/>
          <c:x val="0.59677419354838701"/>
          <c:y val="7.2070527474388302E-2"/>
          <c:w val="0.34946236559139798"/>
          <c:h val="0.27521336042672101"/>
        </c:manualLayout>
      </c:layout>
      <c:overlay val="0"/>
      <c:txPr>
        <a:bodyPr/>
        <a:lstStyle/>
        <a:p>
          <a:pPr>
            <a:defRPr sz="1000">
              <a:latin typeface="Arial" panose="020B0604020202020204" pitchFamily="34" charset="0"/>
              <a:cs typeface="Arial" panose="020B0604020202020204" pitchFamily="34" charset="0"/>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868724070781501"/>
          <c:y val="6.3953488372092998E-2"/>
          <c:w val="0.40053539333105198"/>
          <c:h val="0.831822010620765"/>
        </c:manualLayout>
      </c:layout>
      <c:barChart>
        <c:barDir val="col"/>
        <c:grouping val="percentStacked"/>
        <c:varyColors val="0"/>
        <c:ser>
          <c:idx val="0"/>
          <c:order val="0"/>
          <c:tx>
            <c:strRef>
              <c:f>Sheet1!$B$1</c:f>
              <c:strCache>
                <c:ptCount val="1"/>
                <c:pt idx="0">
                  <c:v>Specified (&lt;0.1%)</c:v>
                </c:pt>
              </c:strCache>
            </c:strRef>
          </c:tx>
          <c:spPr>
            <a:solidFill>
              <a:schemeClr val="tx1"/>
            </a:solidFill>
            <a:ln>
              <a:solidFill>
                <a:schemeClr val="tx1"/>
              </a:solidFill>
            </a:ln>
          </c:spPr>
          <c:invertIfNegative val="0"/>
          <c:cat>
            <c:numRef>
              <c:f>Sheet1!$A$2</c:f>
              <c:numCache>
                <c:formatCode>General</c:formatCode>
                <c:ptCount val="1"/>
              </c:numCache>
            </c:numRef>
          </c:cat>
          <c:val>
            <c:numRef>
              <c:f>Sheet1!$B$2</c:f>
              <c:numCache>
                <c:formatCode>General</c:formatCode>
                <c:ptCount val="1"/>
                <c:pt idx="0">
                  <c:v>1</c:v>
                </c:pt>
              </c:numCache>
            </c:numRef>
          </c:val>
          <c:extLst>
            <c:ext xmlns:c16="http://schemas.microsoft.com/office/drawing/2014/chart" uri="{C3380CC4-5D6E-409C-BE32-E72D297353CC}">
              <c16:uniqueId val="{00000000-947E-474B-A576-867AAAA0F936}"/>
            </c:ext>
          </c:extLst>
        </c:ser>
        <c:ser>
          <c:idx val="1"/>
          <c:order val="1"/>
          <c:tx>
            <c:strRef>
              <c:f>Sheet1!$C$1</c:f>
              <c:strCache>
                <c:ptCount val="1"/>
                <c:pt idx="0">
                  <c:v>Not specified</c:v>
                </c:pt>
              </c:strCache>
            </c:strRef>
          </c:tx>
          <c:spPr>
            <a:solidFill>
              <a:schemeClr val="bg1"/>
            </a:solidFill>
            <a:ln>
              <a:solidFill>
                <a:schemeClr val="tx1"/>
              </a:solidFill>
            </a:ln>
          </c:spPr>
          <c:invertIfNegative val="0"/>
          <c:cat>
            <c:numRef>
              <c:f>Sheet1!$A$2</c:f>
              <c:numCache>
                <c:formatCode>General</c:formatCode>
                <c:ptCount val="1"/>
              </c:numCache>
            </c:numRef>
          </c:cat>
          <c:val>
            <c:numRef>
              <c:f>Sheet1!$C$2</c:f>
              <c:numCache>
                <c:formatCode>General</c:formatCode>
                <c:ptCount val="1"/>
                <c:pt idx="0">
                  <c:v>128</c:v>
                </c:pt>
              </c:numCache>
            </c:numRef>
          </c:val>
          <c:extLst>
            <c:ext xmlns:c16="http://schemas.microsoft.com/office/drawing/2014/chart" uri="{C3380CC4-5D6E-409C-BE32-E72D297353CC}">
              <c16:uniqueId val="{00000001-947E-474B-A576-867AAAA0F936}"/>
            </c:ext>
          </c:extLst>
        </c:ser>
        <c:ser>
          <c:idx val="2"/>
          <c:order val="2"/>
          <c:tx>
            <c:strRef>
              <c:f>Sheet1!$D$1</c:f>
              <c:strCache>
                <c:ptCount val="1"/>
                <c:pt idx="0">
                  <c:v>Not specified;              RM ANOVA needed</c:v>
                </c:pt>
              </c:strCache>
            </c:strRef>
          </c:tx>
          <c:spPr>
            <a:pattFill prst="ltUpDiag">
              <a:fgClr>
                <a:schemeClr val="bg1">
                  <a:lumMod val="85000"/>
                </a:schemeClr>
              </a:fgClr>
              <a:bgClr>
                <a:schemeClr val="bg1"/>
              </a:bgClr>
            </a:pattFill>
            <a:ln>
              <a:solidFill>
                <a:schemeClr val="tx1"/>
              </a:solidFill>
            </a:ln>
          </c:spPr>
          <c:invertIfNegative val="0"/>
          <c:dLbls>
            <c:dLbl>
              <c:idx val="0"/>
              <c:tx>
                <c:rich>
                  <a:bodyPr/>
                  <a:lstStyle/>
                  <a:p>
                    <a:r>
                      <a:rPr lang="en-US" baseline="0" dirty="0" smtClean="0"/>
                      <a:t>31.5%</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47E-474B-A576-867AAAA0F936}"/>
                </c:ext>
              </c:extLst>
            </c:dLbl>
            <c:spPr>
              <a:noFill/>
              <a:ln>
                <a:noFill/>
              </a:ln>
              <a:effectLst/>
            </c:spPr>
            <c:txPr>
              <a:bodyPr/>
              <a:lstStyle/>
              <a:p>
                <a:pPr>
                  <a:defRPr sz="1000">
                    <a:latin typeface="Arial" panose="020B0604020202020204" pitchFamily="34" charset="0"/>
                    <a:cs typeface="Arial" panose="020B0604020202020204" pitchFamily="34" charset="0"/>
                  </a:defRPr>
                </a:pPr>
                <a:endParaRPr lang="de-DE"/>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Sheet1!$D$2</c:f>
              <c:numCache>
                <c:formatCode>General</c:formatCode>
                <c:ptCount val="1"/>
                <c:pt idx="0">
                  <c:v>58</c:v>
                </c:pt>
              </c:numCache>
            </c:numRef>
          </c:val>
          <c:extLst>
            <c:ext xmlns:c16="http://schemas.microsoft.com/office/drawing/2014/chart" uri="{C3380CC4-5D6E-409C-BE32-E72D297353CC}">
              <c16:uniqueId val="{00000003-947E-474B-A576-867AAAA0F936}"/>
            </c:ext>
          </c:extLst>
        </c:ser>
        <c:dLbls>
          <c:showLegendKey val="0"/>
          <c:showVal val="0"/>
          <c:showCatName val="0"/>
          <c:showSerName val="0"/>
          <c:showPercent val="0"/>
          <c:showBubbleSize val="0"/>
        </c:dLbls>
        <c:gapWidth val="150"/>
        <c:overlap val="100"/>
        <c:axId val="-2110007464"/>
        <c:axId val="-2110005864"/>
      </c:barChart>
      <c:catAx>
        <c:axId val="-2110007464"/>
        <c:scaling>
          <c:orientation val="minMax"/>
        </c:scaling>
        <c:delete val="0"/>
        <c:axPos val="b"/>
        <c:numFmt formatCode="General" sourceLinked="1"/>
        <c:majorTickMark val="none"/>
        <c:minorTickMark val="none"/>
        <c:tickLblPos val="nextTo"/>
        <c:crossAx val="-2110005864"/>
        <c:crosses val="autoZero"/>
        <c:auto val="1"/>
        <c:lblAlgn val="ctr"/>
        <c:lblOffset val="100"/>
        <c:noMultiLvlLbl val="0"/>
      </c:catAx>
      <c:valAx>
        <c:axId val="-2110005864"/>
        <c:scaling>
          <c:orientation val="minMax"/>
        </c:scaling>
        <c:delete val="0"/>
        <c:axPos val="l"/>
        <c:numFmt formatCode="0%" sourceLinked="1"/>
        <c:majorTickMark val="out"/>
        <c:minorTickMark val="none"/>
        <c:tickLblPos val="nextTo"/>
        <c:txPr>
          <a:bodyPr/>
          <a:lstStyle/>
          <a:p>
            <a:pPr>
              <a:defRPr sz="1000">
                <a:latin typeface="Arial" panose="020B0604020202020204" pitchFamily="34" charset="0"/>
                <a:cs typeface="Arial" panose="020B0604020202020204" pitchFamily="34" charset="0"/>
              </a:defRPr>
            </a:pPr>
            <a:endParaRPr lang="de-DE"/>
          </a:p>
        </c:txPr>
        <c:crossAx val="-2110007464"/>
        <c:crosses val="autoZero"/>
        <c:crossBetween val="between"/>
        <c:majorUnit val="0.2"/>
      </c:valAx>
      <c:spPr>
        <a:noFill/>
      </c:spPr>
    </c:plotArea>
    <c:legend>
      <c:legendPos val="r"/>
      <c:layout>
        <c:manualLayout>
          <c:xMode val="edge"/>
          <c:yMode val="edge"/>
          <c:x val="0.45531367375479398"/>
          <c:y val="7.0710778088222806E-2"/>
          <c:w val="0.54468632624520597"/>
          <c:h val="0.83169630005926698"/>
        </c:manualLayout>
      </c:layout>
      <c:overlay val="0"/>
      <c:txPr>
        <a:bodyPr/>
        <a:lstStyle/>
        <a:p>
          <a:pPr>
            <a:defRPr sz="1000">
              <a:latin typeface="Arial" panose="020B0604020202020204" pitchFamily="34" charset="0"/>
              <a:cs typeface="Arial" panose="020B0604020202020204" pitchFamily="34" charset="0"/>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868724070781501"/>
          <c:y val="6.3953488372092998E-2"/>
          <c:w val="0.49099017864702399"/>
          <c:h val="0.831822010620765"/>
        </c:manualLayout>
      </c:layout>
      <c:barChart>
        <c:barDir val="col"/>
        <c:grouping val="percentStacked"/>
        <c:varyColors val="0"/>
        <c:ser>
          <c:idx val="0"/>
          <c:order val="0"/>
          <c:tx>
            <c:strRef>
              <c:f>Sheet1!$B$1</c:f>
              <c:strCache>
                <c:ptCount val="1"/>
                <c:pt idx="0">
                  <c:v>Yes</c:v>
                </c:pt>
              </c:strCache>
            </c:strRef>
          </c:tx>
          <c:spPr>
            <a:solidFill>
              <a:schemeClr val="tx1"/>
            </a:solidFill>
            <a:ln>
              <a:solidFill>
                <a:schemeClr val="tx1"/>
              </a:solidFill>
            </a:ln>
          </c:spPr>
          <c:invertIfNegative val="0"/>
          <c:cat>
            <c:numRef>
              <c:f>Sheet1!$A$2</c:f>
              <c:numCache>
                <c:formatCode>General</c:formatCode>
                <c:ptCount val="1"/>
              </c:numCache>
            </c:numRef>
          </c:cat>
          <c:val>
            <c:numRef>
              <c:f>Sheet1!$B$2</c:f>
              <c:numCache>
                <c:formatCode>General</c:formatCode>
                <c:ptCount val="1"/>
                <c:pt idx="0">
                  <c:v>6</c:v>
                </c:pt>
              </c:numCache>
            </c:numRef>
          </c:val>
          <c:extLst>
            <c:ext xmlns:c16="http://schemas.microsoft.com/office/drawing/2014/chart" uri="{C3380CC4-5D6E-409C-BE32-E72D297353CC}">
              <c16:uniqueId val="{00000000-59D4-4AE5-9CEC-CB296013DDA3}"/>
            </c:ext>
          </c:extLst>
        </c:ser>
        <c:ser>
          <c:idx val="1"/>
          <c:order val="1"/>
          <c:tx>
            <c:strRef>
              <c:f>Sheet1!$C$1</c:f>
              <c:strCache>
                <c:ptCount val="1"/>
                <c:pt idx="0">
                  <c:v>Sometimes</c:v>
                </c:pt>
              </c:strCache>
            </c:strRef>
          </c:tx>
          <c:spPr>
            <a:solidFill>
              <a:schemeClr val="bg1">
                <a:lumMod val="65000"/>
              </a:schemeClr>
            </a:solidFill>
            <a:ln>
              <a:solidFill>
                <a:schemeClr val="bg1">
                  <a:lumMod val="65000"/>
                </a:schemeClr>
              </a:solidFill>
            </a:ln>
          </c:spPr>
          <c:invertIfNegative val="0"/>
          <c:cat>
            <c:numRef>
              <c:f>Sheet1!$A$2</c:f>
              <c:numCache>
                <c:formatCode>General</c:formatCode>
                <c:ptCount val="1"/>
              </c:numCache>
            </c:numRef>
          </c:cat>
          <c:val>
            <c:numRef>
              <c:f>Sheet1!$C$2</c:f>
              <c:numCache>
                <c:formatCode>General</c:formatCode>
                <c:ptCount val="1"/>
                <c:pt idx="0">
                  <c:v>1</c:v>
                </c:pt>
              </c:numCache>
            </c:numRef>
          </c:val>
          <c:extLst>
            <c:ext xmlns:c16="http://schemas.microsoft.com/office/drawing/2014/chart" uri="{C3380CC4-5D6E-409C-BE32-E72D297353CC}">
              <c16:uniqueId val="{00000001-59D4-4AE5-9CEC-CB296013DDA3}"/>
            </c:ext>
          </c:extLst>
        </c:ser>
        <c:ser>
          <c:idx val="2"/>
          <c:order val="2"/>
          <c:tx>
            <c:strRef>
              <c:f>Sheet1!$D$1</c:f>
              <c:strCache>
                <c:ptCount val="1"/>
                <c:pt idx="0">
                  <c:v>No</c:v>
                </c:pt>
              </c:strCache>
            </c:strRef>
          </c:tx>
          <c:spPr>
            <a:solidFill>
              <a:schemeClr val="bg1"/>
            </a:solidFill>
            <a:ln>
              <a:solidFill>
                <a:schemeClr val="tx1"/>
              </a:solidFill>
            </a:ln>
          </c:spPr>
          <c:invertIfNegative val="0"/>
          <c:cat>
            <c:numRef>
              <c:f>Sheet1!$A$2</c:f>
              <c:numCache>
                <c:formatCode>General</c:formatCode>
                <c:ptCount val="1"/>
              </c:numCache>
            </c:numRef>
          </c:cat>
          <c:val>
            <c:numRef>
              <c:f>Sheet1!$D$2</c:f>
              <c:numCache>
                <c:formatCode>General</c:formatCode>
                <c:ptCount val="1"/>
                <c:pt idx="0">
                  <c:v>218</c:v>
                </c:pt>
              </c:numCache>
            </c:numRef>
          </c:val>
          <c:extLst>
            <c:ext xmlns:c16="http://schemas.microsoft.com/office/drawing/2014/chart" uri="{C3380CC4-5D6E-409C-BE32-E72D297353CC}">
              <c16:uniqueId val="{00000002-59D4-4AE5-9CEC-CB296013DDA3}"/>
            </c:ext>
          </c:extLst>
        </c:ser>
        <c:dLbls>
          <c:showLegendKey val="0"/>
          <c:showVal val="0"/>
          <c:showCatName val="0"/>
          <c:showSerName val="0"/>
          <c:showPercent val="0"/>
          <c:showBubbleSize val="0"/>
        </c:dLbls>
        <c:gapWidth val="150"/>
        <c:overlap val="100"/>
        <c:axId val="2128198472"/>
        <c:axId val="2128307336"/>
      </c:barChart>
      <c:catAx>
        <c:axId val="2128198472"/>
        <c:scaling>
          <c:orientation val="minMax"/>
        </c:scaling>
        <c:delete val="0"/>
        <c:axPos val="b"/>
        <c:numFmt formatCode="General" sourceLinked="1"/>
        <c:majorTickMark val="none"/>
        <c:minorTickMark val="none"/>
        <c:tickLblPos val="nextTo"/>
        <c:crossAx val="2128307336"/>
        <c:crosses val="autoZero"/>
        <c:auto val="1"/>
        <c:lblAlgn val="ctr"/>
        <c:lblOffset val="100"/>
        <c:noMultiLvlLbl val="0"/>
      </c:catAx>
      <c:valAx>
        <c:axId val="2128307336"/>
        <c:scaling>
          <c:orientation val="minMax"/>
        </c:scaling>
        <c:delete val="0"/>
        <c:axPos val="l"/>
        <c:numFmt formatCode="0%" sourceLinked="1"/>
        <c:majorTickMark val="out"/>
        <c:minorTickMark val="none"/>
        <c:tickLblPos val="nextTo"/>
        <c:txPr>
          <a:bodyPr/>
          <a:lstStyle/>
          <a:p>
            <a:pPr>
              <a:defRPr sz="1000">
                <a:solidFill>
                  <a:schemeClr val="bg1"/>
                </a:solidFill>
                <a:latin typeface="Arial" panose="020B0604020202020204" pitchFamily="34" charset="0"/>
                <a:cs typeface="Arial" panose="020B0604020202020204" pitchFamily="34" charset="0"/>
              </a:defRPr>
            </a:pPr>
            <a:endParaRPr lang="de-DE"/>
          </a:p>
        </c:txPr>
        <c:crossAx val="2128198472"/>
        <c:crosses val="autoZero"/>
        <c:crossBetween val="between"/>
        <c:majorUnit val="0.2"/>
      </c:valAx>
      <c:spPr>
        <a:noFill/>
      </c:spPr>
    </c:plotArea>
    <c:plotVisOnly val="1"/>
    <c:dispBlanksAs val="gap"/>
    <c:showDLblsOverMax val="0"/>
  </c:chart>
  <c:txPr>
    <a:bodyPr/>
    <a:lstStyle/>
    <a:p>
      <a:pPr>
        <a:defRPr sz="1800"/>
      </a:pPr>
      <a:endParaRPr lang="de-DE"/>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868724070781501"/>
          <c:y val="6.3953488372092998E-2"/>
          <c:w val="0.38265682414698199"/>
          <c:h val="0.831822010620765"/>
        </c:manualLayout>
      </c:layout>
      <c:barChart>
        <c:barDir val="col"/>
        <c:grouping val="percentStacked"/>
        <c:varyColors val="0"/>
        <c:ser>
          <c:idx val="0"/>
          <c:order val="0"/>
          <c:tx>
            <c:strRef>
              <c:f>Sheet1!$B$1</c:f>
              <c:strCache>
                <c:ptCount val="1"/>
                <c:pt idx="0">
                  <c:v>Yes</c:v>
                </c:pt>
              </c:strCache>
            </c:strRef>
          </c:tx>
          <c:spPr>
            <a:solidFill>
              <a:schemeClr val="tx1"/>
            </a:solidFill>
            <a:ln>
              <a:solidFill>
                <a:schemeClr val="tx1"/>
              </a:solidFill>
            </a:ln>
          </c:spPr>
          <c:invertIfNegative val="0"/>
          <c:cat>
            <c:numRef>
              <c:f>Sheet1!$A$2</c:f>
              <c:numCache>
                <c:formatCode>General</c:formatCode>
                <c:ptCount val="1"/>
              </c:numCache>
            </c:numRef>
          </c:cat>
          <c:val>
            <c:numRef>
              <c:f>Sheet1!$B$2</c:f>
              <c:numCache>
                <c:formatCode>General</c:formatCode>
                <c:ptCount val="1"/>
                <c:pt idx="0">
                  <c:v>9</c:v>
                </c:pt>
              </c:numCache>
            </c:numRef>
          </c:val>
          <c:extLst>
            <c:ext xmlns:c16="http://schemas.microsoft.com/office/drawing/2014/chart" uri="{C3380CC4-5D6E-409C-BE32-E72D297353CC}">
              <c16:uniqueId val="{00000000-104C-430D-8C72-D2C537ECD80A}"/>
            </c:ext>
          </c:extLst>
        </c:ser>
        <c:ser>
          <c:idx val="1"/>
          <c:order val="1"/>
          <c:tx>
            <c:strRef>
              <c:f>Sheet1!$C$1</c:f>
              <c:strCache>
                <c:ptCount val="1"/>
                <c:pt idx="0">
                  <c:v>Sometimes</c:v>
                </c:pt>
              </c:strCache>
            </c:strRef>
          </c:tx>
          <c:spPr>
            <a:solidFill>
              <a:schemeClr val="bg1">
                <a:lumMod val="50000"/>
              </a:schemeClr>
            </a:solidFill>
            <a:ln>
              <a:solidFill>
                <a:schemeClr val="bg1">
                  <a:lumMod val="50000"/>
                </a:schemeClr>
              </a:solidFill>
            </a:ln>
          </c:spPr>
          <c:invertIfNegative val="0"/>
          <c:cat>
            <c:numRef>
              <c:f>Sheet1!$A$2</c:f>
              <c:numCache>
                <c:formatCode>General</c:formatCode>
                <c:ptCount val="1"/>
              </c:numCache>
            </c:numRef>
          </c:cat>
          <c:val>
            <c:numRef>
              <c:f>Sheet1!$C$2</c:f>
              <c:numCache>
                <c:formatCode>General</c:formatCode>
                <c:ptCount val="1"/>
                <c:pt idx="0">
                  <c:v>41</c:v>
                </c:pt>
              </c:numCache>
            </c:numRef>
          </c:val>
          <c:extLst>
            <c:ext xmlns:c16="http://schemas.microsoft.com/office/drawing/2014/chart" uri="{C3380CC4-5D6E-409C-BE32-E72D297353CC}">
              <c16:uniqueId val="{00000001-104C-430D-8C72-D2C537ECD80A}"/>
            </c:ext>
          </c:extLst>
        </c:ser>
        <c:ser>
          <c:idx val="2"/>
          <c:order val="2"/>
          <c:tx>
            <c:strRef>
              <c:f>Sheet1!$D$1</c:f>
              <c:strCache>
                <c:ptCount val="1"/>
                <c:pt idx="0">
                  <c:v>No</c:v>
                </c:pt>
              </c:strCache>
            </c:strRef>
          </c:tx>
          <c:spPr>
            <a:solidFill>
              <a:schemeClr val="bg1"/>
            </a:solidFill>
            <a:ln>
              <a:solidFill>
                <a:schemeClr val="tx1"/>
              </a:solidFill>
            </a:ln>
          </c:spPr>
          <c:invertIfNegative val="0"/>
          <c:cat>
            <c:numRef>
              <c:f>Sheet1!$A$2</c:f>
              <c:numCache>
                <c:formatCode>General</c:formatCode>
                <c:ptCount val="1"/>
              </c:numCache>
            </c:numRef>
          </c:cat>
          <c:val>
            <c:numRef>
              <c:f>Sheet1!$D$2</c:f>
              <c:numCache>
                <c:formatCode>General</c:formatCode>
                <c:ptCount val="1"/>
                <c:pt idx="0">
                  <c:v>175</c:v>
                </c:pt>
              </c:numCache>
            </c:numRef>
          </c:val>
          <c:extLst>
            <c:ext xmlns:c16="http://schemas.microsoft.com/office/drawing/2014/chart" uri="{C3380CC4-5D6E-409C-BE32-E72D297353CC}">
              <c16:uniqueId val="{00000002-104C-430D-8C72-D2C537ECD80A}"/>
            </c:ext>
          </c:extLst>
        </c:ser>
        <c:dLbls>
          <c:showLegendKey val="0"/>
          <c:showVal val="0"/>
          <c:showCatName val="0"/>
          <c:showSerName val="0"/>
          <c:showPercent val="0"/>
          <c:showBubbleSize val="0"/>
        </c:dLbls>
        <c:gapWidth val="150"/>
        <c:overlap val="100"/>
        <c:axId val="-2091117928"/>
        <c:axId val="-2091696296"/>
      </c:barChart>
      <c:catAx>
        <c:axId val="-2091117928"/>
        <c:scaling>
          <c:orientation val="minMax"/>
        </c:scaling>
        <c:delete val="0"/>
        <c:axPos val="b"/>
        <c:numFmt formatCode="General" sourceLinked="1"/>
        <c:majorTickMark val="none"/>
        <c:minorTickMark val="none"/>
        <c:tickLblPos val="nextTo"/>
        <c:crossAx val="-2091696296"/>
        <c:crosses val="autoZero"/>
        <c:auto val="1"/>
        <c:lblAlgn val="ctr"/>
        <c:lblOffset val="100"/>
        <c:noMultiLvlLbl val="0"/>
      </c:catAx>
      <c:valAx>
        <c:axId val="-2091696296"/>
        <c:scaling>
          <c:orientation val="minMax"/>
        </c:scaling>
        <c:delete val="0"/>
        <c:axPos val="l"/>
        <c:numFmt formatCode="0%" sourceLinked="1"/>
        <c:majorTickMark val="out"/>
        <c:minorTickMark val="none"/>
        <c:tickLblPos val="nextTo"/>
        <c:txPr>
          <a:bodyPr/>
          <a:lstStyle/>
          <a:p>
            <a:pPr>
              <a:defRPr sz="1000">
                <a:solidFill>
                  <a:schemeClr val="bg1"/>
                </a:solidFill>
                <a:latin typeface="Arial" panose="020B0604020202020204" pitchFamily="34" charset="0"/>
                <a:cs typeface="Arial" panose="020B0604020202020204" pitchFamily="34" charset="0"/>
              </a:defRPr>
            </a:pPr>
            <a:endParaRPr lang="de-DE"/>
          </a:p>
        </c:txPr>
        <c:crossAx val="-2091117928"/>
        <c:crosses val="autoZero"/>
        <c:crossBetween val="between"/>
        <c:majorUnit val="0.2"/>
      </c:valAx>
      <c:spPr>
        <a:noFill/>
      </c:spPr>
    </c:plotArea>
    <c:legend>
      <c:legendPos val="r"/>
      <c:layout>
        <c:manualLayout>
          <c:xMode val="edge"/>
          <c:yMode val="edge"/>
          <c:x val="0.558872047244095"/>
          <c:y val="5.1265994094488197E-2"/>
          <c:w val="0.42446227034120698"/>
          <c:h val="0.42355525430622998"/>
        </c:manualLayout>
      </c:layout>
      <c:overlay val="0"/>
      <c:txPr>
        <a:bodyPr/>
        <a:lstStyle/>
        <a:p>
          <a:pPr>
            <a:defRPr sz="1400">
              <a:latin typeface="Arial" panose="020B0604020202020204" pitchFamily="34" charset="0"/>
              <a:cs typeface="Arial" panose="020B0604020202020204" pitchFamily="34" charset="0"/>
            </a:defRPr>
          </a:pPr>
          <a:endParaRPr lang="de-DE"/>
        </a:p>
      </c:txPr>
    </c:legend>
    <c:plotVisOnly val="1"/>
    <c:dispBlanksAs val="gap"/>
    <c:showDLblsOverMax val="0"/>
  </c:chart>
  <c:txPr>
    <a:bodyPr/>
    <a:lstStyle/>
    <a:p>
      <a:pPr>
        <a:defRPr sz="1800"/>
      </a:pPr>
      <a:endParaRPr lang="de-DE"/>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1868724070781501"/>
          <c:y val="6.3953488372092998E-2"/>
          <c:w val="0.49099017864702399"/>
          <c:h val="0.831822010620765"/>
        </c:manualLayout>
      </c:layout>
      <c:barChart>
        <c:barDir val="col"/>
        <c:grouping val="percentStacked"/>
        <c:varyColors val="0"/>
        <c:ser>
          <c:idx val="0"/>
          <c:order val="0"/>
          <c:tx>
            <c:strRef>
              <c:f>Sheet1!$B$1</c:f>
              <c:strCache>
                <c:ptCount val="1"/>
                <c:pt idx="0">
                  <c:v>Yes (4.0%)</c:v>
                </c:pt>
              </c:strCache>
            </c:strRef>
          </c:tx>
          <c:spPr>
            <a:solidFill>
              <a:schemeClr val="tx1"/>
            </a:solidFill>
            <a:ln>
              <a:solidFill>
                <a:schemeClr val="tx1"/>
              </a:solidFill>
            </a:ln>
          </c:spPr>
          <c:invertIfNegative val="0"/>
          <c:cat>
            <c:numRef>
              <c:f>Sheet1!$A$2</c:f>
              <c:numCache>
                <c:formatCode>General</c:formatCode>
                <c:ptCount val="1"/>
              </c:numCache>
            </c:numRef>
          </c:cat>
          <c:val>
            <c:numRef>
              <c:f>Sheet1!$B$2</c:f>
              <c:numCache>
                <c:formatCode>General</c:formatCode>
                <c:ptCount val="1"/>
                <c:pt idx="0">
                  <c:v>9</c:v>
                </c:pt>
              </c:numCache>
            </c:numRef>
          </c:val>
          <c:extLst>
            <c:ext xmlns:c16="http://schemas.microsoft.com/office/drawing/2014/chart" uri="{C3380CC4-5D6E-409C-BE32-E72D297353CC}">
              <c16:uniqueId val="{00000000-FA2C-4B30-B8EA-43F2BCF56639}"/>
            </c:ext>
          </c:extLst>
        </c:ser>
        <c:ser>
          <c:idx val="1"/>
          <c:order val="1"/>
          <c:tx>
            <c:strRef>
              <c:f>Sheet1!$C$1</c:f>
              <c:strCache>
                <c:ptCount val="1"/>
                <c:pt idx="0">
                  <c:v>Sometimes (&lt;0.1%)</c:v>
                </c:pt>
              </c:strCache>
            </c:strRef>
          </c:tx>
          <c:spPr>
            <a:solidFill>
              <a:schemeClr val="bg1">
                <a:lumMod val="50000"/>
              </a:schemeClr>
            </a:solidFill>
            <a:ln>
              <a:solidFill>
                <a:schemeClr val="bg1">
                  <a:lumMod val="50000"/>
                </a:schemeClr>
              </a:solidFill>
            </a:ln>
          </c:spPr>
          <c:invertIfNegative val="0"/>
          <c:cat>
            <c:numRef>
              <c:f>Sheet1!$A$2</c:f>
              <c:numCache>
                <c:formatCode>General</c:formatCode>
                <c:ptCount val="1"/>
              </c:numCache>
            </c:numRef>
          </c:cat>
          <c:val>
            <c:numRef>
              <c:f>Sheet1!$C$2</c:f>
              <c:numCache>
                <c:formatCode>General</c:formatCode>
                <c:ptCount val="1"/>
                <c:pt idx="0">
                  <c:v>2</c:v>
                </c:pt>
              </c:numCache>
            </c:numRef>
          </c:val>
          <c:extLst>
            <c:ext xmlns:c16="http://schemas.microsoft.com/office/drawing/2014/chart" uri="{C3380CC4-5D6E-409C-BE32-E72D297353CC}">
              <c16:uniqueId val="{00000001-FA2C-4B30-B8EA-43F2BCF56639}"/>
            </c:ext>
          </c:extLst>
        </c:ser>
        <c:ser>
          <c:idx val="2"/>
          <c:order val="2"/>
          <c:tx>
            <c:strRef>
              <c:f>Sheet1!$D$1</c:f>
              <c:strCache>
                <c:ptCount val="1"/>
                <c:pt idx="0">
                  <c:v>No</c:v>
                </c:pt>
              </c:strCache>
            </c:strRef>
          </c:tx>
          <c:spPr>
            <a:solidFill>
              <a:schemeClr val="bg1"/>
            </a:solidFill>
            <a:ln>
              <a:solidFill>
                <a:schemeClr val="tx1"/>
              </a:solidFill>
            </a:ln>
          </c:spPr>
          <c:invertIfNegative val="0"/>
          <c:cat>
            <c:numRef>
              <c:f>Sheet1!$A$2</c:f>
              <c:numCache>
                <c:formatCode>General</c:formatCode>
                <c:ptCount val="1"/>
              </c:numCache>
            </c:numRef>
          </c:cat>
          <c:val>
            <c:numRef>
              <c:f>Sheet1!$D$2</c:f>
              <c:numCache>
                <c:formatCode>General</c:formatCode>
                <c:ptCount val="1"/>
                <c:pt idx="0">
                  <c:v>214</c:v>
                </c:pt>
              </c:numCache>
            </c:numRef>
          </c:val>
          <c:extLst>
            <c:ext xmlns:c16="http://schemas.microsoft.com/office/drawing/2014/chart" uri="{C3380CC4-5D6E-409C-BE32-E72D297353CC}">
              <c16:uniqueId val="{00000002-FA2C-4B30-B8EA-43F2BCF56639}"/>
            </c:ext>
          </c:extLst>
        </c:ser>
        <c:dLbls>
          <c:showLegendKey val="0"/>
          <c:showVal val="0"/>
          <c:showCatName val="0"/>
          <c:showSerName val="0"/>
          <c:showPercent val="0"/>
          <c:showBubbleSize val="0"/>
        </c:dLbls>
        <c:gapWidth val="150"/>
        <c:overlap val="100"/>
        <c:axId val="-2091516744"/>
        <c:axId val="2117293320"/>
      </c:barChart>
      <c:catAx>
        <c:axId val="-2091516744"/>
        <c:scaling>
          <c:orientation val="minMax"/>
        </c:scaling>
        <c:delete val="0"/>
        <c:axPos val="b"/>
        <c:numFmt formatCode="General" sourceLinked="1"/>
        <c:majorTickMark val="none"/>
        <c:minorTickMark val="none"/>
        <c:tickLblPos val="nextTo"/>
        <c:crossAx val="2117293320"/>
        <c:crosses val="autoZero"/>
        <c:auto val="1"/>
        <c:lblAlgn val="ctr"/>
        <c:lblOffset val="100"/>
        <c:noMultiLvlLbl val="0"/>
      </c:catAx>
      <c:valAx>
        <c:axId val="2117293320"/>
        <c:scaling>
          <c:orientation val="minMax"/>
        </c:scaling>
        <c:delete val="0"/>
        <c:axPos val="l"/>
        <c:numFmt formatCode="0%" sourceLinked="1"/>
        <c:majorTickMark val="out"/>
        <c:minorTickMark val="none"/>
        <c:tickLblPos val="nextTo"/>
        <c:txPr>
          <a:bodyPr/>
          <a:lstStyle/>
          <a:p>
            <a:pPr>
              <a:defRPr sz="1000">
                <a:latin typeface="Arial" panose="020B0604020202020204" pitchFamily="34" charset="0"/>
                <a:cs typeface="Arial" panose="020B0604020202020204" pitchFamily="34" charset="0"/>
              </a:defRPr>
            </a:pPr>
            <a:endParaRPr lang="de-DE"/>
          </a:p>
        </c:txPr>
        <c:crossAx val="-2091516744"/>
        <c:crosses val="autoZero"/>
        <c:crossBetween val="between"/>
        <c:majorUnit val="0.2"/>
      </c:valAx>
      <c:spPr>
        <a:noFill/>
      </c:spPr>
    </c:plotArea>
    <c:plotVisOnly val="1"/>
    <c:dispBlanksAs val="gap"/>
    <c:showDLblsOverMax val="0"/>
  </c:chart>
  <c:txPr>
    <a:bodyPr/>
    <a:lstStyle/>
    <a:p>
      <a:pPr>
        <a:defRPr sz="1800"/>
      </a:pPr>
      <a:endParaRPr lang="de-DE"/>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circle"/>
            <c:size val="4"/>
            <c:spPr>
              <a:noFill/>
              <a:ln>
                <a:solidFill>
                  <a:schemeClr val="tx1"/>
                </a:solidFill>
              </a:ln>
            </c:spPr>
          </c:marker>
          <c:xVal>
            <c:numRef>
              <c:f>Sheet2!$B$2:$B$42</c:f>
              <c:numCache>
                <c:formatCode>General</c:formatCode>
                <c:ptCount val="41"/>
                <c:pt idx="0">
                  <c:v>0.4</c:v>
                </c:pt>
                <c:pt idx="1">
                  <c:v>0.6</c:v>
                </c:pt>
                <c:pt idx="2">
                  <c:v>0.5</c:v>
                </c:pt>
                <c:pt idx="3">
                  <c:v>0.5</c:v>
                </c:pt>
                <c:pt idx="4">
                  <c:v>0.4</c:v>
                </c:pt>
                <c:pt idx="5">
                  <c:v>0.6</c:v>
                </c:pt>
                <c:pt idx="6">
                  <c:v>0.5</c:v>
                </c:pt>
                <c:pt idx="7">
                  <c:v>1.5</c:v>
                </c:pt>
                <c:pt idx="8">
                  <c:v>1.4</c:v>
                </c:pt>
                <c:pt idx="9">
                  <c:v>1.6</c:v>
                </c:pt>
                <c:pt idx="10">
                  <c:v>1.5</c:v>
                </c:pt>
                <c:pt idx="11">
                  <c:v>1.4</c:v>
                </c:pt>
                <c:pt idx="12">
                  <c:v>1.6</c:v>
                </c:pt>
                <c:pt idx="13">
                  <c:v>2.5</c:v>
                </c:pt>
                <c:pt idx="14">
                  <c:v>2.4</c:v>
                </c:pt>
                <c:pt idx="15">
                  <c:v>2.6</c:v>
                </c:pt>
                <c:pt idx="16">
                  <c:v>2.4</c:v>
                </c:pt>
                <c:pt idx="17">
                  <c:v>2.5</c:v>
                </c:pt>
                <c:pt idx="18">
                  <c:v>3.5</c:v>
                </c:pt>
                <c:pt idx="19">
                  <c:v>3.5</c:v>
                </c:pt>
                <c:pt idx="20">
                  <c:v>3.4</c:v>
                </c:pt>
                <c:pt idx="21">
                  <c:v>3.6</c:v>
                </c:pt>
                <c:pt idx="22">
                  <c:v>3.4</c:v>
                </c:pt>
                <c:pt idx="23">
                  <c:v>3.4</c:v>
                </c:pt>
                <c:pt idx="24">
                  <c:v>3.6</c:v>
                </c:pt>
                <c:pt idx="25">
                  <c:v>3.6</c:v>
                </c:pt>
                <c:pt idx="26">
                  <c:v>3.4</c:v>
                </c:pt>
                <c:pt idx="27">
                  <c:v>4.4000000000000004</c:v>
                </c:pt>
                <c:pt idx="28">
                  <c:v>4.5999999999999996</c:v>
                </c:pt>
                <c:pt idx="29">
                  <c:v>4.25</c:v>
                </c:pt>
                <c:pt idx="30">
                  <c:v>4.75</c:v>
                </c:pt>
                <c:pt idx="31">
                  <c:v>4.4000000000000004</c:v>
                </c:pt>
                <c:pt idx="32">
                  <c:v>4.5999999999999996</c:v>
                </c:pt>
                <c:pt idx="33">
                  <c:v>4.5</c:v>
                </c:pt>
                <c:pt idx="34">
                  <c:v>5.4</c:v>
                </c:pt>
                <c:pt idx="35">
                  <c:v>5.5</c:v>
                </c:pt>
                <c:pt idx="36">
                  <c:v>5.4</c:v>
                </c:pt>
                <c:pt idx="37">
                  <c:v>5.6</c:v>
                </c:pt>
                <c:pt idx="38">
                  <c:v>5.5</c:v>
                </c:pt>
                <c:pt idx="39">
                  <c:v>5.6</c:v>
                </c:pt>
                <c:pt idx="40">
                  <c:v>5.5</c:v>
                </c:pt>
              </c:numCache>
            </c:numRef>
          </c:xVal>
          <c:yVal>
            <c:numRef>
              <c:f>Sheet2!$C$2:$C$42</c:f>
              <c:numCache>
                <c:formatCode>General</c:formatCode>
                <c:ptCount val="41"/>
                <c:pt idx="0">
                  <c:v>10</c:v>
                </c:pt>
                <c:pt idx="1">
                  <c:v>10</c:v>
                </c:pt>
                <c:pt idx="2">
                  <c:v>12</c:v>
                </c:pt>
                <c:pt idx="3">
                  <c:v>14</c:v>
                </c:pt>
                <c:pt idx="4">
                  <c:v>16</c:v>
                </c:pt>
                <c:pt idx="5">
                  <c:v>17</c:v>
                </c:pt>
                <c:pt idx="6">
                  <c:v>19</c:v>
                </c:pt>
                <c:pt idx="7">
                  <c:v>13</c:v>
                </c:pt>
                <c:pt idx="8">
                  <c:v>14</c:v>
                </c:pt>
                <c:pt idx="9">
                  <c:v>14</c:v>
                </c:pt>
                <c:pt idx="10">
                  <c:v>15</c:v>
                </c:pt>
                <c:pt idx="11">
                  <c:v>19</c:v>
                </c:pt>
                <c:pt idx="12">
                  <c:v>19</c:v>
                </c:pt>
                <c:pt idx="13">
                  <c:v>23</c:v>
                </c:pt>
                <c:pt idx="14">
                  <c:v>25</c:v>
                </c:pt>
                <c:pt idx="15">
                  <c:v>26</c:v>
                </c:pt>
                <c:pt idx="16">
                  <c:v>27</c:v>
                </c:pt>
                <c:pt idx="17">
                  <c:v>32</c:v>
                </c:pt>
                <c:pt idx="18">
                  <c:v>3</c:v>
                </c:pt>
                <c:pt idx="19">
                  <c:v>5</c:v>
                </c:pt>
                <c:pt idx="20">
                  <c:v>8</c:v>
                </c:pt>
                <c:pt idx="21">
                  <c:v>9</c:v>
                </c:pt>
                <c:pt idx="22">
                  <c:v>10</c:v>
                </c:pt>
                <c:pt idx="23">
                  <c:v>12</c:v>
                </c:pt>
                <c:pt idx="24">
                  <c:v>12</c:v>
                </c:pt>
                <c:pt idx="25">
                  <c:v>14</c:v>
                </c:pt>
                <c:pt idx="26">
                  <c:v>15</c:v>
                </c:pt>
                <c:pt idx="27">
                  <c:v>9</c:v>
                </c:pt>
                <c:pt idx="28">
                  <c:v>9</c:v>
                </c:pt>
                <c:pt idx="29">
                  <c:v>10</c:v>
                </c:pt>
                <c:pt idx="30">
                  <c:v>10</c:v>
                </c:pt>
                <c:pt idx="31">
                  <c:v>11</c:v>
                </c:pt>
                <c:pt idx="32">
                  <c:v>11</c:v>
                </c:pt>
                <c:pt idx="33">
                  <c:v>16</c:v>
                </c:pt>
                <c:pt idx="34">
                  <c:v>3</c:v>
                </c:pt>
                <c:pt idx="35">
                  <c:v>8</c:v>
                </c:pt>
                <c:pt idx="36">
                  <c:v>9</c:v>
                </c:pt>
                <c:pt idx="37">
                  <c:v>9</c:v>
                </c:pt>
                <c:pt idx="38">
                  <c:v>10</c:v>
                </c:pt>
                <c:pt idx="39">
                  <c:v>11</c:v>
                </c:pt>
                <c:pt idx="40">
                  <c:v>13</c:v>
                </c:pt>
              </c:numCache>
            </c:numRef>
          </c:yVal>
          <c:smooth val="0"/>
          <c:extLst>
            <c:ext xmlns:c16="http://schemas.microsoft.com/office/drawing/2014/chart" uri="{C3380CC4-5D6E-409C-BE32-E72D297353CC}">
              <c16:uniqueId val="{00000000-9304-4DC3-AA19-3DDF0D08FE43}"/>
            </c:ext>
          </c:extLst>
        </c:ser>
        <c:ser>
          <c:idx val="1"/>
          <c:order val="1"/>
          <c:spPr>
            <a:ln w="28575">
              <a:noFill/>
            </a:ln>
          </c:spPr>
          <c:marker>
            <c:symbol val="dash"/>
            <c:size val="9"/>
            <c:spPr>
              <a:solidFill>
                <a:schemeClr val="tx1">
                  <a:alpha val="80000"/>
                </a:schemeClr>
              </a:solidFill>
              <a:ln>
                <a:noFill/>
              </a:ln>
            </c:spPr>
          </c:marker>
          <c:xVal>
            <c:numRef>
              <c:f>Sheet2!$E$2:$E$12</c:f>
              <c:numCache>
                <c:formatCode>General</c:formatCode>
                <c:ptCount val="11"/>
                <c:pt idx="0">
                  <c:v>0.51</c:v>
                </c:pt>
                <c:pt idx="2">
                  <c:v>1.51</c:v>
                </c:pt>
                <c:pt idx="4">
                  <c:v>2.5099999999999998</c:v>
                </c:pt>
                <c:pt idx="6">
                  <c:v>3.51</c:v>
                </c:pt>
                <c:pt idx="8">
                  <c:v>4.51</c:v>
                </c:pt>
                <c:pt idx="10">
                  <c:v>5.51</c:v>
                </c:pt>
              </c:numCache>
            </c:numRef>
          </c:xVal>
          <c:yVal>
            <c:numRef>
              <c:f>Sheet2!$F$2:$F$12</c:f>
              <c:numCache>
                <c:formatCode>General</c:formatCode>
                <c:ptCount val="11"/>
                <c:pt idx="0">
                  <c:v>14</c:v>
                </c:pt>
                <c:pt idx="2">
                  <c:v>15.66666666666667</c:v>
                </c:pt>
                <c:pt idx="4">
                  <c:v>26.6</c:v>
                </c:pt>
                <c:pt idx="6">
                  <c:v>9.7777777777777679</c:v>
                </c:pt>
                <c:pt idx="8">
                  <c:v>10.857142857142859</c:v>
                </c:pt>
                <c:pt idx="10">
                  <c:v>9</c:v>
                </c:pt>
              </c:numCache>
            </c:numRef>
          </c:yVal>
          <c:smooth val="0"/>
          <c:extLst>
            <c:ext xmlns:c16="http://schemas.microsoft.com/office/drawing/2014/chart" uri="{C3380CC4-5D6E-409C-BE32-E72D297353CC}">
              <c16:uniqueId val="{00000001-9304-4DC3-AA19-3DDF0D08FE43}"/>
            </c:ext>
          </c:extLst>
        </c:ser>
        <c:dLbls>
          <c:showLegendKey val="0"/>
          <c:showVal val="0"/>
          <c:showCatName val="0"/>
          <c:showSerName val="0"/>
          <c:showPercent val="0"/>
          <c:showBubbleSize val="0"/>
        </c:dLbls>
        <c:axId val="2142375176"/>
        <c:axId val="2142367096"/>
      </c:scatterChart>
      <c:valAx>
        <c:axId val="2142375176"/>
        <c:scaling>
          <c:orientation val="minMax"/>
        </c:scaling>
        <c:delete val="0"/>
        <c:axPos val="b"/>
        <c:numFmt formatCode="General" sourceLinked="1"/>
        <c:majorTickMark val="out"/>
        <c:minorTickMark val="none"/>
        <c:tickLblPos val="none"/>
        <c:crossAx val="2142367096"/>
        <c:crosses val="autoZero"/>
        <c:crossBetween val="midCat"/>
        <c:majorUnit val="1"/>
      </c:valAx>
      <c:valAx>
        <c:axId val="2142367096"/>
        <c:scaling>
          <c:orientation val="minMax"/>
        </c:scaling>
        <c:delete val="0"/>
        <c:axPos val="l"/>
        <c:numFmt formatCode="General" sourceLinked="1"/>
        <c:majorTickMark val="out"/>
        <c:minorTickMark val="none"/>
        <c:tickLblPos val="nextTo"/>
        <c:txPr>
          <a:bodyPr/>
          <a:lstStyle/>
          <a:p>
            <a:pPr>
              <a:defRPr sz="800" baseline="0">
                <a:latin typeface="Arial" panose="020B0604020202020204" pitchFamily="34" charset="0"/>
                <a:cs typeface="Arial" panose="020B0604020202020204" pitchFamily="34" charset="0"/>
              </a:defRPr>
            </a:pPr>
            <a:endParaRPr lang="de-DE"/>
          </a:p>
        </c:txPr>
        <c:crossAx val="2142375176"/>
        <c:crosses val="autoZero"/>
        <c:crossBetween val="midCat"/>
      </c:valAx>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9319038245219298"/>
          <c:y val="0.116071000020152"/>
          <c:w val="0.62090457442819702"/>
          <c:h val="0.74334690826752003"/>
        </c:manualLayout>
      </c:layout>
      <c:barChart>
        <c:barDir val="col"/>
        <c:grouping val="clustered"/>
        <c:varyColors val="0"/>
        <c:ser>
          <c:idx val="0"/>
          <c:order val="0"/>
          <c:spPr>
            <a:noFill/>
            <a:ln w="12700">
              <a:solidFill>
                <a:schemeClr val="tx1">
                  <a:lumMod val="65000"/>
                  <a:lumOff val="35000"/>
                </a:schemeClr>
              </a:solidFill>
            </a:ln>
          </c:spPr>
          <c:invertIfNegative val="0"/>
          <c:errBars>
            <c:errBarType val="both"/>
            <c:errValType val="cust"/>
            <c:noEndCap val="0"/>
            <c:plus>
              <c:numRef>
                <c:f>Sheet1!$A$19:$B$19</c:f>
                <c:numCache>
                  <c:formatCode>General</c:formatCode>
                  <c:ptCount val="2"/>
                  <c:pt idx="0">
                    <c:v>2.4569267697417838</c:v>
                  </c:pt>
                  <c:pt idx="1">
                    <c:v>2.558391074780932</c:v>
                  </c:pt>
                </c:numCache>
              </c:numRef>
            </c:plus>
            <c:minus>
              <c:numRef>
                <c:f>Sheet1!$A$19:$B$19</c:f>
                <c:numCache>
                  <c:formatCode>General</c:formatCode>
                  <c:ptCount val="2"/>
                  <c:pt idx="0">
                    <c:v>2.4569267697417838</c:v>
                  </c:pt>
                  <c:pt idx="1">
                    <c:v>2.558391074780932</c:v>
                  </c:pt>
                </c:numCache>
              </c:numRef>
            </c:minus>
            <c:spPr>
              <a:ln>
                <a:solidFill>
                  <a:schemeClr val="tx1">
                    <a:lumMod val="65000"/>
                    <a:lumOff val="35000"/>
                  </a:schemeClr>
                </a:solidFill>
              </a:ln>
            </c:spPr>
          </c:errBars>
          <c:cat>
            <c:strRef>
              <c:f>Sheet1!$A$1:$B$1</c:f>
              <c:strCache>
                <c:ptCount val="2"/>
                <c:pt idx="0">
                  <c:v>Sedentary</c:v>
                </c:pt>
                <c:pt idx="1">
                  <c:v>Exercise Trained</c:v>
                </c:pt>
              </c:strCache>
            </c:strRef>
          </c:cat>
          <c:val>
            <c:numRef>
              <c:f>Sheet1!$A$18:$B$18</c:f>
              <c:numCache>
                <c:formatCode>General</c:formatCode>
                <c:ptCount val="2"/>
                <c:pt idx="0">
                  <c:v>77.153846153845933</c:v>
                </c:pt>
                <c:pt idx="1">
                  <c:v>55.384615384615373</c:v>
                </c:pt>
              </c:numCache>
            </c:numRef>
          </c:val>
          <c:extLst>
            <c:ext xmlns:c16="http://schemas.microsoft.com/office/drawing/2014/chart" uri="{C3380CC4-5D6E-409C-BE32-E72D297353CC}">
              <c16:uniqueId val="{00000000-10F5-4299-A261-BF43C21E9C70}"/>
            </c:ext>
          </c:extLst>
        </c:ser>
        <c:dLbls>
          <c:showLegendKey val="0"/>
          <c:showVal val="0"/>
          <c:showCatName val="0"/>
          <c:showSerName val="0"/>
          <c:showPercent val="0"/>
          <c:showBubbleSize val="0"/>
        </c:dLbls>
        <c:gapWidth val="96"/>
        <c:axId val="2144821480"/>
        <c:axId val="2145032088"/>
      </c:barChart>
      <c:catAx>
        <c:axId val="2144821480"/>
        <c:scaling>
          <c:orientation val="minMax"/>
        </c:scaling>
        <c:delete val="0"/>
        <c:axPos val="b"/>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45032088"/>
        <c:crosses val="autoZero"/>
        <c:auto val="1"/>
        <c:lblAlgn val="ctr"/>
        <c:lblOffset val="100"/>
        <c:noMultiLvlLbl val="0"/>
      </c:catAx>
      <c:valAx>
        <c:axId val="2145032088"/>
        <c:scaling>
          <c:orientation val="minMax"/>
          <c:max val="80"/>
          <c:min val="0"/>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Heart rate (beats/min)</a:t>
                </a:r>
              </a:p>
            </c:rich>
          </c:tx>
          <c:layout>
            <c:manualLayout>
              <c:xMode val="edge"/>
              <c:yMode val="edge"/>
              <c:x val="2.7777934008248999E-2"/>
              <c:y val="0.13451228119033601"/>
            </c:manualLayout>
          </c:layout>
          <c:overlay val="0"/>
        </c:title>
        <c:numFmt formatCode="General" sourceLinked="1"/>
        <c:majorTickMark val="none"/>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44821480"/>
        <c:crosses val="autoZero"/>
        <c:crossBetween val="between"/>
      </c:valAx>
      <c:spPr>
        <a:solidFill>
          <a:schemeClr val="bg1"/>
        </a:solidFill>
      </c:spPr>
    </c:plotArea>
    <c:plotVisOnly val="1"/>
    <c:dispBlanksAs val="gap"/>
    <c:showDLblsOverMax val="0"/>
  </c:chart>
  <c:spPr>
    <a:noFill/>
    <a:ln>
      <a:noFill/>
    </a:ln>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circle"/>
            <c:size val="5"/>
            <c:spPr>
              <a:solidFill>
                <a:schemeClr val="bg1">
                  <a:alpha val="50000"/>
                </a:schemeClr>
              </a:solidFill>
              <a:ln>
                <a:solidFill>
                  <a:schemeClr val="tx1"/>
                </a:solidFill>
              </a:ln>
            </c:spPr>
          </c:marker>
          <c:xVal>
            <c:numRef>
              <c:f>Sheet2!$B$2:$B$42</c:f>
              <c:numCache>
                <c:formatCode>General</c:formatCode>
                <c:ptCount val="41"/>
                <c:pt idx="0">
                  <c:v>0.4</c:v>
                </c:pt>
                <c:pt idx="1">
                  <c:v>0.6</c:v>
                </c:pt>
                <c:pt idx="2">
                  <c:v>0.5</c:v>
                </c:pt>
                <c:pt idx="3">
                  <c:v>0.5</c:v>
                </c:pt>
                <c:pt idx="4">
                  <c:v>0.4</c:v>
                </c:pt>
                <c:pt idx="5">
                  <c:v>0.6</c:v>
                </c:pt>
                <c:pt idx="6">
                  <c:v>0.5</c:v>
                </c:pt>
                <c:pt idx="7">
                  <c:v>1.5</c:v>
                </c:pt>
                <c:pt idx="8">
                  <c:v>1.4</c:v>
                </c:pt>
                <c:pt idx="9">
                  <c:v>1.6</c:v>
                </c:pt>
                <c:pt idx="10">
                  <c:v>1.5</c:v>
                </c:pt>
                <c:pt idx="11">
                  <c:v>1.4</c:v>
                </c:pt>
                <c:pt idx="12">
                  <c:v>1.6</c:v>
                </c:pt>
                <c:pt idx="13">
                  <c:v>2.5</c:v>
                </c:pt>
                <c:pt idx="14">
                  <c:v>2.4</c:v>
                </c:pt>
                <c:pt idx="15">
                  <c:v>2.6</c:v>
                </c:pt>
                <c:pt idx="16">
                  <c:v>2.4</c:v>
                </c:pt>
                <c:pt idx="17">
                  <c:v>2.5</c:v>
                </c:pt>
                <c:pt idx="18">
                  <c:v>3.5</c:v>
                </c:pt>
                <c:pt idx="19">
                  <c:v>3.5</c:v>
                </c:pt>
                <c:pt idx="20">
                  <c:v>3.4</c:v>
                </c:pt>
                <c:pt idx="21">
                  <c:v>3.6</c:v>
                </c:pt>
                <c:pt idx="22">
                  <c:v>3.4</c:v>
                </c:pt>
                <c:pt idx="23">
                  <c:v>3.4</c:v>
                </c:pt>
                <c:pt idx="24">
                  <c:v>3.6</c:v>
                </c:pt>
                <c:pt idx="25">
                  <c:v>3.6</c:v>
                </c:pt>
                <c:pt idx="26">
                  <c:v>3.4</c:v>
                </c:pt>
                <c:pt idx="27">
                  <c:v>4.4000000000000004</c:v>
                </c:pt>
                <c:pt idx="28">
                  <c:v>4.5999999999999996</c:v>
                </c:pt>
                <c:pt idx="29">
                  <c:v>4.25</c:v>
                </c:pt>
                <c:pt idx="30">
                  <c:v>4.75</c:v>
                </c:pt>
                <c:pt idx="31">
                  <c:v>4.4000000000000004</c:v>
                </c:pt>
                <c:pt idx="32">
                  <c:v>4.5999999999999996</c:v>
                </c:pt>
                <c:pt idx="33">
                  <c:v>4.5</c:v>
                </c:pt>
                <c:pt idx="34">
                  <c:v>5.4</c:v>
                </c:pt>
                <c:pt idx="35">
                  <c:v>5.5</c:v>
                </c:pt>
                <c:pt idx="36">
                  <c:v>5.4</c:v>
                </c:pt>
                <c:pt idx="37">
                  <c:v>5.6</c:v>
                </c:pt>
                <c:pt idx="38">
                  <c:v>5.5</c:v>
                </c:pt>
                <c:pt idx="39">
                  <c:v>5.6</c:v>
                </c:pt>
                <c:pt idx="40">
                  <c:v>5.5</c:v>
                </c:pt>
              </c:numCache>
            </c:numRef>
          </c:xVal>
          <c:yVal>
            <c:numRef>
              <c:f>Sheet2!$C$2:$C$42</c:f>
              <c:numCache>
                <c:formatCode>General</c:formatCode>
                <c:ptCount val="41"/>
                <c:pt idx="0">
                  <c:v>10</c:v>
                </c:pt>
                <c:pt idx="1">
                  <c:v>10</c:v>
                </c:pt>
                <c:pt idx="2">
                  <c:v>12</c:v>
                </c:pt>
                <c:pt idx="3">
                  <c:v>14</c:v>
                </c:pt>
                <c:pt idx="4">
                  <c:v>16</c:v>
                </c:pt>
                <c:pt idx="5">
                  <c:v>17</c:v>
                </c:pt>
                <c:pt idx="6">
                  <c:v>19</c:v>
                </c:pt>
                <c:pt idx="7">
                  <c:v>13</c:v>
                </c:pt>
                <c:pt idx="8">
                  <c:v>14</c:v>
                </c:pt>
                <c:pt idx="9">
                  <c:v>14</c:v>
                </c:pt>
                <c:pt idx="10">
                  <c:v>15</c:v>
                </c:pt>
                <c:pt idx="11">
                  <c:v>19</c:v>
                </c:pt>
                <c:pt idx="12">
                  <c:v>19</c:v>
                </c:pt>
                <c:pt idx="13">
                  <c:v>23</c:v>
                </c:pt>
                <c:pt idx="14">
                  <c:v>25</c:v>
                </c:pt>
                <c:pt idx="15">
                  <c:v>26</c:v>
                </c:pt>
                <c:pt idx="16">
                  <c:v>27</c:v>
                </c:pt>
                <c:pt idx="17">
                  <c:v>32</c:v>
                </c:pt>
                <c:pt idx="18">
                  <c:v>3</c:v>
                </c:pt>
                <c:pt idx="19">
                  <c:v>5</c:v>
                </c:pt>
                <c:pt idx="20">
                  <c:v>8</c:v>
                </c:pt>
                <c:pt idx="21">
                  <c:v>9</c:v>
                </c:pt>
                <c:pt idx="22">
                  <c:v>10</c:v>
                </c:pt>
                <c:pt idx="23">
                  <c:v>12</c:v>
                </c:pt>
                <c:pt idx="24">
                  <c:v>12</c:v>
                </c:pt>
                <c:pt idx="25">
                  <c:v>14</c:v>
                </c:pt>
                <c:pt idx="26">
                  <c:v>15</c:v>
                </c:pt>
                <c:pt idx="27">
                  <c:v>9</c:v>
                </c:pt>
                <c:pt idx="28">
                  <c:v>9</c:v>
                </c:pt>
                <c:pt idx="29">
                  <c:v>10</c:v>
                </c:pt>
                <c:pt idx="30">
                  <c:v>10</c:v>
                </c:pt>
                <c:pt idx="31">
                  <c:v>11</c:v>
                </c:pt>
                <c:pt idx="32">
                  <c:v>11</c:v>
                </c:pt>
                <c:pt idx="33">
                  <c:v>16</c:v>
                </c:pt>
                <c:pt idx="34">
                  <c:v>3</c:v>
                </c:pt>
                <c:pt idx="35">
                  <c:v>8</c:v>
                </c:pt>
                <c:pt idx="36">
                  <c:v>9</c:v>
                </c:pt>
                <c:pt idx="37">
                  <c:v>9</c:v>
                </c:pt>
                <c:pt idx="38">
                  <c:v>10</c:v>
                </c:pt>
                <c:pt idx="39">
                  <c:v>11</c:v>
                </c:pt>
                <c:pt idx="40">
                  <c:v>13</c:v>
                </c:pt>
              </c:numCache>
            </c:numRef>
          </c:yVal>
          <c:smooth val="0"/>
          <c:extLst>
            <c:ext xmlns:c16="http://schemas.microsoft.com/office/drawing/2014/chart" uri="{C3380CC4-5D6E-409C-BE32-E72D297353CC}">
              <c16:uniqueId val="{00000000-4867-4601-B6F3-C014561F8B63}"/>
            </c:ext>
          </c:extLst>
        </c:ser>
        <c:ser>
          <c:idx val="1"/>
          <c:order val="1"/>
          <c:spPr>
            <a:ln w="28575">
              <a:noFill/>
            </a:ln>
          </c:spPr>
          <c:marker>
            <c:symbol val="dash"/>
            <c:size val="11"/>
            <c:spPr>
              <a:solidFill>
                <a:schemeClr val="tx1">
                  <a:alpha val="80000"/>
                </a:schemeClr>
              </a:solidFill>
              <a:ln>
                <a:noFill/>
              </a:ln>
            </c:spPr>
          </c:marker>
          <c:xVal>
            <c:numRef>
              <c:f>Sheet2!$E$2:$E$12</c:f>
              <c:numCache>
                <c:formatCode>General</c:formatCode>
                <c:ptCount val="11"/>
                <c:pt idx="0">
                  <c:v>0.51</c:v>
                </c:pt>
                <c:pt idx="2">
                  <c:v>1.51</c:v>
                </c:pt>
                <c:pt idx="4">
                  <c:v>2.5099999999999998</c:v>
                </c:pt>
                <c:pt idx="6">
                  <c:v>3.51</c:v>
                </c:pt>
                <c:pt idx="8">
                  <c:v>4.51</c:v>
                </c:pt>
                <c:pt idx="10">
                  <c:v>5.51</c:v>
                </c:pt>
              </c:numCache>
            </c:numRef>
          </c:xVal>
          <c:yVal>
            <c:numRef>
              <c:f>Sheet2!$F$2:$F$12</c:f>
              <c:numCache>
                <c:formatCode>General</c:formatCode>
                <c:ptCount val="11"/>
                <c:pt idx="0">
                  <c:v>14</c:v>
                </c:pt>
                <c:pt idx="2">
                  <c:v>15.66666666666667</c:v>
                </c:pt>
                <c:pt idx="4">
                  <c:v>26.6</c:v>
                </c:pt>
                <c:pt idx="6">
                  <c:v>9.7777777777777679</c:v>
                </c:pt>
                <c:pt idx="8">
                  <c:v>10.857142857142859</c:v>
                </c:pt>
                <c:pt idx="10">
                  <c:v>9</c:v>
                </c:pt>
              </c:numCache>
            </c:numRef>
          </c:yVal>
          <c:smooth val="0"/>
          <c:extLst>
            <c:ext xmlns:c16="http://schemas.microsoft.com/office/drawing/2014/chart" uri="{C3380CC4-5D6E-409C-BE32-E72D297353CC}">
              <c16:uniqueId val="{00000001-4867-4601-B6F3-C014561F8B63}"/>
            </c:ext>
          </c:extLst>
        </c:ser>
        <c:dLbls>
          <c:showLegendKey val="0"/>
          <c:showVal val="0"/>
          <c:showCatName val="0"/>
          <c:showSerName val="0"/>
          <c:showPercent val="0"/>
          <c:showBubbleSize val="0"/>
        </c:dLbls>
        <c:axId val="2142327432"/>
        <c:axId val="2142321544"/>
      </c:scatterChart>
      <c:valAx>
        <c:axId val="2142327432"/>
        <c:scaling>
          <c:orientation val="minMax"/>
        </c:scaling>
        <c:delete val="0"/>
        <c:axPos val="b"/>
        <c:numFmt formatCode="General" sourceLinked="1"/>
        <c:majorTickMark val="out"/>
        <c:minorTickMark val="none"/>
        <c:tickLblPos val="none"/>
        <c:crossAx val="2142321544"/>
        <c:crosses val="autoZero"/>
        <c:crossBetween val="midCat"/>
      </c:valAx>
      <c:valAx>
        <c:axId val="2142321544"/>
        <c:scaling>
          <c:orientation val="minMax"/>
        </c:scaling>
        <c:delete val="0"/>
        <c:axPos val="l"/>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42327432"/>
        <c:crosses val="autoZero"/>
        <c:crossBetween val="midCat"/>
      </c:valAx>
    </c:plotArea>
    <c:plotVisOnly val="1"/>
    <c:dispBlanksAs val="gap"/>
    <c:showDLblsOverMax val="0"/>
  </c:chart>
  <c:spPr>
    <a:ln>
      <a:noFill/>
    </a:ln>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Group 1</c:v>
          </c:tx>
          <c:spPr>
            <a:ln>
              <a:noFill/>
            </a:ln>
          </c:spPr>
          <c:marker>
            <c:symbol val="circle"/>
            <c:size val="8"/>
            <c:spPr>
              <a:noFill/>
              <a:ln>
                <a:solidFill>
                  <a:schemeClr val="tx1"/>
                </a:solidFill>
              </a:ln>
            </c:spPr>
          </c:marker>
          <c:xVal>
            <c:numRef>
              <c:f>'Strip plots'!$E$12:$E$31</c:f>
              <c:numCache>
                <c:formatCode>General</c:formatCode>
                <c:ptCount val="20"/>
                <c:pt idx="0">
                  <c:v>0.5</c:v>
                </c:pt>
                <c:pt idx="1">
                  <c:v>0.5</c:v>
                </c:pt>
                <c:pt idx="2">
                  <c:v>0.5</c:v>
                </c:pt>
                <c:pt idx="3">
                  <c:v>0.5</c:v>
                </c:pt>
                <c:pt idx="4">
                  <c:v>0.5</c:v>
                </c:pt>
                <c:pt idx="5">
                  <c:v>0.5</c:v>
                </c:pt>
                <c:pt idx="6">
                  <c:v>0.5</c:v>
                </c:pt>
                <c:pt idx="7">
                  <c:v>0.5</c:v>
                </c:pt>
                <c:pt idx="8">
                  <c:v>0.5</c:v>
                </c:pt>
                <c:pt idx="9">
                  <c:v>0.5</c:v>
                </c:pt>
                <c:pt idx="10">
                  <c:v>0.5</c:v>
                </c:pt>
                <c:pt idx="11">
                  <c:v>0.5</c:v>
                </c:pt>
                <c:pt idx="12">
                  <c:v>0.5</c:v>
                </c:pt>
                <c:pt idx="13">
                  <c:v>0.5</c:v>
                </c:pt>
                <c:pt idx="14">
                  <c:v>0.5</c:v>
                </c:pt>
                <c:pt idx="15">
                  <c:v>0.5</c:v>
                </c:pt>
                <c:pt idx="16">
                  <c:v>0.5</c:v>
                </c:pt>
                <c:pt idx="17">
                  <c:v>0.5</c:v>
                </c:pt>
                <c:pt idx="18">
                  <c:v>0.5</c:v>
                </c:pt>
                <c:pt idx="19">
                  <c:v>0.5</c:v>
                </c:pt>
              </c:numCache>
            </c:numRef>
          </c:xVal>
          <c:yVal>
            <c:numRef>
              <c:f>'Strip plots'!$C$12:$C$31</c:f>
              <c:numCache>
                <c:formatCode>General</c:formatCode>
                <c:ptCount val="20"/>
                <c:pt idx="0">
                  <c:v>6.5</c:v>
                </c:pt>
                <c:pt idx="1">
                  <c:v>6.5</c:v>
                </c:pt>
                <c:pt idx="2">
                  <c:v>7.5</c:v>
                </c:pt>
                <c:pt idx="3">
                  <c:v>7.5</c:v>
                </c:pt>
                <c:pt idx="4">
                  <c:v>8</c:v>
                </c:pt>
                <c:pt idx="5">
                  <c:v>8</c:v>
                </c:pt>
                <c:pt idx="6">
                  <c:v>8</c:v>
                </c:pt>
                <c:pt idx="7">
                  <c:v>8</c:v>
                </c:pt>
                <c:pt idx="8">
                  <c:v>9</c:v>
                </c:pt>
                <c:pt idx="9">
                  <c:v>10</c:v>
                </c:pt>
                <c:pt idx="10">
                  <c:v>11</c:v>
                </c:pt>
                <c:pt idx="11">
                  <c:v>11</c:v>
                </c:pt>
                <c:pt idx="12">
                  <c:v>11.5</c:v>
                </c:pt>
                <c:pt idx="13">
                  <c:v>13</c:v>
                </c:pt>
                <c:pt idx="14">
                  <c:v>13</c:v>
                </c:pt>
                <c:pt idx="15">
                  <c:v>18</c:v>
                </c:pt>
                <c:pt idx="16">
                  <c:v>21</c:v>
                </c:pt>
                <c:pt idx="17">
                  <c:v>25</c:v>
                </c:pt>
                <c:pt idx="18">
                  <c:v>33</c:v>
                </c:pt>
              </c:numCache>
            </c:numRef>
          </c:yVal>
          <c:smooth val="0"/>
          <c:extLst>
            <c:ext xmlns:c16="http://schemas.microsoft.com/office/drawing/2014/chart" uri="{C3380CC4-5D6E-409C-BE32-E72D297353CC}">
              <c16:uniqueId val="{00000000-EC9A-4F3D-9A8A-EEFBBAA9CB45}"/>
            </c:ext>
          </c:extLst>
        </c:ser>
        <c:ser>
          <c:idx val="1"/>
          <c:order val="1"/>
          <c:tx>
            <c:v>Medians</c:v>
          </c:tx>
          <c:spPr>
            <a:ln w="28575">
              <a:noFill/>
            </a:ln>
          </c:spPr>
          <c:marker>
            <c:symbol val="dash"/>
            <c:size val="12"/>
            <c:spPr>
              <a:solidFill>
                <a:schemeClr val="tx1"/>
              </a:solidFill>
              <a:ln>
                <a:noFill/>
              </a:ln>
            </c:spPr>
          </c:marker>
          <c:xVal>
            <c:numRef>
              <c:f>'Strip plots'!$E$113:$E$114</c:f>
              <c:numCache>
                <c:formatCode>General</c:formatCode>
                <c:ptCount val="2"/>
                <c:pt idx="0">
                  <c:v>0.5</c:v>
                </c:pt>
                <c:pt idx="1">
                  <c:v>1.5</c:v>
                </c:pt>
              </c:numCache>
            </c:numRef>
          </c:xVal>
          <c:yVal>
            <c:numRef>
              <c:f>'Strip plots'!$C$113:$C$114</c:f>
              <c:numCache>
                <c:formatCode>General</c:formatCode>
                <c:ptCount val="2"/>
                <c:pt idx="0">
                  <c:v>10</c:v>
                </c:pt>
                <c:pt idx="1">
                  <c:v>11.75</c:v>
                </c:pt>
              </c:numCache>
            </c:numRef>
          </c:yVal>
          <c:smooth val="0"/>
          <c:extLst>
            <c:ext xmlns:c16="http://schemas.microsoft.com/office/drawing/2014/chart" uri="{C3380CC4-5D6E-409C-BE32-E72D297353CC}">
              <c16:uniqueId val="{00000001-EC9A-4F3D-9A8A-EEFBBAA9CB45}"/>
            </c:ext>
          </c:extLst>
        </c:ser>
        <c:ser>
          <c:idx val="2"/>
          <c:order val="2"/>
          <c:tx>
            <c:v>Group 2</c:v>
          </c:tx>
          <c:spPr>
            <a:ln w="28575">
              <a:noFill/>
            </a:ln>
          </c:spPr>
          <c:marker>
            <c:symbol val="circle"/>
            <c:size val="8"/>
            <c:spPr>
              <a:noFill/>
              <a:ln>
                <a:solidFill>
                  <a:schemeClr val="tx1"/>
                </a:solidFill>
              </a:ln>
            </c:spPr>
          </c:marker>
          <c:xVal>
            <c:numRef>
              <c:f>'Strip plots'!$E$32:$E$51</c:f>
              <c:numCache>
                <c:formatCode>General</c:formatCode>
                <c:ptCount val="20"/>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numCache>
            </c:numRef>
          </c:xVal>
          <c:yVal>
            <c:numRef>
              <c:f>'Strip plots'!$C$32:$C$51</c:f>
              <c:numCache>
                <c:formatCode>General</c:formatCode>
                <c:ptCount val="20"/>
                <c:pt idx="0">
                  <c:v>4.5</c:v>
                </c:pt>
                <c:pt idx="1">
                  <c:v>5</c:v>
                </c:pt>
                <c:pt idx="2">
                  <c:v>6</c:v>
                </c:pt>
                <c:pt idx="3">
                  <c:v>7</c:v>
                </c:pt>
                <c:pt idx="4">
                  <c:v>7</c:v>
                </c:pt>
                <c:pt idx="5">
                  <c:v>8</c:v>
                </c:pt>
                <c:pt idx="6">
                  <c:v>8</c:v>
                </c:pt>
                <c:pt idx="7">
                  <c:v>9</c:v>
                </c:pt>
                <c:pt idx="8">
                  <c:v>9</c:v>
                </c:pt>
                <c:pt idx="9">
                  <c:v>11</c:v>
                </c:pt>
                <c:pt idx="10">
                  <c:v>12.5</c:v>
                </c:pt>
                <c:pt idx="11">
                  <c:v>13</c:v>
                </c:pt>
                <c:pt idx="12">
                  <c:v>13</c:v>
                </c:pt>
                <c:pt idx="13">
                  <c:v>13</c:v>
                </c:pt>
                <c:pt idx="14">
                  <c:v>15</c:v>
                </c:pt>
                <c:pt idx="15">
                  <c:v>17</c:v>
                </c:pt>
                <c:pt idx="16">
                  <c:v>19</c:v>
                </c:pt>
                <c:pt idx="17">
                  <c:v>19</c:v>
                </c:pt>
                <c:pt idx="18">
                  <c:v>18</c:v>
                </c:pt>
                <c:pt idx="19">
                  <c:v>17.5</c:v>
                </c:pt>
              </c:numCache>
            </c:numRef>
          </c:yVal>
          <c:smooth val="0"/>
          <c:extLst>
            <c:ext xmlns:c16="http://schemas.microsoft.com/office/drawing/2014/chart" uri="{C3380CC4-5D6E-409C-BE32-E72D297353CC}">
              <c16:uniqueId val="{00000002-EC9A-4F3D-9A8A-EEFBBAA9CB45}"/>
            </c:ext>
          </c:extLst>
        </c:ser>
        <c:dLbls>
          <c:showLegendKey val="0"/>
          <c:showVal val="0"/>
          <c:showCatName val="0"/>
          <c:showSerName val="0"/>
          <c:showPercent val="0"/>
          <c:showBubbleSize val="0"/>
        </c:dLbls>
        <c:axId val="2142259192"/>
        <c:axId val="2142255384"/>
      </c:scatterChart>
      <c:valAx>
        <c:axId val="2142259192"/>
        <c:scaling>
          <c:orientation val="minMax"/>
        </c:scaling>
        <c:delete val="0"/>
        <c:axPos val="b"/>
        <c:numFmt formatCode="General" sourceLinked="1"/>
        <c:majorTickMark val="out"/>
        <c:minorTickMark val="none"/>
        <c:tickLblPos val="none"/>
        <c:spPr>
          <a:ln>
            <a:solidFill>
              <a:schemeClr val="bg1">
                <a:lumMod val="50000"/>
              </a:schemeClr>
            </a:solidFill>
          </a:ln>
        </c:spPr>
        <c:crossAx val="2142255384"/>
        <c:crosses val="autoZero"/>
        <c:crossBetween val="midCat"/>
        <c:majorUnit val="1"/>
      </c:valAx>
      <c:valAx>
        <c:axId val="2142255384"/>
        <c:scaling>
          <c:orientation val="minMax"/>
        </c:scaling>
        <c:delete val="0"/>
        <c:axPos val="l"/>
        <c:numFmt formatCode="General" sourceLinked="1"/>
        <c:majorTickMark val="out"/>
        <c:minorTickMark val="none"/>
        <c:tickLblPos val="nextTo"/>
        <c:spPr>
          <a:ln>
            <a:solidFill>
              <a:schemeClr val="bg1">
                <a:lumMod val="50000"/>
              </a:schemeClr>
            </a:solidFill>
          </a:ln>
        </c:spPr>
        <c:txPr>
          <a:bodyPr/>
          <a:lstStyle/>
          <a:p>
            <a:pPr>
              <a:defRPr sz="800"/>
            </a:pPr>
            <a:endParaRPr lang="de-DE"/>
          </a:p>
        </c:txPr>
        <c:crossAx val="2142259192"/>
        <c:crosses val="autoZero"/>
        <c:crossBetween val="midCat"/>
      </c:valAx>
    </c:plotArea>
    <c:plotVisOnly val="1"/>
    <c:dispBlanksAs val="gap"/>
    <c:showDLblsOverMax val="0"/>
  </c:chart>
  <c:spPr>
    <a:ln>
      <a:noFill/>
    </a:ln>
  </c:spPr>
  <c:txPr>
    <a:bodyPr/>
    <a:lstStyle/>
    <a:p>
      <a:pPr>
        <a:defRPr>
          <a:latin typeface="Arial"/>
          <a:cs typeface="Arial"/>
        </a:defRPr>
      </a:pPr>
      <a:endParaRPr lang="de-DE"/>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Group 1</c:v>
          </c:tx>
          <c:spPr>
            <a:ln>
              <a:noFill/>
            </a:ln>
          </c:spPr>
          <c:marker>
            <c:symbol val="circle"/>
            <c:size val="5"/>
            <c:spPr>
              <a:noFill/>
              <a:ln>
                <a:solidFill>
                  <a:schemeClr val="tx1"/>
                </a:solidFill>
              </a:ln>
            </c:spPr>
          </c:marker>
          <c:xVal>
            <c:numRef>
              <c:f>'Strip plots'!$E$12:$E$31</c:f>
              <c:numCache>
                <c:formatCode>General</c:formatCode>
                <c:ptCount val="20"/>
                <c:pt idx="0">
                  <c:v>0.5</c:v>
                </c:pt>
                <c:pt idx="1">
                  <c:v>0.5</c:v>
                </c:pt>
                <c:pt idx="2">
                  <c:v>0.5</c:v>
                </c:pt>
                <c:pt idx="3">
                  <c:v>0.5</c:v>
                </c:pt>
                <c:pt idx="4">
                  <c:v>0.5</c:v>
                </c:pt>
                <c:pt idx="5">
                  <c:v>0.5</c:v>
                </c:pt>
                <c:pt idx="6">
                  <c:v>0.5</c:v>
                </c:pt>
                <c:pt idx="7">
                  <c:v>0.5</c:v>
                </c:pt>
                <c:pt idx="8">
                  <c:v>0.5</c:v>
                </c:pt>
                <c:pt idx="9">
                  <c:v>0.5</c:v>
                </c:pt>
                <c:pt idx="10">
                  <c:v>0.5</c:v>
                </c:pt>
                <c:pt idx="11">
                  <c:v>0.5</c:v>
                </c:pt>
                <c:pt idx="12">
                  <c:v>0.5</c:v>
                </c:pt>
                <c:pt idx="13">
                  <c:v>0.5</c:v>
                </c:pt>
                <c:pt idx="14">
                  <c:v>0.5</c:v>
                </c:pt>
                <c:pt idx="15">
                  <c:v>0.5</c:v>
                </c:pt>
                <c:pt idx="16">
                  <c:v>0.5</c:v>
                </c:pt>
                <c:pt idx="17">
                  <c:v>0.5</c:v>
                </c:pt>
                <c:pt idx="18">
                  <c:v>0.5</c:v>
                </c:pt>
                <c:pt idx="19">
                  <c:v>0.5</c:v>
                </c:pt>
              </c:numCache>
            </c:numRef>
          </c:xVal>
          <c:yVal>
            <c:numRef>
              <c:f>'Strip plots'!$C$12:$C$31</c:f>
              <c:numCache>
                <c:formatCode>General</c:formatCode>
                <c:ptCount val="20"/>
                <c:pt idx="0">
                  <c:v>6.5</c:v>
                </c:pt>
                <c:pt idx="1">
                  <c:v>6.5</c:v>
                </c:pt>
                <c:pt idx="2">
                  <c:v>7.5</c:v>
                </c:pt>
                <c:pt idx="3">
                  <c:v>7.5</c:v>
                </c:pt>
                <c:pt idx="4">
                  <c:v>8</c:v>
                </c:pt>
                <c:pt idx="5">
                  <c:v>8</c:v>
                </c:pt>
                <c:pt idx="6">
                  <c:v>8</c:v>
                </c:pt>
                <c:pt idx="7">
                  <c:v>8</c:v>
                </c:pt>
                <c:pt idx="8">
                  <c:v>9</c:v>
                </c:pt>
                <c:pt idx="9">
                  <c:v>10</c:v>
                </c:pt>
                <c:pt idx="10">
                  <c:v>11</c:v>
                </c:pt>
                <c:pt idx="11">
                  <c:v>11</c:v>
                </c:pt>
                <c:pt idx="12">
                  <c:v>11.5</c:v>
                </c:pt>
                <c:pt idx="13">
                  <c:v>13</c:v>
                </c:pt>
                <c:pt idx="14">
                  <c:v>13</c:v>
                </c:pt>
                <c:pt idx="15">
                  <c:v>18</c:v>
                </c:pt>
                <c:pt idx="16">
                  <c:v>21</c:v>
                </c:pt>
                <c:pt idx="17">
                  <c:v>25</c:v>
                </c:pt>
                <c:pt idx="18">
                  <c:v>33</c:v>
                </c:pt>
              </c:numCache>
            </c:numRef>
          </c:yVal>
          <c:smooth val="0"/>
          <c:extLst>
            <c:ext xmlns:c16="http://schemas.microsoft.com/office/drawing/2014/chart" uri="{C3380CC4-5D6E-409C-BE32-E72D297353CC}">
              <c16:uniqueId val="{00000000-50E1-4EB8-BC47-0C58D45B751F}"/>
            </c:ext>
          </c:extLst>
        </c:ser>
        <c:ser>
          <c:idx val="1"/>
          <c:order val="1"/>
          <c:tx>
            <c:v>Medians</c:v>
          </c:tx>
          <c:spPr>
            <a:ln w="28575">
              <a:noFill/>
            </a:ln>
          </c:spPr>
          <c:marker>
            <c:symbol val="dash"/>
            <c:size val="12"/>
            <c:spPr>
              <a:solidFill>
                <a:schemeClr val="tx1"/>
              </a:solidFill>
              <a:ln>
                <a:noFill/>
              </a:ln>
            </c:spPr>
          </c:marker>
          <c:xVal>
            <c:numRef>
              <c:f>'Strip plots'!$E$113:$E$114</c:f>
              <c:numCache>
                <c:formatCode>General</c:formatCode>
                <c:ptCount val="2"/>
                <c:pt idx="0">
                  <c:v>0.5</c:v>
                </c:pt>
                <c:pt idx="1">
                  <c:v>1.5</c:v>
                </c:pt>
              </c:numCache>
            </c:numRef>
          </c:xVal>
          <c:yVal>
            <c:numRef>
              <c:f>'Strip plots'!$C$113:$C$114</c:f>
              <c:numCache>
                <c:formatCode>General</c:formatCode>
                <c:ptCount val="2"/>
                <c:pt idx="0">
                  <c:v>10</c:v>
                </c:pt>
                <c:pt idx="1">
                  <c:v>11.75</c:v>
                </c:pt>
              </c:numCache>
            </c:numRef>
          </c:yVal>
          <c:smooth val="0"/>
          <c:extLst>
            <c:ext xmlns:c16="http://schemas.microsoft.com/office/drawing/2014/chart" uri="{C3380CC4-5D6E-409C-BE32-E72D297353CC}">
              <c16:uniqueId val="{00000001-50E1-4EB8-BC47-0C58D45B751F}"/>
            </c:ext>
          </c:extLst>
        </c:ser>
        <c:ser>
          <c:idx val="2"/>
          <c:order val="2"/>
          <c:tx>
            <c:v>Group 2</c:v>
          </c:tx>
          <c:spPr>
            <a:ln w="28575">
              <a:noFill/>
            </a:ln>
          </c:spPr>
          <c:marker>
            <c:symbol val="circle"/>
            <c:size val="5"/>
            <c:spPr>
              <a:noFill/>
              <a:ln>
                <a:solidFill>
                  <a:schemeClr val="tx1"/>
                </a:solidFill>
              </a:ln>
            </c:spPr>
          </c:marker>
          <c:xVal>
            <c:numRef>
              <c:f>'Strip plots'!$E$32:$E$51</c:f>
              <c:numCache>
                <c:formatCode>General</c:formatCode>
                <c:ptCount val="20"/>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numCache>
            </c:numRef>
          </c:xVal>
          <c:yVal>
            <c:numRef>
              <c:f>'Strip plots'!$C$32:$C$51</c:f>
              <c:numCache>
                <c:formatCode>General</c:formatCode>
                <c:ptCount val="20"/>
                <c:pt idx="0">
                  <c:v>4.5</c:v>
                </c:pt>
                <c:pt idx="1">
                  <c:v>5</c:v>
                </c:pt>
                <c:pt idx="2">
                  <c:v>6</c:v>
                </c:pt>
                <c:pt idx="3">
                  <c:v>7</c:v>
                </c:pt>
                <c:pt idx="4">
                  <c:v>7</c:v>
                </c:pt>
                <c:pt idx="5">
                  <c:v>8</c:v>
                </c:pt>
                <c:pt idx="6">
                  <c:v>8</c:v>
                </c:pt>
                <c:pt idx="7">
                  <c:v>9</c:v>
                </c:pt>
                <c:pt idx="8">
                  <c:v>9</c:v>
                </c:pt>
                <c:pt idx="9">
                  <c:v>11</c:v>
                </c:pt>
                <c:pt idx="10">
                  <c:v>12.5</c:v>
                </c:pt>
                <c:pt idx="11">
                  <c:v>13</c:v>
                </c:pt>
                <c:pt idx="12">
                  <c:v>13</c:v>
                </c:pt>
                <c:pt idx="13">
                  <c:v>13</c:v>
                </c:pt>
                <c:pt idx="14">
                  <c:v>15</c:v>
                </c:pt>
                <c:pt idx="15">
                  <c:v>17</c:v>
                </c:pt>
                <c:pt idx="16">
                  <c:v>19</c:v>
                </c:pt>
                <c:pt idx="17">
                  <c:v>19</c:v>
                </c:pt>
                <c:pt idx="18">
                  <c:v>18</c:v>
                </c:pt>
                <c:pt idx="19">
                  <c:v>17.5</c:v>
                </c:pt>
              </c:numCache>
            </c:numRef>
          </c:yVal>
          <c:smooth val="0"/>
          <c:extLst>
            <c:ext xmlns:c16="http://schemas.microsoft.com/office/drawing/2014/chart" uri="{C3380CC4-5D6E-409C-BE32-E72D297353CC}">
              <c16:uniqueId val="{00000002-50E1-4EB8-BC47-0C58D45B751F}"/>
            </c:ext>
          </c:extLst>
        </c:ser>
        <c:dLbls>
          <c:showLegendKey val="0"/>
          <c:showVal val="0"/>
          <c:showCatName val="0"/>
          <c:showSerName val="0"/>
          <c:showPercent val="0"/>
          <c:showBubbleSize val="0"/>
        </c:dLbls>
        <c:axId val="-2105590200"/>
        <c:axId val="-2105666440"/>
      </c:scatterChart>
      <c:valAx>
        <c:axId val="-2105590200"/>
        <c:scaling>
          <c:orientation val="minMax"/>
        </c:scaling>
        <c:delete val="0"/>
        <c:axPos val="b"/>
        <c:numFmt formatCode="General" sourceLinked="1"/>
        <c:majorTickMark val="out"/>
        <c:minorTickMark val="none"/>
        <c:tickLblPos val="none"/>
        <c:spPr>
          <a:ln>
            <a:solidFill>
              <a:schemeClr val="bg1">
                <a:lumMod val="50000"/>
              </a:schemeClr>
            </a:solidFill>
          </a:ln>
        </c:spPr>
        <c:crossAx val="-2105666440"/>
        <c:crosses val="autoZero"/>
        <c:crossBetween val="midCat"/>
        <c:majorUnit val="1"/>
      </c:valAx>
      <c:valAx>
        <c:axId val="-2105666440"/>
        <c:scaling>
          <c:orientation val="minMax"/>
        </c:scaling>
        <c:delete val="0"/>
        <c:axPos val="l"/>
        <c:numFmt formatCode="General" sourceLinked="1"/>
        <c:majorTickMark val="none"/>
        <c:minorTickMark val="none"/>
        <c:tickLblPos val="none"/>
        <c:spPr>
          <a:ln>
            <a:solidFill>
              <a:schemeClr val="bg1">
                <a:lumMod val="50000"/>
              </a:schemeClr>
            </a:solidFill>
          </a:ln>
        </c:spPr>
        <c:crossAx val="-2105590200"/>
        <c:crosses val="autoZero"/>
        <c:crossBetween val="midCat"/>
      </c:valAx>
    </c:plotArea>
    <c:plotVisOnly val="1"/>
    <c:dispBlanksAs val="gap"/>
    <c:showDLblsOverMax val="0"/>
  </c:chart>
  <c:spPr>
    <a:ln>
      <a:noFill/>
    </a:ln>
  </c:spPr>
  <c:txPr>
    <a:bodyPr/>
    <a:lstStyle/>
    <a:p>
      <a:pPr>
        <a:defRPr>
          <a:latin typeface="Arial"/>
          <a:cs typeface="Arial"/>
        </a:defRPr>
      </a:pPr>
      <a:endParaRPr lang="de-DE"/>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Group 1</c:v>
          </c:tx>
          <c:spPr>
            <a:ln>
              <a:noFill/>
            </a:ln>
          </c:spPr>
          <c:marker>
            <c:symbol val="circle"/>
            <c:size val="5"/>
            <c:spPr>
              <a:solidFill>
                <a:schemeClr val="tx1">
                  <a:alpha val="30000"/>
                </a:schemeClr>
              </a:solidFill>
              <a:ln>
                <a:noFill/>
              </a:ln>
            </c:spPr>
          </c:marker>
          <c:xVal>
            <c:numRef>
              <c:f>'Strip plots'!$E$12:$E$31</c:f>
              <c:numCache>
                <c:formatCode>General</c:formatCode>
                <c:ptCount val="20"/>
                <c:pt idx="0">
                  <c:v>0.5</c:v>
                </c:pt>
                <c:pt idx="1">
                  <c:v>0.5</c:v>
                </c:pt>
                <c:pt idx="2">
                  <c:v>0.5</c:v>
                </c:pt>
                <c:pt idx="3">
                  <c:v>0.5</c:v>
                </c:pt>
                <c:pt idx="4">
                  <c:v>0.5</c:v>
                </c:pt>
                <c:pt idx="5">
                  <c:v>0.5</c:v>
                </c:pt>
                <c:pt idx="6">
                  <c:v>0.5</c:v>
                </c:pt>
                <c:pt idx="7">
                  <c:v>0.5</c:v>
                </c:pt>
                <c:pt idx="8">
                  <c:v>0.5</c:v>
                </c:pt>
                <c:pt idx="9">
                  <c:v>0.5</c:v>
                </c:pt>
                <c:pt idx="10">
                  <c:v>0.5</c:v>
                </c:pt>
                <c:pt idx="11">
                  <c:v>0.5</c:v>
                </c:pt>
                <c:pt idx="12">
                  <c:v>0.5</c:v>
                </c:pt>
                <c:pt idx="13">
                  <c:v>0.5</c:v>
                </c:pt>
                <c:pt idx="14">
                  <c:v>0.5</c:v>
                </c:pt>
                <c:pt idx="15">
                  <c:v>0.5</c:v>
                </c:pt>
                <c:pt idx="16">
                  <c:v>0.5</c:v>
                </c:pt>
                <c:pt idx="17">
                  <c:v>0.5</c:v>
                </c:pt>
                <c:pt idx="18">
                  <c:v>0.5</c:v>
                </c:pt>
                <c:pt idx="19">
                  <c:v>0.5</c:v>
                </c:pt>
              </c:numCache>
            </c:numRef>
          </c:xVal>
          <c:yVal>
            <c:numRef>
              <c:f>'Strip plots'!$C$12:$C$31</c:f>
              <c:numCache>
                <c:formatCode>General</c:formatCode>
                <c:ptCount val="20"/>
                <c:pt idx="0">
                  <c:v>6.5</c:v>
                </c:pt>
                <c:pt idx="1">
                  <c:v>6.5</c:v>
                </c:pt>
                <c:pt idx="2">
                  <c:v>7.5</c:v>
                </c:pt>
                <c:pt idx="3">
                  <c:v>7.5</c:v>
                </c:pt>
                <c:pt idx="4">
                  <c:v>8</c:v>
                </c:pt>
                <c:pt idx="5">
                  <c:v>8</c:v>
                </c:pt>
                <c:pt idx="6">
                  <c:v>8</c:v>
                </c:pt>
                <c:pt idx="7">
                  <c:v>8</c:v>
                </c:pt>
                <c:pt idx="8">
                  <c:v>9</c:v>
                </c:pt>
                <c:pt idx="9">
                  <c:v>10</c:v>
                </c:pt>
                <c:pt idx="10">
                  <c:v>11</c:v>
                </c:pt>
                <c:pt idx="11">
                  <c:v>11</c:v>
                </c:pt>
                <c:pt idx="12">
                  <c:v>11.5</c:v>
                </c:pt>
                <c:pt idx="13">
                  <c:v>13</c:v>
                </c:pt>
                <c:pt idx="14">
                  <c:v>13</c:v>
                </c:pt>
                <c:pt idx="15">
                  <c:v>18</c:v>
                </c:pt>
                <c:pt idx="16">
                  <c:v>21</c:v>
                </c:pt>
                <c:pt idx="17">
                  <c:v>25</c:v>
                </c:pt>
                <c:pt idx="18">
                  <c:v>33</c:v>
                </c:pt>
              </c:numCache>
            </c:numRef>
          </c:yVal>
          <c:smooth val="0"/>
          <c:extLst>
            <c:ext xmlns:c16="http://schemas.microsoft.com/office/drawing/2014/chart" uri="{C3380CC4-5D6E-409C-BE32-E72D297353CC}">
              <c16:uniqueId val="{00000000-37A3-43B7-8D26-6E9C32C584E1}"/>
            </c:ext>
          </c:extLst>
        </c:ser>
        <c:ser>
          <c:idx val="1"/>
          <c:order val="1"/>
          <c:tx>
            <c:v>Medians</c:v>
          </c:tx>
          <c:spPr>
            <a:ln w="28575">
              <a:noFill/>
            </a:ln>
          </c:spPr>
          <c:marker>
            <c:symbol val="dash"/>
            <c:size val="12"/>
            <c:spPr>
              <a:solidFill>
                <a:schemeClr val="tx1"/>
              </a:solidFill>
              <a:ln>
                <a:noFill/>
              </a:ln>
            </c:spPr>
          </c:marker>
          <c:xVal>
            <c:numRef>
              <c:f>'Strip plots'!$E$113:$E$114</c:f>
              <c:numCache>
                <c:formatCode>General</c:formatCode>
                <c:ptCount val="2"/>
                <c:pt idx="0">
                  <c:v>0.5</c:v>
                </c:pt>
                <c:pt idx="1">
                  <c:v>1.5</c:v>
                </c:pt>
              </c:numCache>
            </c:numRef>
          </c:xVal>
          <c:yVal>
            <c:numRef>
              <c:f>'Strip plots'!$C$113:$C$114</c:f>
              <c:numCache>
                <c:formatCode>General</c:formatCode>
                <c:ptCount val="2"/>
                <c:pt idx="0">
                  <c:v>10</c:v>
                </c:pt>
                <c:pt idx="1">
                  <c:v>11.75</c:v>
                </c:pt>
              </c:numCache>
            </c:numRef>
          </c:yVal>
          <c:smooth val="0"/>
          <c:extLst>
            <c:ext xmlns:c16="http://schemas.microsoft.com/office/drawing/2014/chart" uri="{C3380CC4-5D6E-409C-BE32-E72D297353CC}">
              <c16:uniqueId val="{00000001-37A3-43B7-8D26-6E9C32C584E1}"/>
            </c:ext>
          </c:extLst>
        </c:ser>
        <c:ser>
          <c:idx val="2"/>
          <c:order val="2"/>
          <c:tx>
            <c:v>Group 2</c:v>
          </c:tx>
          <c:spPr>
            <a:ln w="28575">
              <a:noFill/>
            </a:ln>
          </c:spPr>
          <c:marker>
            <c:symbol val="circle"/>
            <c:size val="5"/>
            <c:spPr>
              <a:solidFill>
                <a:schemeClr val="tx1">
                  <a:alpha val="30000"/>
                </a:schemeClr>
              </a:solidFill>
              <a:ln>
                <a:noFill/>
              </a:ln>
            </c:spPr>
          </c:marker>
          <c:xVal>
            <c:numRef>
              <c:f>'Strip plots'!$E$32:$E$51</c:f>
              <c:numCache>
                <c:formatCode>General</c:formatCode>
                <c:ptCount val="20"/>
                <c:pt idx="0">
                  <c:v>1.5</c:v>
                </c:pt>
                <c:pt idx="1">
                  <c:v>1.5</c:v>
                </c:pt>
                <c:pt idx="2">
                  <c:v>1.5</c:v>
                </c:pt>
                <c:pt idx="3">
                  <c:v>1.5</c:v>
                </c:pt>
                <c:pt idx="4">
                  <c:v>1.5</c:v>
                </c:pt>
                <c:pt idx="5">
                  <c:v>1.5</c:v>
                </c:pt>
                <c:pt idx="6">
                  <c:v>1.5</c:v>
                </c:pt>
                <c:pt idx="7">
                  <c:v>1.5</c:v>
                </c:pt>
                <c:pt idx="8">
                  <c:v>1.5</c:v>
                </c:pt>
                <c:pt idx="9">
                  <c:v>1.5</c:v>
                </c:pt>
                <c:pt idx="10">
                  <c:v>1.5</c:v>
                </c:pt>
                <c:pt idx="11">
                  <c:v>1.5</c:v>
                </c:pt>
                <c:pt idx="12">
                  <c:v>1.5</c:v>
                </c:pt>
                <c:pt idx="13">
                  <c:v>1.5</c:v>
                </c:pt>
                <c:pt idx="14">
                  <c:v>1.5</c:v>
                </c:pt>
                <c:pt idx="15">
                  <c:v>1.5</c:v>
                </c:pt>
                <c:pt idx="16">
                  <c:v>1.5</c:v>
                </c:pt>
                <c:pt idx="17">
                  <c:v>1.5</c:v>
                </c:pt>
                <c:pt idx="18">
                  <c:v>1.5</c:v>
                </c:pt>
                <c:pt idx="19">
                  <c:v>1.5</c:v>
                </c:pt>
              </c:numCache>
            </c:numRef>
          </c:xVal>
          <c:yVal>
            <c:numRef>
              <c:f>'Strip plots'!$C$32:$C$51</c:f>
              <c:numCache>
                <c:formatCode>General</c:formatCode>
                <c:ptCount val="20"/>
                <c:pt idx="0">
                  <c:v>4.5</c:v>
                </c:pt>
                <c:pt idx="1">
                  <c:v>5</c:v>
                </c:pt>
                <c:pt idx="2">
                  <c:v>6</c:v>
                </c:pt>
                <c:pt idx="3">
                  <c:v>7</c:v>
                </c:pt>
                <c:pt idx="4">
                  <c:v>7</c:v>
                </c:pt>
                <c:pt idx="5">
                  <c:v>8</c:v>
                </c:pt>
                <c:pt idx="6">
                  <c:v>8</c:v>
                </c:pt>
                <c:pt idx="7">
                  <c:v>9</c:v>
                </c:pt>
                <c:pt idx="8">
                  <c:v>9</c:v>
                </c:pt>
                <c:pt idx="9">
                  <c:v>11</c:v>
                </c:pt>
                <c:pt idx="10">
                  <c:v>12.5</c:v>
                </c:pt>
                <c:pt idx="11">
                  <c:v>13</c:v>
                </c:pt>
                <c:pt idx="12">
                  <c:v>13</c:v>
                </c:pt>
                <c:pt idx="13">
                  <c:v>13</c:v>
                </c:pt>
                <c:pt idx="14">
                  <c:v>15</c:v>
                </c:pt>
                <c:pt idx="15">
                  <c:v>17</c:v>
                </c:pt>
                <c:pt idx="16">
                  <c:v>19</c:v>
                </c:pt>
                <c:pt idx="17">
                  <c:v>19</c:v>
                </c:pt>
                <c:pt idx="18">
                  <c:v>18</c:v>
                </c:pt>
                <c:pt idx="19">
                  <c:v>17.5</c:v>
                </c:pt>
              </c:numCache>
            </c:numRef>
          </c:yVal>
          <c:smooth val="0"/>
          <c:extLst>
            <c:ext xmlns:c16="http://schemas.microsoft.com/office/drawing/2014/chart" uri="{C3380CC4-5D6E-409C-BE32-E72D297353CC}">
              <c16:uniqueId val="{00000002-37A3-43B7-8D26-6E9C32C584E1}"/>
            </c:ext>
          </c:extLst>
        </c:ser>
        <c:dLbls>
          <c:showLegendKey val="0"/>
          <c:showVal val="0"/>
          <c:showCatName val="0"/>
          <c:showSerName val="0"/>
          <c:showPercent val="0"/>
          <c:showBubbleSize val="0"/>
        </c:dLbls>
        <c:axId val="-2105342600"/>
        <c:axId val="-2105336968"/>
      </c:scatterChart>
      <c:valAx>
        <c:axId val="-2105342600"/>
        <c:scaling>
          <c:orientation val="minMax"/>
        </c:scaling>
        <c:delete val="0"/>
        <c:axPos val="b"/>
        <c:numFmt formatCode="General" sourceLinked="1"/>
        <c:majorTickMark val="out"/>
        <c:minorTickMark val="none"/>
        <c:tickLblPos val="none"/>
        <c:spPr>
          <a:ln>
            <a:solidFill>
              <a:schemeClr val="bg1">
                <a:lumMod val="50000"/>
              </a:schemeClr>
            </a:solidFill>
          </a:ln>
        </c:spPr>
        <c:crossAx val="-2105336968"/>
        <c:crosses val="autoZero"/>
        <c:crossBetween val="midCat"/>
        <c:majorUnit val="1"/>
      </c:valAx>
      <c:valAx>
        <c:axId val="-2105336968"/>
        <c:scaling>
          <c:orientation val="minMax"/>
        </c:scaling>
        <c:delete val="0"/>
        <c:axPos val="l"/>
        <c:numFmt formatCode="General" sourceLinked="1"/>
        <c:majorTickMark val="none"/>
        <c:minorTickMark val="none"/>
        <c:tickLblPos val="none"/>
        <c:spPr>
          <a:ln>
            <a:solidFill>
              <a:schemeClr val="bg1">
                <a:lumMod val="50000"/>
              </a:schemeClr>
            </a:solidFill>
          </a:ln>
        </c:spPr>
        <c:crossAx val="-2105342600"/>
        <c:crosses val="autoZero"/>
        <c:crossBetween val="midCat"/>
      </c:valAx>
    </c:plotArea>
    <c:plotVisOnly val="1"/>
    <c:dispBlanksAs val="gap"/>
    <c:showDLblsOverMax val="0"/>
  </c:chart>
  <c:spPr>
    <a:ln>
      <a:noFill/>
    </a:ln>
  </c:spPr>
  <c:txPr>
    <a:bodyPr/>
    <a:lstStyle/>
    <a:p>
      <a:pPr>
        <a:defRPr>
          <a:latin typeface="Arial"/>
          <a:cs typeface="Arial"/>
        </a:defRPr>
      </a:pPr>
      <a:endParaRPr lang="de-DE"/>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Group 1</c:v>
          </c:tx>
          <c:spPr>
            <a:ln>
              <a:noFill/>
            </a:ln>
          </c:spPr>
          <c:marker>
            <c:symbol val="circle"/>
            <c:size val="5"/>
            <c:spPr>
              <a:solidFill>
                <a:schemeClr val="tx1">
                  <a:alpha val="30000"/>
                </a:schemeClr>
              </a:solidFill>
              <a:ln>
                <a:noFill/>
              </a:ln>
            </c:spPr>
          </c:marker>
          <c:xVal>
            <c:numRef>
              <c:f>'Random jitter'!$E$12:$E$31</c:f>
              <c:numCache>
                <c:formatCode>General</c:formatCode>
                <c:ptCount val="20"/>
                <c:pt idx="0">
                  <c:v>0.59</c:v>
                </c:pt>
                <c:pt idx="1">
                  <c:v>0.47</c:v>
                </c:pt>
                <c:pt idx="2">
                  <c:v>0.52</c:v>
                </c:pt>
                <c:pt idx="3">
                  <c:v>0.51</c:v>
                </c:pt>
                <c:pt idx="4">
                  <c:v>0.61</c:v>
                </c:pt>
                <c:pt idx="5">
                  <c:v>0.47</c:v>
                </c:pt>
                <c:pt idx="6">
                  <c:v>0.59</c:v>
                </c:pt>
                <c:pt idx="7">
                  <c:v>0.52</c:v>
                </c:pt>
                <c:pt idx="8">
                  <c:v>0.44</c:v>
                </c:pt>
                <c:pt idx="9">
                  <c:v>0.53</c:v>
                </c:pt>
                <c:pt idx="10">
                  <c:v>0.54</c:v>
                </c:pt>
                <c:pt idx="11">
                  <c:v>0.43</c:v>
                </c:pt>
                <c:pt idx="12">
                  <c:v>0.62</c:v>
                </c:pt>
                <c:pt idx="13">
                  <c:v>0.44</c:v>
                </c:pt>
                <c:pt idx="14">
                  <c:v>0.37</c:v>
                </c:pt>
                <c:pt idx="15">
                  <c:v>0.41</c:v>
                </c:pt>
                <c:pt idx="16">
                  <c:v>0.65</c:v>
                </c:pt>
                <c:pt idx="17">
                  <c:v>0.57999999999999996</c:v>
                </c:pt>
                <c:pt idx="18">
                  <c:v>0.63</c:v>
                </c:pt>
                <c:pt idx="19">
                  <c:v>0.67</c:v>
                </c:pt>
              </c:numCache>
            </c:numRef>
          </c:xVal>
          <c:yVal>
            <c:numRef>
              <c:f>'Random jitter'!$C$12:$C$31</c:f>
              <c:numCache>
                <c:formatCode>General</c:formatCode>
                <c:ptCount val="20"/>
                <c:pt idx="0">
                  <c:v>6.5</c:v>
                </c:pt>
                <c:pt idx="1">
                  <c:v>6.5</c:v>
                </c:pt>
                <c:pt idx="2">
                  <c:v>7.5</c:v>
                </c:pt>
                <c:pt idx="3">
                  <c:v>7.5</c:v>
                </c:pt>
                <c:pt idx="4">
                  <c:v>8</c:v>
                </c:pt>
                <c:pt idx="5">
                  <c:v>8</c:v>
                </c:pt>
                <c:pt idx="6">
                  <c:v>8</c:v>
                </c:pt>
                <c:pt idx="7">
                  <c:v>8</c:v>
                </c:pt>
                <c:pt idx="8">
                  <c:v>9</c:v>
                </c:pt>
                <c:pt idx="9">
                  <c:v>10</c:v>
                </c:pt>
                <c:pt idx="10">
                  <c:v>11</c:v>
                </c:pt>
                <c:pt idx="11">
                  <c:v>11</c:v>
                </c:pt>
                <c:pt idx="12">
                  <c:v>11.5</c:v>
                </c:pt>
                <c:pt idx="13">
                  <c:v>13</c:v>
                </c:pt>
                <c:pt idx="14">
                  <c:v>13</c:v>
                </c:pt>
                <c:pt idx="15">
                  <c:v>18</c:v>
                </c:pt>
                <c:pt idx="16">
                  <c:v>21</c:v>
                </c:pt>
                <c:pt idx="17">
                  <c:v>25</c:v>
                </c:pt>
                <c:pt idx="18">
                  <c:v>33</c:v>
                </c:pt>
              </c:numCache>
            </c:numRef>
          </c:yVal>
          <c:smooth val="0"/>
          <c:extLst>
            <c:ext xmlns:c16="http://schemas.microsoft.com/office/drawing/2014/chart" uri="{C3380CC4-5D6E-409C-BE32-E72D297353CC}">
              <c16:uniqueId val="{00000000-14F8-488F-BDE8-5A87FC212D27}"/>
            </c:ext>
          </c:extLst>
        </c:ser>
        <c:ser>
          <c:idx val="1"/>
          <c:order val="1"/>
          <c:tx>
            <c:v>Medians</c:v>
          </c:tx>
          <c:spPr>
            <a:ln w="28575">
              <a:noFill/>
            </a:ln>
          </c:spPr>
          <c:marker>
            <c:symbol val="dash"/>
            <c:size val="12"/>
            <c:spPr>
              <a:solidFill>
                <a:schemeClr val="tx1"/>
              </a:solidFill>
              <a:ln>
                <a:noFill/>
              </a:ln>
            </c:spPr>
          </c:marker>
          <c:xVal>
            <c:numRef>
              <c:f>'Random jitter'!$E$113:$E$114</c:f>
              <c:numCache>
                <c:formatCode>General</c:formatCode>
                <c:ptCount val="2"/>
                <c:pt idx="0">
                  <c:v>0.5</c:v>
                </c:pt>
                <c:pt idx="1">
                  <c:v>1.55</c:v>
                </c:pt>
              </c:numCache>
            </c:numRef>
          </c:xVal>
          <c:yVal>
            <c:numRef>
              <c:f>'Random jitter'!$C$113:$C$114</c:f>
              <c:numCache>
                <c:formatCode>General</c:formatCode>
                <c:ptCount val="2"/>
                <c:pt idx="0">
                  <c:v>10</c:v>
                </c:pt>
                <c:pt idx="1">
                  <c:v>11.75</c:v>
                </c:pt>
              </c:numCache>
            </c:numRef>
          </c:yVal>
          <c:smooth val="0"/>
          <c:extLst>
            <c:ext xmlns:c16="http://schemas.microsoft.com/office/drawing/2014/chart" uri="{C3380CC4-5D6E-409C-BE32-E72D297353CC}">
              <c16:uniqueId val="{00000001-14F8-488F-BDE8-5A87FC212D27}"/>
            </c:ext>
          </c:extLst>
        </c:ser>
        <c:ser>
          <c:idx val="2"/>
          <c:order val="2"/>
          <c:tx>
            <c:v>Group 2</c:v>
          </c:tx>
          <c:spPr>
            <a:ln w="28575">
              <a:noFill/>
            </a:ln>
          </c:spPr>
          <c:marker>
            <c:symbol val="circle"/>
            <c:size val="5"/>
            <c:spPr>
              <a:solidFill>
                <a:schemeClr val="tx1">
                  <a:alpha val="30000"/>
                </a:schemeClr>
              </a:solidFill>
              <a:ln>
                <a:noFill/>
              </a:ln>
            </c:spPr>
          </c:marker>
          <c:xVal>
            <c:numRef>
              <c:f>'Random jitter'!$E$32:$E$51</c:f>
              <c:numCache>
                <c:formatCode>General</c:formatCode>
                <c:ptCount val="20"/>
                <c:pt idx="0">
                  <c:v>1.47</c:v>
                </c:pt>
                <c:pt idx="1">
                  <c:v>1.38</c:v>
                </c:pt>
                <c:pt idx="2">
                  <c:v>1.75</c:v>
                </c:pt>
                <c:pt idx="3">
                  <c:v>1.38</c:v>
                </c:pt>
                <c:pt idx="4">
                  <c:v>1.45</c:v>
                </c:pt>
                <c:pt idx="5">
                  <c:v>1.39</c:v>
                </c:pt>
                <c:pt idx="6">
                  <c:v>1.48</c:v>
                </c:pt>
                <c:pt idx="7">
                  <c:v>1.38</c:v>
                </c:pt>
                <c:pt idx="8">
                  <c:v>1.47</c:v>
                </c:pt>
                <c:pt idx="9">
                  <c:v>1.42</c:v>
                </c:pt>
                <c:pt idx="10">
                  <c:v>1.38</c:v>
                </c:pt>
                <c:pt idx="11">
                  <c:v>1.49</c:v>
                </c:pt>
                <c:pt idx="12">
                  <c:v>1.61</c:v>
                </c:pt>
                <c:pt idx="13">
                  <c:v>1.38</c:v>
                </c:pt>
                <c:pt idx="14">
                  <c:v>1.59</c:v>
                </c:pt>
                <c:pt idx="15">
                  <c:v>1.62</c:v>
                </c:pt>
                <c:pt idx="16">
                  <c:v>1.53</c:v>
                </c:pt>
                <c:pt idx="17">
                  <c:v>1.45</c:v>
                </c:pt>
                <c:pt idx="18">
                  <c:v>1.68</c:v>
                </c:pt>
                <c:pt idx="19">
                  <c:v>1.55</c:v>
                </c:pt>
              </c:numCache>
            </c:numRef>
          </c:xVal>
          <c:yVal>
            <c:numRef>
              <c:f>'Random jitter'!$C$32:$C$51</c:f>
              <c:numCache>
                <c:formatCode>General</c:formatCode>
                <c:ptCount val="20"/>
                <c:pt idx="0">
                  <c:v>4.5</c:v>
                </c:pt>
                <c:pt idx="1">
                  <c:v>5</c:v>
                </c:pt>
                <c:pt idx="2">
                  <c:v>6</c:v>
                </c:pt>
                <c:pt idx="3">
                  <c:v>7</c:v>
                </c:pt>
                <c:pt idx="4">
                  <c:v>7</c:v>
                </c:pt>
                <c:pt idx="5">
                  <c:v>8</c:v>
                </c:pt>
                <c:pt idx="6">
                  <c:v>8</c:v>
                </c:pt>
                <c:pt idx="7">
                  <c:v>9</c:v>
                </c:pt>
                <c:pt idx="8">
                  <c:v>9</c:v>
                </c:pt>
                <c:pt idx="9">
                  <c:v>11</c:v>
                </c:pt>
                <c:pt idx="10">
                  <c:v>12.5</c:v>
                </c:pt>
                <c:pt idx="11">
                  <c:v>13</c:v>
                </c:pt>
                <c:pt idx="12">
                  <c:v>13</c:v>
                </c:pt>
                <c:pt idx="13">
                  <c:v>13</c:v>
                </c:pt>
                <c:pt idx="14">
                  <c:v>15</c:v>
                </c:pt>
                <c:pt idx="15">
                  <c:v>17</c:v>
                </c:pt>
                <c:pt idx="16">
                  <c:v>19</c:v>
                </c:pt>
                <c:pt idx="17">
                  <c:v>19</c:v>
                </c:pt>
                <c:pt idx="18">
                  <c:v>18</c:v>
                </c:pt>
                <c:pt idx="19">
                  <c:v>17.5</c:v>
                </c:pt>
              </c:numCache>
            </c:numRef>
          </c:yVal>
          <c:smooth val="0"/>
          <c:extLst>
            <c:ext xmlns:c16="http://schemas.microsoft.com/office/drawing/2014/chart" uri="{C3380CC4-5D6E-409C-BE32-E72D297353CC}">
              <c16:uniqueId val="{00000002-14F8-488F-BDE8-5A87FC212D27}"/>
            </c:ext>
          </c:extLst>
        </c:ser>
        <c:dLbls>
          <c:showLegendKey val="0"/>
          <c:showVal val="0"/>
          <c:showCatName val="0"/>
          <c:showSerName val="0"/>
          <c:showPercent val="0"/>
          <c:showBubbleSize val="0"/>
        </c:dLbls>
        <c:axId val="-2105929624"/>
        <c:axId val="-2106361800"/>
      </c:scatterChart>
      <c:valAx>
        <c:axId val="-2105929624"/>
        <c:scaling>
          <c:orientation val="minMax"/>
        </c:scaling>
        <c:delete val="0"/>
        <c:axPos val="b"/>
        <c:numFmt formatCode="General" sourceLinked="1"/>
        <c:majorTickMark val="out"/>
        <c:minorTickMark val="none"/>
        <c:tickLblPos val="none"/>
        <c:spPr>
          <a:ln>
            <a:solidFill>
              <a:schemeClr val="bg1">
                <a:lumMod val="50000"/>
              </a:schemeClr>
            </a:solidFill>
          </a:ln>
        </c:spPr>
        <c:crossAx val="-2106361800"/>
        <c:crosses val="autoZero"/>
        <c:crossBetween val="midCat"/>
        <c:majorUnit val="1"/>
      </c:valAx>
      <c:valAx>
        <c:axId val="-2106361800"/>
        <c:scaling>
          <c:orientation val="minMax"/>
        </c:scaling>
        <c:delete val="0"/>
        <c:axPos val="l"/>
        <c:numFmt formatCode="General" sourceLinked="1"/>
        <c:majorTickMark val="none"/>
        <c:minorTickMark val="none"/>
        <c:tickLblPos val="none"/>
        <c:spPr>
          <a:ln>
            <a:solidFill>
              <a:schemeClr val="bg1">
                <a:lumMod val="50000"/>
              </a:schemeClr>
            </a:solidFill>
          </a:ln>
        </c:spPr>
        <c:crossAx val="-2105929624"/>
        <c:crosses val="autoZero"/>
        <c:crossBetween val="midCat"/>
      </c:valAx>
    </c:plotArea>
    <c:plotVisOnly val="1"/>
    <c:dispBlanksAs val="gap"/>
    <c:showDLblsOverMax val="0"/>
  </c:chart>
  <c:spPr>
    <a:ln>
      <a:noFill/>
    </a:ln>
  </c:spPr>
  <c:txPr>
    <a:bodyPr/>
    <a:lstStyle/>
    <a:p>
      <a:pPr>
        <a:defRPr>
          <a:latin typeface="Arial"/>
          <a:cs typeface="Arial"/>
        </a:defRPr>
      </a:pPr>
      <a:endParaRPr lang="de-DE"/>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Group 1</c:v>
          </c:tx>
          <c:spPr>
            <a:ln>
              <a:noFill/>
            </a:ln>
          </c:spPr>
          <c:marker>
            <c:symbol val="circle"/>
            <c:size val="5"/>
            <c:spPr>
              <a:solidFill>
                <a:schemeClr val="tx1">
                  <a:alpha val="30000"/>
                </a:schemeClr>
              </a:solidFill>
              <a:ln>
                <a:noFill/>
              </a:ln>
            </c:spPr>
          </c:marker>
          <c:xVal>
            <c:numRef>
              <c:f>'Manual jitter'!$E$12:$E$31</c:f>
              <c:numCache>
                <c:formatCode>General</c:formatCode>
                <c:ptCount val="20"/>
                <c:pt idx="0">
                  <c:v>0.43</c:v>
                </c:pt>
                <c:pt idx="1">
                  <c:v>0.56999999999999995</c:v>
                </c:pt>
                <c:pt idx="2">
                  <c:v>0.33</c:v>
                </c:pt>
                <c:pt idx="3">
                  <c:v>0.67</c:v>
                </c:pt>
                <c:pt idx="4">
                  <c:v>0.77</c:v>
                </c:pt>
                <c:pt idx="5">
                  <c:v>0.23</c:v>
                </c:pt>
                <c:pt idx="6">
                  <c:v>0.43</c:v>
                </c:pt>
                <c:pt idx="7">
                  <c:v>0.56999999999999995</c:v>
                </c:pt>
                <c:pt idx="8">
                  <c:v>0.55000000000000004</c:v>
                </c:pt>
                <c:pt idx="9">
                  <c:v>0.48</c:v>
                </c:pt>
                <c:pt idx="10">
                  <c:v>0.62</c:v>
                </c:pt>
                <c:pt idx="11">
                  <c:v>0.38</c:v>
                </c:pt>
                <c:pt idx="12">
                  <c:v>0.5</c:v>
                </c:pt>
                <c:pt idx="13">
                  <c:v>0.56999999999999995</c:v>
                </c:pt>
                <c:pt idx="14">
                  <c:v>0.43</c:v>
                </c:pt>
                <c:pt idx="15">
                  <c:v>0.5</c:v>
                </c:pt>
                <c:pt idx="16">
                  <c:v>0.5</c:v>
                </c:pt>
                <c:pt idx="17">
                  <c:v>0.5</c:v>
                </c:pt>
                <c:pt idx="18">
                  <c:v>0.5</c:v>
                </c:pt>
                <c:pt idx="19">
                  <c:v>0.5</c:v>
                </c:pt>
              </c:numCache>
            </c:numRef>
          </c:xVal>
          <c:yVal>
            <c:numRef>
              <c:f>'Manual jitter'!$C$12:$C$31</c:f>
              <c:numCache>
                <c:formatCode>General</c:formatCode>
                <c:ptCount val="20"/>
                <c:pt idx="0">
                  <c:v>6.5</c:v>
                </c:pt>
                <c:pt idx="1">
                  <c:v>6.5</c:v>
                </c:pt>
                <c:pt idx="2">
                  <c:v>7.5</c:v>
                </c:pt>
                <c:pt idx="3">
                  <c:v>7.5</c:v>
                </c:pt>
                <c:pt idx="4">
                  <c:v>8</c:v>
                </c:pt>
                <c:pt idx="5">
                  <c:v>8</c:v>
                </c:pt>
                <c:pt idx="6">
                  <c:v>8</c:v>
                </c:pt>
                <c:pt idx="7">
                  <c:v>8</c:v>
                </c:pt>
                <c:pt idx="8">
                  <c:v>9</c:v>
                </c:pt>
                <c:pt idx="9">
                  <c:v>10</c:v>
                </c:pt>
                <c:pt idx="10">
                  <c:v>11</c:v>
                </c:pt>
                <c:pt idx="11">
                  <c:v>11</c:v>
                </c:pt>
                <c:pt idx="12">
                  <c:v>11.5</c:v>
                </c:pt>
                <c:pt idx="13">
                  <c:v>13</c:v>
                </c:pt>
                <c:pt idx="14">
                  <c:v>13</c:v>
                </c:pt>
                <c:pt idx="15">
                  <c:v>18</c:v>
                </c:pt>
                <c:pt idx="16">
                  <c:v>21</c:v>
                </c:pt>
                <c:pt idx="17">
                  <c:v>25</c:v>
                </c:pt>
                <c:pt idx="18">
                  <c:v>33</c:v>
                </c:pt>
              </c:numCache>
            </c:numRef>
          </c:yVal>
          <c:smooth val="0"/>
          <c:extLst>
            <c:ext xmlns:c16="http://schemas.microsoft.com/office/drawing/2014/chart" uri="{C3380CC4-5D6E-409C-BE32-E72D297353CC}">
              <c16:uniqueId val="{00000000-1684-4C44-8AE3-300B43CBBF4D}"/>
            </c:ext>
          </c:extLst>
        </c:ser>
        <c:ser>
          <c:idx val="1"/>
          <c:order val="1"/>
          <c:tx>
            <c:v>Medians</c:v>
          </c:tx>
          <c:spPr>
            <a:ln w="28575">
              <a:noFill/>
            </a:ln>
          </c:spPr>
          <c:marker>
            <c:symbol val="dash"/>
            <c:size val="12"/>
            <c:spPr>
              <a:solidFill>
                <a:schemeClr val="tx1"/>
              </a:solidFill>
              <a:ln>
                <a:noFill/>
              </a:ln>
            </c:spPr>
          </c:marker>
          <c:xVal>
            <c:numRef>
              <c:f>'Manual jitter'!$E$113:$E$114</c:f>
              <c:numCache>
                <c:formatCode>General</c:formatCode>
                <c:ptCount val="2"/>
                <c:pt idx="0">
                  <c:v>0.5</c:v>
                </c:pt>
                <c:pt idx="1">
                  <c:v>1.5</c:v>
                </c:pt>
              </c:numCache>
            </c:numRef>
          </c:xVal>
          <c:yVal>
            <c:numRef>
              <c:f>'Manual jitter'!$C$113:$C$114</c:f>
              <c:numCache>
                <c:formatCode>General</c:formatCode>
                <c:ptCount val="2"/>
                <c:pt idx="0">
                  <c:v>10</c:v>
                </c:pt>
                <c:pt idx="1">
                  <c:v>11.75</c:v>
                </c:pt>
              </c:numCache>
            </c:numRef>
          </c:yVal>
          <c:smooth val="0"/>
          <c:extLst>
            <c:ext xmlns:c16="http://schemas.microsoft.com/office/drawing/2014/chart" uri="{C3380CC4-5D6E-409C-BE32-E72D297353CC}">
              <c16:uniqueId val="{00000001-1684-4C44-8AE3-300B43CBBF4D}"/>
            </c:ext>
          </c:extLst>
        </c:ser>
        <c:ser>
          <c:idx val="2"/>
          <c:order val="2"/>
          <c:tx>
            <c:v>Group 2</c:v>
          </c:tx>
          <c:spPr>
            <a:ln w="28575">
              <a:noFill/>
            </a:ln>
          </c:spPr>
          <c:marker>
            <c:symbol val="circle"/>
            <c:size val="5"/>
            <c:spPr>
              <a:solidFill>
                <a:schemeClr val="tx1">
                  <a:alpha val="30000"/>
                </a:schemeClr>
              </a:solidFill>
              <a:ln>
                <a:noFill/>
              </a:ln>
            </c:spPr>
          </c:marker>
          <c:xVal>
            <c:numRef>
              <c:f>'Manual jitter'!$E$32:$E$51</c:f>
              <c:numCache>
                <c:formatCode>General</c:formatCode>
                <c:ptCount val="20"/>
                <c:pt idx="0">
                  <c:v>1.43</c:v>
                </c:pt>
                <c:pt idx="1">
                  <c:v>1.57</c:v>
                </c:pt>
                <c:pt idx="2">
                  <c:v>1.5</c:v>
                </c:pt>
                <c:pt idx="3">
                  <c:v>1.43</c:v>
                </c:pt>
                <c:pt idx="4">
                  <c:v>1.57</c:v>
                </c:pt>
                <c:pt idx="5">
                  <c:v>1.33</c:v>
                </c:pt>
                <c:pt idx="6">
                  <c:v>1.67</c:v>
                </c:pt>
                <c:pt idx="7">
                  <c:v>1.43</c:v>
                </c:pt>
                <c:pt idx="8">
                  <c:v>1.57</c:v>
                </c:pt>
                <c:pt idx="9">
                  <c:v>1.5</c:v>
                </c:pt>
                <c:pt idx="10">
                  <c:v>1.43</c:v>
                </c:pt>
                <c:pt idx="11">
                  <c:v>1.3</c:v>
                </c:pt>
                <c:pt idx="12">
                  <c:v>1.7</c:v>
                </c:pt>
                <c:pt idx="13">
                  <c:v>1.57</c:v>
                </c:pt>
                <c:pt idx="14">
                  <c:v>1.5</c:v>
                </c:pt>
                <c:pt idx="15">
                  <c:v>1.38</c:v>
                </c:pt>
                <c:pt idx="16">
                  <c:v>1.38</c:v>
                </c:pt>
                <c:pt idx="17">
                  <c:v>1.62</c:v>
                </c:pt>
                <c:pt idx="18">
                  <c:v>1.5</c:v>
                </c:pt>
                <c:pt idx="19">
                  <c:v>1.62</c:v>
                </c:pt>
              </c:numCache>
            </c:numRef>
          </c:xVal>
          <c:yVal>
            <c:numRef>
              <c:f>'Manual jitter'!$C$32:$C$51</c:f>
              <c:numCache>
                <c:formatCode>General</c:formatCode>
                <c:ptCount val="20"/>
                <c:pt idx="0">
                  <c:v>4.5</c:v>
                </c:pt>
                <c:pt idx="1">
                  <c:v>5</c:v>
                </c:pt>
                <c:pt idx="2">
                  <c:v>6</c:v>
                </c:pt>
                <c:pt idx="3">
                  <c:v>7</c:v>
                </c:pt>
                <c:pt idx="4">
                  <c:v>7</c:v>
                </c:pt>
                <c:pt idx="5">
                  <c:v>8</c:v>
                </c:pt>
                <c:pt idx="6">
                  <c:v>8</c:v>
                </c:pt>
                <c:pt idx="7">
                  <c:v>9</c:v>
                </c:pt>
                <c:pt idx="8">
                  <c:v>9</c:v>
                </c:pt>
                <c:pt idx="9">
                  <c:v>11</c:v>
                </c:pt>
                <c:pt idx="10">
                  <c:v>12.5</c:v>
                </c:pt>
                <c:pt idx="11">
                  <c:v>13</c:v>
                </c:pt>
                <c:pt idx="12">
                  <c:v>13</c:v>
                </c:pt>
                <c:pt idx="13">
                  <c:v>13</c:v>
                </c:pt>
                <c:pt idx="14">
                  <c:v>15</c:v>
                </c:pt>
                <c:pt idx="15">
                  <c:v>17</c:v>
                </c:pt>
                <c:pt idx="16">
                  <c:v>19</c:v>
                </c:pt>
                <c:pt idx="17">
                  <c:v>19</c:v>
                </c:pt>
                <c:pt idx="18">
                  <c:v>18</c:v>
                </c:pt>
                <c:pt idx="19">
                  <c:v>17.5</c:v>
                </c:pt>
              </c:numCache>
            </c:numRef>
          </c:yVal>
          <c:smooth val="0"/>
          <c:extLst>
            <c:ext xmlns:c16="http://schemas.microsoft.com/office/drawing/2014/chart" uri="{C3380CC4-5D6E-409C-BE32-E72D297353CC}">
              <c16:uniqueId val="{00000002-1684-4C44-8AE3-300B43CBBF4D}"/>
            </c:ext>
          </c:extLst>
        </c:ser>
        <c:dLbls>
          <c:showLegendKey val="0"/>
          <c:showVal val="0"/>
          <c:showCatName val="0"/>
          <c:showSerName val="0"/>
          <c:showPercent val="0"/>
          <c:showBubbleSize val="0"/>
        </c:dLbls>
        <c:axId val="-2106080376"/>
        <c:axId val="-2106208536"/>
      </c:scatterChart>
      <c:valAx>
        <c:axId val="-2106080376"/>
        <c:scaling>
          <c:orientation val="minMax"/>
        </c:scaling>
        <c:delete val="0"/>
        <c:axPos val="b"/>
        <c:numFmt formatCode="General" sourceLinked="1"/>
        <c:majorTickMark val="out"/>
        <c:minorTickMark val="none"/>
        <c:tickLblPos val="none"/>
        <c:spPr>
          <a:ln>
            <a:solidFill>
              <a:schemeClr val="bg1">
                <a:lumMod val="50000"/>
              </a:schemeClr>
            </a:solidFill>
          </a:ln>
        </c:spPr>
        <c:crossAx val="-2106208536"/>
        <c:crosses val="autoZero"/>
        <c:crossBetween val="midCat"/>
        <c:majorUnit val="1"/>
      </c:valAx>
      <c:valAx>
        <c:axId val="-2106208536"/>
        <c:scaling>
          <c:orientation val="minMax"/>
        </c:scaling>
        <c:delete val="0"/>
        <c:axPos val="l"/>
        <c:numFmt formatCode="General" sourceLinked="1"/>
        <c:majorTickMark val="none"/>
        <c:minorTickMark val="none"/>
        <c:tickLblPos val="none"/>
        <c:spPr>
          <a:ln>
            <a:solidFill>
              <a:schemeClr val="bg1">
                <a:lumMod val="50000"/>
              </a:schemeClr>
            </a:solidFill>
          </a:ln>
        </c:spPr>
        <c:crossAx val="-2106080376"/>
        <c:crosses val="autoZero"/>
        <c:crossBetween val="midCat"/>
      </c:valAx>
    </c:plotArea>
    <c:plotVisOnly val="1"/>
    <c:dispBlanksAs val="gap"/>
    <c:showDLblsOverMax val="0"/>
  </c:chart>
  <c:spPr>
    <a:ln>
      <a:noFill/>
    </a:ln>
  </c:spPr>
  <c:txPr>
    <a:bodyPr/>
    <a:lstStyle/>
    <a:p>
      <a:pPr>
        <a:defRPr>
          <a:latin typeface="Arial"/>
          <a:cs typeface="Arial"/>
        </a:defRPr>
      </a:pPr>
      <a:endParaRPr lang="de-DE"/>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circle"/>
            <c:size val="5"/>
            <c:spPr>
              <a:solidFill>
                <a:schemeClr val="bg1">
                  <a:lumMod val="65000"/>
                  <a:alpha val="50000"/>
                </a:schemeClr>
              </a:solidFill>
              <a:ln>
                <a:noFill/>
              </a:ln>
            </c:spPr>
          </c:marker>
          <c:xVal>
            <c:numRef>
              <c:f>Sheet2!$B$2:$B$42</c:f>
              <c:numCache>
                <c:formatCode>General</c:formatCode>
                <c:ptCount val="41"/>
                <c:pt idx="0">
                  <c:v>0.4</c:v>
                </c:pt>
                <c:pt idx="1">
                  <c:v>0.6</c:v>
                </c:pt>
                <c:pt idx="2">
                  <c:v>0.5</c:v>
                </c:pt>
                <c:pt idx="3">
                  <c:v>0.5</c:v>
                </c:pt>
                <c:pt idx="4">
                  <c:v>0.4</c:v>
                </c:pt>
                <c:pt idx="5">
                  <c:v>0.6</c:v>
                </c:pt>
                <c:pt idx="6">
                  <c:v>0.5</c:v>
                </c:pt>
                <c:pt idx="7">
                  <c:v>1.5</c:v>
                </c:pt>
                <c:pt idx="8">
                  <c:v>1.4</c:v>
                </c:pt>
                <c:pt idx="9">
                  <c:v>1.6</c:v>
                </c:pt>
                <c:pt idx="10">
                  <c:v>1.5</c:v>
                </c:pt>
                <c:pt idx="11">
                  <c:v>1.4</c:v>
                </c:pt>
                <c:pt idx="12">
                  <c:v>1.6</c:v>
                </c:pt>
                <c:pt idx="13">
                  <c:v>2.5</c:v>
                </c:pt>
                <c:pt idx="14">
                  <c:v>2.4</c:v>
                </c:pt>
                <c:pt idx="15">
                  <c:v>2.6</c:v>
                </c:pt>
                <c:pt idx="16">
                  <c:v>2.4</c:v>
                </c:pt>
                <c:pt idx="17">
                  <c:v>2.5</c:v>
                </c:pt>
                <c:pt idx="18">
                  <c:v>3.5</c:v>
                </c:pt>
                <c:pt idx="19">
                  <c:v>3.5</c:v>
                </c:pt>
                <c:pt idx="20">
                  <c:v>3.4</c:v>
                </c:pt>
                <c:pt idx="21">
                  <c:v>3.6</c:v>
                </c:pt>
                <c:pt idx="22">
                  <c:v>3.4</c:v>
                </c:pt>
                <c:pt idx="23">
                  <c:v>3.4</c:v>
                </c:pt>
                <c:pt idx="24">
                  <c:v>3.6</c:v>
                </c:pt>
                <c:pt idx="25">
                  <c:v>3.6</c:v>
                </c:pt>
                <c:pt idx="26">
                  <c:v>3.4</c:v>
                </c:pt>
                <c:pt idx="27">
                  <c:v>4.4000000000000004</c:v>
                </c:pt>
                <c:pt idx="28">
                  <c:v>4.5999999999999996</c:v>
                </c:pt>
                <c:pt idx="29">
                  <c:v>4.25</c:v>
                </c:pt>
                <c:pt idx="30">
                  <c:v>4.75</c:v>
                </c:pt>
                <c:pt idx="31">
                  <c:v>4.4000000000000004</c:v>
                </c:pt>
                <c:pt idx="32">
                  <c:v>4.5999999999999996</c:v>
                </c:pt>
                <c:pt idx="33">
                  <c:v>4.5</c:v>
                </c:pt>
                <c:pt idx="34">
                  <c:v>5.4</c:v>
                </c:pt>
                <c:pt idx="35">
                  <c:v>5.5</c:v>
                </c:pt>
                <c:pt idx="36">
                  <c:v>5.4</c:v>
                </c:pt>
                <c:pt idx="37">
                  <c:v>5.6</c:v>
                </c:pt>
                <c:pt idx="38">
                  <c:v>5.5</c:v>
                </c:pt>
                <c:pt idx="39">
                  <c:v>5.6</c:v>
                </c:pt>
                <c:pt idx="40">
                  <c:v>5.5</c:v>
                </c:pt>
              </c:numCache>
            </c:numRef>
          </c:xVal>
          <c:yVal>
            <c:numRef>
              <c:f>Sheet2!$C$2:$C$42</c:f>
              <c:numCache>
                <c:formatCode>General</c:formatCode>
                <c:ptCount val="41"/>
                <c:pt idx="0">
                  <c:v>10</c:v>
                </c:pt>
                <c:pt idx="1">
                  <c:v>10</c:v>
                </c:pt>
                <c:pt idx="2">
                  <c:v>12</c:v>
                </c:pt>
                <c:pt idx="3">
                  <c:v>14</c:v>
                </c:pt>
                <c:pt idx="4">
                  <c:v>16</c:v>
                </c:pt>
                <c:pt idx="5">
                  <c:v>17</c:v>
                </c:pt>
                <c:pt idx="6">
                  <c:v>19</c:v>
                </c:pt>
                <c:pt idx="7">
                  <c:v>13</c:v>
                </c:pt>
                <c:pt idx="8">
                  <c:v>14</c:v>
                </c:pt>
                <c:pt idx="9">
                  <c:v>14</c:v>
                </c:pt>
                <c:pt idx="10">
                  <c:v>15</c:v>
                </c:pt>
                <c:pt idx="11">
                  <c:v>19</c:v>
                </c:pt>
                <c:pt idx="12">
                  <c:v>19</c:v>
                </c:pt>
                <c:pt idx="13">
                  <c:v>23</c:v>
                </c:pt>
                <c:pt idx="14">
                  <c:v>25</c:v>
                </c:pt>
                <c:pt idx="15">
                  <c:v>26</c:v>
                </c:pt>
                <c:pt idx="16">
                  <c:v>27</c:v>
                </c:pt>
                <c:pt idx="17">
                  <c:v>32</c:v>
                </c:pt>
                <c:pt idx="18">
                  <c:v>3</c:v>
                </c:pt>
                <c:pt idx="19">
                  <c:v>5</c:v>
                </c:pt>
                <c:pt idx="20">
                  <c:v>8</c:v>
                </c:pt>
                <c:pt idx="21">
                  <c:v>9</c:v>
                </c:pt>
                <c:pt idx="22">
                  <c:v>10</c:v>
                </c:pt>
                <c:pt idx="23">
                  <c:v>12</c:v>
                </c:pt>
                <c:pt idx="24">
                  <c:v>12</c:v>
                </c:pt>
                <c:pt idx="25">
                  <c:v>14</c:v>
                </c:pt>
                <c:pt idx="26">
                  <c:v>15</c:v>
                </c:pt>
                <c:pt idx="27">
                  <c:v>9</c:v>
                </c:pt>
                <c:pt idx="28">
                  <c:v>9</c:v>
                </c:pt>
                <c:pt idx="29">
                  <c:v>10</c:v>
                </c:pt>
                <c:pt idx="30">
                  <c:v>10</c:v>
                </c:pt>
                <c:pt idx="31">
                  <c:v>11</c:v>
                </c:pt>
                <c:pt idx="32">
                  <c:v>11</c:v>
                </c:pt>
                <c:pt idx="33">
                  <c:v>16</c:v>
                </c:pt>
                <c:pt idx="34">
                  <c:v>3</c:v>
                </c:pt>
                <c:pt idx="35">
                  <c:v>8</c:v>
                </c:pt>
                <c:pt idx="36">
                  <c:v>9</c:v>
                </c:pt>
                <c:pt idx="37">
                  <c:v>9</c:v>
                </c:pt>
                <c:pt idx="38">
                  <c:v>10</c:v>
                </c:pt>
                <c:pt idx="39">
                  <c:v>11</c:v>
                </c:pt>
                <c:pt idx="40">
                  <c:v>13</c:v>
                </c:pt>
              </c:numCache>
            </c:numRef>
          </c:yVal>
          <c:smooth val="0"/>
          <c:extLst>
            <c:ext xmlns:c16="http://schemas.microsoft.com/office/drawing/2014/chart" uri="{C3380CC4-5D6E-409C-BE32-E72D297353CC}">
              <c16:uniqueId val="{00000000-FF7C-4ACF-ADED-7DB5FF6C6E18}"/>
            </c:ext>
          </c:extLst>
        </c:ser>
        <c:ser>
          <c:idx val="1"/>
          <c:order val="1"/>
          <c:spPr>
            <a:ln w="28575">
              <a:noFill/>
            </a:ln>
          </c:spPr>
          <c:marker>
            <c:symbol val="dash"/>
            <c:size val="11"/>
            <c:spPr>
              <a:solidFill>
                <a:schemeClr val="tx1">
                  <a:alpha val="80000"/>
                </a:schemeClr>
              </a:solidFill>
              <a:ln>
                <a:noFill/>
              </a:ln>
            </c:spPr>
          </c:marker>
          <c:xVal>
            <c:numRef>
              <c:f>Sheet2!$E$2:$E$12</c:f>
              <c:numCache>
                <c:formatCode>General</c:formatCode>
                <c:ptCount val="11"/>
                <c:pt idx="0">
                  <c:v>0.51</c:v>
                </c:pt>
                <c:pt idx="2">
                  <c:v>1.51</c:v>
                </c:pt>
                <c:pt idx="4">
                  <c:v>2.5099999999999998</c:v>
                </c:pt>
                <c:pt idx="6">
                  <c:v>3.51</c:v>
                </c:pt>
                <c:pt idx="8">
                  <c:v>4.51</c:v>
                </c:pt>
                <c:pt idx="10">
                  <c:v>5.51</c:v>
                </c:pt>
              </c:numCache>
            </c:numRef>
          </c:xVal>
          <c:yVal>
            <c:numRef>
              <c:f>Sheet2!$F$2:$F$12</c:f>
              <c:numCache>
                <c:formatCode>General</c:formatCode>
                <c:ptCount val="11"/>
                <c:pt idx="0">
                  <c:v>14</c:v>
                </c:pt>
                <c:pt idx="2">
                  <c:v>15.66666666666667</c:v>
                </c:pt>
                <c:pt idx="4">
                  <c:v>26.6</c:v>
                </c:pt>
                <c:pt idx="6">
                  <c:v>9.7777777777777679</c:v>
                </c:pt>
                <c:pt idx="8">
                  <c:v>10.857142857142859</c:v>
                </c:pt>
                <c:pt idx="10">
                  <c:v>9</c:v>
                </c:pt>
              </c:numCache>
            </c:numRef>
          </c:yVal>
          <c:smooth val="0"/>
          <c:extLst>
            <c:ext xmlns:c16="http://schemas.microsoft.com/office/drawing/2014/chart" uri="{C3380CC4-5D6E-409C-BE32-E72D297353CC}">
              <c16:uniqueId val="{00000001-FF7C-4ACF-ADED-7DB5FF6C6E18}"/>
            </c:ext>
          </c:extLst>
        </c:ser>
        <c:dLbls>
          <c:showLegendKey val="0"/>
          <c:showVal val="0"/>
          <c:showCatName val="0"/>
          <c:showSerName val="0"/>
          <c:showPercent val="0"/>
          <c:showBubbleSize val="0"/>
        </c:dLbls>
        <c:axId val="-2105581752"/>
        <c:axId val="-2105784472"/>
      </c:scatterChart>
      <c:valAx>
        <c:axId val="-2105581752"/>
        <c:scaling>
          <c:orientation val="minMax"/>
        </c:scaling>
        <c:delete val="0"/>
        <c:axPos val="b"/>
        <c:numFmt formatCode="General" sourceLinked="1"/>
        <c:majorTickMark val="out"/>
        <c:minorTickMark val="none"/>
        <c:tickLblPos val="none"/>
        <c:crossAx val="-2105784472"/>
        <c:crosses val="autoZero"/>
        <c:crossBetween val="midCat"/>
      </c:valAx>
      <c:valAx>
        <c:axId val="-2105784472"/>
        <c:scaling>
          <c:orientation val="minMax"/>
        </c:scaling>
        <c:delete val="0"/>
        <c:axPos val="l"/>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05581752"/>
        <c:crosses val="autoZero"/>
        <c:crossBetween val="midCat"/>
      </c:valAx>
    </c:plotArea>
    <c:plotVisOnly val="1"/>
    <c:dispBlanksAs val="gap"/>
    <c:showDLblsOverMax val="0"/>
  </c:chart>
  <c:spPr>
    <a:ln>
      <a:noFill/>
    </a:ln>
  </c:sp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WT Female</c:v>
          </c:tx>
          <c:spPr>
            <a:ln w="28575">
              <a:noFill/>
            </a:ln>
          </c:spPr>
          <c:marker>
            <c:symbol val="circle"/>
            <c:size val="5"/>
            <c:spPr>
              <a:solidFill>
                <a:srgbClr val="C00000">
                  <a:alpha val="80000"/>
                </a:srgbClr>
              </a:solidFill>
              <a:ln>
                <a:noFill/>
              </a:ln>
            </c:spPr>
          </c:marker>
          <c:xVal>
            <c:numRef>
              <c:f>'no dif n=10'!$J$2:$J$9</c:f>
              <c:numCache>
                <c:formatCode>General</c:formatCode>
                <c:ptCount val="8"/>
                <c:pt idx="0">
                  <c:v>0.4</c:v>
                </c:pt>
                <c:pt idx="2">
                  <c:v>0.4</c:v>
                </c:pt>
              </c:numCache>
            </c:numRef>
          </c:xVal>
          <c:yVal>
            <c:numRef>
              <c:f>'no dif n=10'!$K$2:$K$9</c:f>
              <c:numCache>
                <c:formatCode>General</c:formatCode>
                <c:ptCount val="8"/>
                <c:pt idx="0">
                  <c:v>7</c:v>
                </c:pt>
                <c:pt idx="2">
                  <c:v>13</c:v>
                </c:pt>
              </c:numCache>
            </c:numRef>
          </c:yVal>
          <c:smooth val="0"/>
          <c:extLst>
            <c:ext xmlns:c16="http://schemas.microsoft.com/office/drawing/2014/chart" uri="{C3380CC4-5D6E-409C-BE32-E72D297353CC}">
              <c16:uniqueId val="{00000000-6881-43F2-97A9-4589EACB0F58}"/>
            </c:ext>
          </c:extLst>
        </c:ser>
        <c:ser>
          <c:idx val="1"/>
          <c:order val="1"/>
          <c:tx>
            <c:v>WT male</c:v>
          </c:tx>
          <c:spPr>
            <a:ln w="28575">
              <a:noFill/>
            </a:ln>
          </c:spPr>
          <c:marker>
            <c:symbol val="circle"/>
            <c:size val="5"/>
            <c:spPr>
              <a:solidFill>
                <a:schemeClr val="tx2">
                  <a:lumMod val="75000"/>
                  <a:alpha val="80000"/>
                </a:schemeClr>
              </a:solidFill>
              <a:ln>
                <a:noFill/>
              </a:ln>
            </c:spPr>
          </c:marker>
          <c:xVal>
            <c:numRef>
              <c:f>'no dif n=10'!$J$10:$J$17</c:f>
              <c:numCache>
                <c:formatCode>General</c:formatCode>
                <c:ptCount val="8"/>
                <c:pt idx="0">
                  <c:v>0.5</c:v>
                </c:pt>
                <c:pt idx="1">
                  <c:v>0.4</c:v>
                </c:pt>
                <c:pt idx="2">
                  <c:v>0.5</c:v>
                </c:pt>
                <c:pt idx="3">
                  <c:v>0.6</c:v>
                </c:pt>
                <c:pt idx="4">
                  <c:v>0.5</c:v>
                </c:pt>
                <c:pt idx="5">
                  <c:v>0.6</c:v>
                </c:pt>
                <c:pt idx="6">
                  <c:v>0.5</c:v>
                </c:pt>
                <c:pt idx="7">
                  <c:v>0.6</c:v>
                </c:pt>
              </c:numCache>
            </c:numRef>
          </c:xVal>
          <c:yVal>
            <c:numRef>
              <c:f>'no dif n=10'!$K$10:$K$17</c:f>
              <c:numCache>
                <c:formatCode>General</c:formatCode>
                <c:ptCount val="8"/>
                <c:pt idx="0">
                  <c:v>11</c:v>
                </c:pt>
                <c:pt idx="1">
                  <c:v>8</c:v>
                </c:pt>
                <c:pt idx="2">
                  <c:v>12</c:v>
                </c:pt>
                <c:pt idx="3">
                  <c:v>8</c:v>
                </c:pt>
                <c:pt idx="4">
                  <c:v>9</c:v>
                </c:pt>
                <c:pt idx="5">
                  <c:v>13</c:v>
                </c:pt>
                <c:pt idx="6">
                  <c:v>15</c:v>
                </c:pt>
                <c:pt idx="7">
                  <c:v>7</c:v>
                </c:pt>
              </c:numCache>
            </c:numRef>
          </c:yVal>
          <c:smooth val="0"/>
          <c:extLst>
            <c:ext xmlns:c16="http://schemas.microsoft.com/office/drawing/2014/chart" uri="{C3380CC4-5D6E-409C-BE32-E72D297353CC}">
              <c16:uniqueId val="{00000001-6881-43F2-97A9-4589EACB0F58}"/>
            </c:ext>
          </c:extLst>
        </c:ser>
        <c:ser>
          <c:idx val="2"/>
          <c:order val="2"/>
          <c:tx>
            <c:v>KO female</c:v>
          </c:tx>
          <c:spPr>
            <a:ln w="28575">
              <a:noFill/>
            </a:ln>
          </c:spPr>
          <c:marker>
            <c:symbol val="circle"/>
            <c:size val="5"/>
            <c:spPr>
              <a:solidFill>
                <a:srgbClr val="C00000">
                  <a:alpha val="80000"/>
                </a:srgbClr>
              </a:solidFill>
              <a:ln>
                <a:noFill/>
              </a:ln>
            </c:spPr>
          </c:marker>
          <c:xVal>
            <c:numRef>
              <c:f>'no dif n=10'!$J$18:$J$24</c:f>
              <c:numCache>
                <c:formatCode>General</c:formatCode>
                <c:ptCount val="7"/>
                <c:pt idx="1">
                  <c:v>1.4</c:v>
                </c:pt>
              </c:numCache>
            </c:numRef>
          </c:xVal>
          <c:yVal>
            <c:numRef>
              <c:f>'no dif n=10'!$K$18:$K$24</c:f>
              <c:numCache>
                <c:formatCode>General</c:formatCode>
                <c:ptCount val="7"/>
                <c:pt idx="1">
                  <c:v>12</c:v>
                </c:pt>
              </c:numCache>
            </c:numRef>
          </c:yVal>
          <c:smooth val="0"/>
          <c:extLst>
            <c:ext xmlns:c16="http://schemas.microsoft.com/office/drawing/2014/chart" uri="{C3380CC4-5D6E-409C-BE32-E72D297353CC}">
              <c16:uniqueId val="{00000002-6881-43F2-97A9-4589EACB0F58}"/>
            </c:ext>
          </c:extLst>
        </c:ser>
        <c:ser>
          <c:idx val="3"/>
          <c:order val="3"/>
          <c:tx>
            <c:v>KO male</c:v>
          </c:tx>
          <c:spPr>
            <a:ln w="28575">
              <a:noFill/>
            </a:ln>
          </c:spPr>
          <c:marker>
            <c:symbol val="circle"/>
            <c:size val="5"/>
            <c:spPr>
              <a:solidFill>
                <a:schemeClr val="tx2">
                  <a:lumMod val="75000"/>
                  <a:alpha val="80000"/>
                </a:schemeClr>
              </a:solidFill>
              <a:ln>
                <a:noFill/>
              </a:ln>
            </c:spPr>
          </c:marker>
          <c:xVal>
            <c:numRef>
              <c:f>'no dif n=10'!$J$25:$J$33</c:f>
              <c:numCache>
                <c:formatCode>General</c:formatCode>
                <c:ptCount val="9"/>
                <c:pt idx="0">
                  <c:v>1.4</c:v>
                </c:pt>
                <c:pt idx="1">
                  <c:v>1.5</c:v>
                </c:pt>
                <c:pt idx="2">
                  <c:v>1.6</c:v>
                </c:pt>
                <c:pt idx="3">
                  <c:v>1.5</c:v>
                </c:pt>
                <c:pt idx="4">
                  <c:v>1.6</c:v>
                </c:pt>
                <c:pt idx="5">
                  <c:v>1.5</c:v>
                </c:pt>
                <c:pt idx="6">
                  <c:v>1.5</c:v>
                </c:pt>
                <c:pt idx="7">
                  <c:v>1.5</c:v>
                </c:pt>
                <c:pt idx="8">
                  <c:v>1.5</c:v>
                </c:pt>
              </c:numCache>
            </c:numRef>
          </c:xVal>
          <c:yVal>
            <c:numRef>
              <c:f>'no dif n=10'!$K$25:$K$33</c:f>
              <c:numCache>
                <c:formatCode>General</c:formatCode>
                <c:ptCount val="9"/>
                <c:pt idx="0">
                  <c:v>9</c:v>
                </c:pt>
                <c:pt idx="1">
                  <c:v>11</c:v>
                </c:pt>
                <c:pt idx="2">
                  <c:v>9</c:v>
                </c:pt>
                <c:pt idx="3">
                  <c:v>7</c:v>
                </c:pt>
                <c:pt idx="4">
                  <c:v>12</c:v>
                </c:pt>
                <c:pt idx="5">
                  <c:v>15</c:v>
                </c:pt>
                <c:pt idx="6">
                  <c:v>13</c:v>
                </c:pt>
                <c:pt idx="7">
                  <c:v>5</c:v>
                </c:pt>
                <c:pt idx="8">
                  <c:v>10</c:v>
                </c:pt>
              </c:numCache>
            </c:numRef>
          </c:yVal>
          <c:smooth val="0"/>
          <c:extLst>
            <c:ext xmlns:c16="http://schemas.microsoft.com/office/drawing/2014/chart" uri="{C3380CC4-5D6E-409C-BE32-E72D297353CC}">
              <c16:uniqueId val="{00000003-6881-43F2-97A9-4589EACB0F58}"/>
            </c:ext>
          </c:extLst>
        </c:ser>
        <c:ser>
          <c:idx val="4"/>
          <c:order val="4"/>
          <c:tx>
            <c:v>Mean</c:v>
          </c:tx>
          <c:spPr>
            <a:ln w="28575">
              <a:noFill/>
            </a:ln>
          </c:spPr>
          <c:marker>
            <c:symbol val="dash"/>
            <c:size val="12"/>
            <c:spPr>
              <a:solidFill>
                <a:schemeClr val="tx1">
                  <a:alpha val="80000"/>
                </a:schemeClr>
              </a:solidFill>
              <a:ln>
                <a:noFill/>
              </a:ln>
            </c:spPr>
          </c:marker>
          <c:xVal>
            <c:numRef>
              <c:f>'no dif n=10'!$J$35:$J$36</c:f>
              <c:numCache>
                <c:formatCode>General</c:formatCode>
                <c:ptCount val="2"/>
                <c:pt idx="0">
                  <c:v>0.5</c:v>
                </c:pt>
                <c:pt idx="1">
                  <c:v>1.5</c:v>
                </c:pt>
              </c:numCache>
            </c:numRef>
          </c:xVal>
          <c:yVal>
            <c:numRef>
              <c:f>'no dif n=10'!$K$35:$K$36</c:f>
              <c:numCache>
                <c:formatCode>General</c:formatCode>
                <c:ptCount val="2"/>
                <c:pt idx="0">
                  <c:v>10.3</c:v>
                </c:pt>
                <c:pt idx="1">
                  <c:v>10.3</c:v>
                </c:pt>
              </c:numCache>
            </c:numRef>
          </c:yVal>
          <c:smooth val="0"/>
          <c:extLst>
            <c:ext xmlns:c16="http://schemas.microsoft.com/office/drawing/2014/chart" uri="{C3380CC4-5D6E-409C-BE32-E72D297353CC}">
              <c16:uniqueId val="{00000004-6881-43F2-97A9-4589EACB0F58}"/>
            </c:ext>
          </c:extLst>
        </c:ser>
        <c:dLbls>
          <c:showLegendKey val="0"/>
          <c:showVal val="0"/>
          <c:showCatName val="0"/>
          <c:showSerName val="0"/>
          <c:showPercent val="0"/>
          <c:showBubbleSize val="0"/>
        </c:dLbls>
        <c:axId val="-2104620744"/>
        <c:axId val="-2104617800"/>
      </c:scatterChart>
      <c:valAx>
        <c:axId val="-2104620744"/>
        <c:scaling>
          <c:orientation val="minMax"/>
        </c:scaling>
        <c:delete val="0"/>
        <c:axPos val="b"/>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04617800"/>
        <c:crosses val="autoZero"/>
        <c:crossBetween val="midCat"/>
        <c:majorUnit val="1"/>
      </c:valAx>
      <c:valAx>
        <c:axId val="-2104617800"/>
        <c:scaling>
          <c:orientation val="minMax"/>
          <c:min val="0"/>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Measurement (units)</a:t>
                </a:r>
              </a:p>
            </c:rich>
          </c:tx>
          <c:layout>
            <c:manualLayout>
              <c:xMode val="edge"/>
              <c:yMode val="edge"/>
              <c:x val="1.6666666666666701E-2"/>
              <c:y val="0.230320064158647"/>
            </c:manualLayout>
          </c:layout>
          <c:overlay val="0"/>
        </c:title>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04620744"/>
        <c:crosses val="autoZero"/>
        <c:crossBetween val="midCat"/>
        <c:majorUnit val="5"/>
      </c:valAx>
    </c:plotArea>
    <c:plotVisOnly val="1"/>
    <c:dispBlanksAs val="gap"/>
    <c:showDLblsOverMax val="0"/>
  </c:chart>
  <c:spPr>
    <a:ln>
      <a:noFill/>
    </a:ln>
  </c:sp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WT Female</c:v>
          </c:tx>
          <c:spPr>
            <a:ln w="28575">
              <a:noFill/>
            </a:ln>
          </c:spPr>
          <c:marker>
            <c:symbol val="circle"/>
            <c:size val="5"/>
            <c:spPr>
              <a:solidFill>
                <a:srgbClr val="C00000">
                  <a:alpha val="80000"/>
                </a:srgbClr>
              </a:solidFill>
              <a:ln>
                <a:noFill/>
              </a:ln>
            </c:spPr>
          </c:marker>
          <c:xVal>
            <c:numRef>
              <c:f>'no dif n=10'!$M$2:$M$9</c:f>
              <c:numCache>
                <c:formatCode>General</c:formatCode>
                <c:ptCount val="8"/>
                <c:pt idx="0">
                  <c:v>0.4</c:v>
                </c:pt>
                <c:pt idx="1">
                  <c:v>0.5</c:v>
                </c:pt>
                <c:pt idx="2">
                  <c:v>0.4</c:v>
                </c:pt>
                <c:pt idx="3">
                  <c:v>0.6</c:v>
                </c:pt>
                <c:pt idx="4">
                  <c:v>0.4</c:v>
                </c:pt>
              </c:numCache>
            </c:numRef>
          </c:xVal>
          <c:yVal>
            <c:numRef>
              <c:f>'no dif n=10'!$N$2:$N$9</c:f>
              <c:numCache>
                <c:formatCode>General</c:formatCode>
                <c:ptCount val="8"/>
                <c:pt idx="0">
                  <c:v>13</c:v>
                </c:pt>
                <c:pt idx="1">
                  <c:v>14</c:v>
                </c:pt>
                <c:pt idx="2">
                  <c:v>12</c:v>
                </c:pt>
                <c:pt idx="3">
                  <c:v>12</c:v>
                </c:pt>
                <c:pt idx="4">
                  <c:v>9</c:v>
                </c:pt>
              </c:numCache>
            </c:numRef>
          </c:yVal>
          <c:smooth val="0"/>
          <c:extLst>
            <c:ext xmlns:c16="http://schemas.microsoft.com/office/drawing/2014/chart" uri="{C3380CC4-5D6E-409C-BE32-E72D297353CC}">
              <c16:uniqueId val="{00000000-7C73-4C5D-A115-B2DC49B968C8}"/>
            </c:ext>
          </c:extLst>
        </c:ser>
        <c:ser>
          <c:idx val="1"/>
          <c:order val="1"/>
          <c:tx>
            <c:v>WT male</c:v>
          </c:tx>
          <c:spPr>
            <a:ln w="28575">
              <a:noFill/>
            </a:ln>
          </c:spPr>
          <c:marker>
            <c:symbol val="circle"/>
            <c:size val="5"/>
            <c:spPr>
              <a:solidFill>
                <a:schemeClr val="tx2">
                  <a:lumMod val="75000"/>
                  <a:alpha val="80000"/>
                </a:schemeClr>
              </a:solidFill>
              <a:ln>
                <a:noFill/>
              </a:ln>
            </c:spPr>
          </c:marker>
          <c:xVal>
            <c:numRef>
              <c:f>'no dif n=10'!$M$10:$M$17</c:f>
              <c:numCache>
                <c:formatCode>General</c:formatCode>
                <c:ptCount val="8"/>
                <c:pt idx="0">
                  <c:v>0.5</c:v>
                </c:pt>
                <c:pt idx="1">
                  <c:v>0.6</c:v>
                </c:pt>
                <c:pt idx="2">
                  <c:v>0.5</c:v>
                </c:pt>
                <c:pt idx="3">
                  <c:v>0.5</c:v>
                </c:pt>
                <c:pt idx="4">
                  <c:v>0.6</c:v>
                </c:pt>
              </c:numCache>
            </c:numRef>
          </c:xVal>
          <c:yVal>
            <c:numRef>
              <c:f>'no dif n=10'!$N$10:$N$17</c:f>
              <c:numCache>
                <c:formatCode>General</c:formatCode>
                <c:ptCount val="8"/>
                <c:pt idx="0">
                  <c:v>7</c:v>
                </c:pt>
                <c:pt idx="1">
                  <c:v>9</c:v>
                </c:pt>
                <c:pt idx="2">
                  <c:v>6</c:v>
                </c:pt>
                <c:pt idx="3">
                  <c:v>8</c:v>
                </c:pt>
                <c:pt idx="4">
                  <c:v>13</c:v>
                </c:pt>
              </c:numCache>
            </c:numRef>
          </c:yVal>
          <c:smooth val="0"/>
          <c:extLst>
            <c:ext xmlns:c16="http://schemas.microsoft.com/office/drawing/2014/chart" uri="{C3380CC4-5D6E-409C-BE32-E72D297353CC}">
              <c16:uniqueId val="{00000001-7C73-4C5D-A115-B2DC49B968C8}"/>
            </c:ext>
          </c:extLst>
        </c:ser>
        <c:ser>
          <c:idx val="2"/>
          <c:order val="2"/>
          <c:tx>
            <c:v>KO female</c:v>
          </c:tx>
          <c:spPr>
            <a:ln w="28575">
              <a:noFill/>
            </a:ln>
          </c:spPr>
          <c:marker>
            <c:symbol val="circle"/>
            <c:size val="5"/>
            <c:spPr>
              <a:solidFill>
                <a:srgbClr val="C00000">
                  <a:alpha val="80000"/>
                </a:srgbClr>
              </a:solidFill>
              <a:ln>
                <a:noFill/>
              </a:ln>
            </c:spPr>
          </c:marker>
          <c:xVal>
            <c:numRef>
              <c:f>'no dif n=10'!$M$18:$M$24</c:f>
              <c:numCache>
                <c:formatCode>General</c:formatCode>
                <c:ptCount val="7"/>
                <c:pt idx="0">
                  <c:v>1.5</c:v>
                </c:pt>
                <c:pt idx="1">
                  <c:v>1.4</c:v>
                </c:pt>
                <c:pt idx="2">
                  <c:v>1.6</c:v>
                </c:pt>
                <c:pt idx="3">
                  <c:v>1.4</c:v>
                </c:pt>
                <c:pt idx="4">
                  <c:v>1.5</c:v>
                </c:pt>
              </c:numCache>
            </c:numRef>
          </c:xVal>
          <c:yVal>
            <c:numRef>
              <c:f>'no dif n=10'!$N$18:$N$24</c:f>
              <c:numCache>
                <c:formatCode>General</c:formatCode>
                <c:ptCount val="7"/>
                <c:pt idx="0">
                  <c:v>15</c:v>
                </c:pt>
                <c:pt idx="1">
                  <c:v>13</c:v>
                </c:pt>
                <c:pt idx="2">
                  <c:v>13</c:v>
                </c:pt>
                <c:pt idx="3">
                  <c:v>9</c:v>
                </c:pt>
                <c:pt idx="4">
                  <c:v>12</c:v>
                </c:pt>
              </c:numCache>
            </c:numRef>
          </c:yVal>
          <c:smooth val="0"/>
          <c:extLst>
            <c:ext xmlns:c16="http://schemas.microsoft.com/office/drawing/2014/chart" uri="{C3380CC4-5D6E-409C-BE32-E72D297353CC}">
              <c16:uniqueId val="{00000002-7C73-4C5D-A115-B2DC49B968C8}"/>
            </c:ext>
          </c:extLst>
        </c:ser>
        <c:ser>
          <c:idx val="3"/>
          <c:order val="3"/>
          <c:tx>
            <c:v>KO male</c:v>
          </c:tx>
          <c:spPr>
            <a:ln w="28575">
              <a:noFill/>
            </a:ln>
          </c:spPr>
          <c:marker>
            <c:symbol val="circle"/>
            <c:size val="5"/>
            <c:spPr>
              <a:solidFill>
                <a:schemeClr val="tx2">
                  <a:lumMod val="75000"/>
                  <a:alpha val="80000"/>
                </a:schemeClr>
              </a:solidFill>
              <a:ln>
                <a:noFill/>
              </a:ln>
            </c:spPr>
          </c:marker>
          <c:xVal>
            <c:numRef>
              <c:f>'no dif n=10'!$M$25:$M$33</c:f>
              <c:numCache>
                <c:formatCode>General</c:formatCode>
                <c:ptCount val="9"/>
                <c:pt idx="1">
                  <c:v>1.6</c:v>
                </c:pt>
                <c:pt idx="2">
                  <c:v>1.5</c:v>
                </c:pt>
                <c:pt idx="3">
                  <c:v>1.5</c:v>
                </c:pt>
                <c:pt idx="4">
                  <c:v>1.5</c:v>
                </c:pt>
                <c:pt idx="5">
                  <c:v>1.5</c:v>
                </c:pt>
              </c:numCache>
            </c:numRef>
          </c:xVal>
          <c:yVal>
            <c:numRef>
              <c:f>'no dif n=10'!$N$25:$N$33</c:f>
              <c:numCache>
                <c:formatCode>General</c:formatCode>
                <c:ptCount val="9"/>
                <c:pt idx="1">
                  <c:v>9</c:v>
                </c:pt>
                <c:pt idx="2">
                  <c:v>8</c:v>
                </c:pt>
                <c:pt idx="3">
                  <c:v>7</c:v>
                </c:pt>
                <c:pt idx="4">
                  <c:v>6</c:v>
                </c:pt>
                <c:pt idx="5">
                  <c:v>11</c:v>
                </c:pt>
              </c:numCache>
            </c:numRef>
          </c:yVal>
          <c:smooth val="0"/>
          <c:extLst>
            <c:ext xmlns:c16="http://schemas.microsoft.com/office/drawing/2014/chart" uri="{C3380CC4-5D6E-409C-BE32-E72D297353CC}">
              <c16:uniqueId val="{00000003-7C73-4C5D-A115-B2DC49B968C8}"/>
            </c:ext>
          </c:extLst>
        </c:ser>
        <c:ser>
          <c:idx val="4"/>
          <c:order val="4"/>
          <c:tx>
            <c:v>Mean</c:v>
          </c:tx>
          <c:spPr>
            <a:ln w="28575">
              <a:noFill/>
            </a:ln>
          </c:spPr>
          <c:marker>
            <c:symbol val="dash"/>
            <c:size val="12"/>
            <c:spPr>
              <a:solidFill>
                <a:schemeClr val="tx1">
                  <a:alpha val="80000"/>
                </a:schemeClr>
              </a:solidFill>
              <a:ln>
                <a:noFill/>
              </a:ln>
            </c:spPr>
          </c:marker>
          <c:xVal>
            <c:numRef>
              <c:f>'no dif n=10'!$M$35:$M$36</c:f>
              <c:numCache>
                <c:formatCode>General</c:formatCode>
                <c:ptCount val="2"/>
                <c:pt idx="0">
                  <c:v>0.5</c:v>
                </c:pt>
                <c:pt idx="1">
                  <c:v>1.5</c:v>
                </c:pt>
              </c:numCache>
            </c:numRef>
          </c:xVal>
          <c:yVal>
            <c:numRef>
              <c:f>'no dif n=10'!$N$35:$N$36</c:f>
              <c:numCache>
                <c:formatCode>General</c:formatCode>
                <c:ptCount val="2"/>
                <c:pt idx="0">
                  <c:v>10.3</c:v>
                </c:pt>
                <c:pt idx="1">
                  <c:v>10.3</c:v>
                </c:pt>
              </c:numCache>
            </c:numRef>
          </c:yVal>
          <c:smooth val="0"/>
          <c:extLst>
            <c:ext xmlns:c16="http://schemas.microsoft.com/office/drawing/2014/chart" uri="{C3380CC4-5D6E-409C-BE32-E72D297353CC}">
              <c16:uniqueId val="{00000004-7C73-4C5D-A115-B2DC49B968C8}"/>
            </c:ext>
          </c:extLst>
        </c:ser>
        <c:dLbls>
          <c:showLegendKey val="0"/>
          <c:showVal val="0"/>
          <c:showCatName val="0"/>
          <c:showSerName val="0"/>
          <c:showPercent val="0"/>
          <c:showBubbleSize val="0"/>
        </c:dLbls>
        <c:axId val="-2096034392"/>
        <c:axId val="2131093240"/>
      </c:scatterChart>
      <c:valAx>
        <c:axId val="-2096034392"/>
        <c:scaling>
          <c:orientation val="minMax"/>
        </c:scaling>
        <c:delete val="0"/>
        <c:axPos val="b"/>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31093240"/>
        <c:crosses val="autoZero"/>
        <c:crossBetween val="midCat"/>
        <c:majorUnit val="1"/>
      </c:valAx>
      <c:valAx>
        <c:axId val="2131093240"/>
        <c:scaling>
          <c:orientation val="minMax"/>
          <c:min val="0"/>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Measurement (units)</a:t>
                </a:r>
              </a:p>
            </c:rich>
          </c:tx>
          <c:layout>
            <c:manualLayout>
              <c:xMode val="edge"/>
              <c:yMode val="edge"/>
              <c:x val="1.6666666666666701E-2"/>
              <c:y val="0.230320064158647"/>
            </c:manualLayout>
          </c:layout>
          <c:overlay val="0"/>
        </c:title>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096034392"/>
        <c:crosses val="autoZero"/>
        <c:crossBetween val="midCat"/>
        <c:majorUnit val="5"/>
      </c:valAx>
    </c:plotArea>
    <c:plotVisOnly val="1"/>
    <c:dispBlanksAs val="gap"/>
    <c:showDLblsOverMax val="0"/>
  </c:chart>
  <c:spPr>
    <a:ln>
      <a:noFill/>
    </a:ln>
  </c:sp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WT Female</c:v>
          </c:tx>
          <c:spPr>
            <a:ln w="28575">
              <a:noFill/>
            </a:ln>
          </c:spPr>
          <c:marker>
            <c:symbol val="circle"/>
            <c:size val="5"/>
            <c:spPr>
              <a:solidFill>
                <a:srgbClr val="C00000">
                  <a:alpha val="80000"/>
                </a:srgbClr>
              </a:solidFill>
              <a:ln>
                <a:noFill/>
              </a:ln>
            </c:spPr>
          </c:marker>
          <c:xVal>
            <c:numRef>
              <c:f>'no dif n=10'!$F$2:$F$9</c:f>
              <c:numCache>
                <c:formatCode>General</c:formatCode>
                <c:ptCount val="8"/>
                <c:pt idx="0">
                  <c:v>0.5</c:v>
                </c:pt>
                <c:pt idx="1">
                  <c:v>0.4</c:v>
                </c:pt>
                <c:pt idx="4">
                  <c:v>0.5</c:v>
                </c:pt>
                <c:pt idx="5">
                  <c:v>0.4</c:v>
                </c:pt>
                <c:pt idx="6">
                  <c:v>0.5</c:v>
                </c:pt>
              </c:numCache>
            </c:numRef>
          </c:xVal>
          <c:yVal>
            <c:numRef>
              <c:f>'no dif n=10'!$G$2:$G$9</c:f>
              <c:numCache>
                <c:formatCode>General</c:formatCode>
                <c:ptCount val="8"/>
                <c:pt idx="0">
                  <c:v>11</c:v>
                </c:pt>
                <c:pt idx="1">
                  <c:v>9</c:v>
                </c:pt>
                <c:pt idx="4">
                  <c:v>14</c:v>
                </c:pt>
                <c:pt idx="5">
                  <c:v>10</c:v>
                </c:pt>
                <c:pt idx="6">
                  <c:v>7</c:v>
                </c:pt>
              </c:numCache>
            </c:numRef>
          </c:yVal>
          <c:smooth val="0"/>
          <c:extLst>
            <c:ext xmlns:c16="http://schemas.microsoft.com/office/drawing/2014/chart" uri="{C3380CC4-5D6E-409C-BE32-E72D297353CC}">
              <c16:uniqueId val="{00000000-443A-4166-9A4B-25767FC3DCA7}"/>
            </c:ext>
          </c:extLst>
        </c:ser>
        <c:ser>
          <c:idx val="1"/>
          <c:order val="1"/>
          <c:tx>
            <c:v>WT male</c:v>
          </c:tx>
          <c:spPr>
            <a:ln w="28575">
              <a:noFill/>
            </a:ln>
          </c:spPr>
          <c:marker>
            <c:symbol val="circle"/>
            <c:size val="5"/>
            <c:spPr>
              <a:solidFill>
                <a:schemeClr val="tx2">
                  <a:lumMod val="75000"/>
                  <a:alpha val="80000"/>
                </a:schemeClr>
              </a:solidFill>
              <a:ln>
                <a:noFill/>
              </a:ln>
            </c:spPr>
          </c:marker>
          <c:xVal>
            <c:numRef>
              <c:f>'no dif n=10'!$F$10:$F$17</c:f>
              <c:numCache>
                <c:formatCode>General</c:formatCode>
                <c:ptCount val="8"/>
                <c:pt idx="0">
                  <c:v>0.6</c:v>
                </c:pt>
                <c:pt idx="1">
                  <c:v>0.6</c:v>
                </c:pt>
                <c:pt idx="3">
                  <c:v>0.5</c:v>
                </c:pt>
                <c:pt idx="4">
                  <c:v>0.5</c:v>
                </c:pt>
                <c:pt idx="5">
                  <c:v>0.5</c:v>
                </c:pt>
              </c:numCache>
            </c:numRef>
          </c:xVal>
          <c:yVal>
            <c:numRef>
              <c:f>'no dif n=10'!$G$10:$G$17</c:f>
              <c:numCache>
                <c:formatCode>General</c:formatCode>
                <c:ptCount val="8"/>
                <c:pt idx="0">
                  <c:v>10</c:v>
                </c:pt>
                <c:pt idx="1">
                  <c:v>9</c:v>
                </c:pt>
                <c:pt idx="3">
                  <c:v>6</c:v>
                </c:pt>
                <c:pt idx="4">
                  <c:v>15</c:v>
                </c:pt>
                <c:pt idx="5">
                  <c:v>12</c:v>
                </c:pt>
              </c:numCache>
            </c:numRef>
          </c:yVal>
          <c:smooth val="0"/>
          <c:extLst>
            <c:ext xmlns:c16="http://schemas.microsoft.com/office/drawing/2014/chart" uri="{C3380CC4-5D6E-409C-BE32-E72D297353CC}">
              <c16:uniqueId val="{00000001-443A-4166-9A4B-25767FC3DCA7}"/>
            </c:ext>
          </c:extLst>
        </c:ser>
        <c:ser>
          <c:idx val="2"/>
          <c:order val="2"/>
          <c:tx>
            <c:v>KO female</c:v>
          </c:tx>
          <c:spPr>
            <a:ln w="28575">
              <a:noFill/>
            </a:ln>
          </c:spPr>
          <c:marker>
            <c:symbol val="circle"/>
            <c:size val="5"/>
            <c:spPr>
              <a:solidFill>
                <a:srgbClr val="C00000">
                  <a:alpha val="80000"/>
                </a:srgbClr>
              </a:solidFill>
              <a:ln>
                <a:noFill/>
              </a:ln>
            </c:spPr>
          </c:marker>
          <c:xVal>
            <c:numRef>
              <c:f>'no dif n=10'!$F$18:$F$25</c:f>
              <c:numCache>
                <c:formatCode>General</c:formatCode>
                <c:ptCount val="8"/>
                <c:pt idx="0">
                  <c:v>1.5</c:v>
                </c:pt>
                <c:pt idx="1">
                  <c:v>1.4</c:v>
                </c:pt>
                <c:pt idx="2">
                  <c:v>1.5</c:v>
                </c:pt>
                <c:pt idx="3">
                  <c:v>1.4</c:v>
                </c:pt>
                <c:pt idx="7">
                  <c:v>1.6</c:v>
                </c:pt>
              </c:numCache>
            </c:numRef>
          </c:xVal>
          <c:yVal>
            <c:numRef>
              <c:f>'no dif n=10'!$G$18:$G$25</c:f>
              <c:numCache>
                <c:formatCode>General</c:formatCode>
                <c:ptCount val="8"/>
                <c:pt idx="0">
                  <c:v>11</c:v>
                </c:pt>
                <c:pt idx="1">
                  <c:v>13</c:v>
                </c:pt>
                <c:pt idx="2">
                  <c:v>16</c:v>
                </c:pt>
                <c:pt idx="3">
                  <c:v>9</c:v>
                </c:pt>
                <c:pt idx="7">
                  <c:v>13</c:v>
                </c:pt>
              </c:numCache>
            </c:numRef>
          </c:yVal>
          <c:smooth val="0"/>
          <c:extLst>
            <c:ext xmlns:c16="http://schemas.microsoft.com/office/drawing/2014/chart" uri="{C3380CC4-5D6E-409C-BE32-E72D297353CC}">
              <c16:uniqueId val="{00000002-443A-4166-9A4B-25767FC3DCA7}"/>
            </c:ext>
          </c:extLst>
        </c:ser>
        <c:ser>
          <c:idx val="3"/>
          <c:order val="3"/>
          <c:tx>
            <c:v>KO male</c:v>
          </c:tx>
          <c:spPr>
            <a:ln w="28575">
              <a:noFill/>
            </a:ln>
          </c:spPr>
          <c:marker>
            <c:symbol val="circle"/>
            <c:size val="5"/>
            <c:spPr>
              <a:solidFill>
                <a:schemeClr val="tx2">
                  <a:lumMod val="75000"/>
                  <a:alpha val="80000"/>
                </a:schemeClr>
              </a:solidFill>
              <a:ln>
                <a:noFill/>
              </a:ln>
            </c:spPr>
          </c:marker>
          <c:xVal>
            <c:numRef>
              <c:f>'no dif n=10'!$F$26:$F$33</c:f>
              <c:numCache>
                <c:formatCode>General</c:formatCode>
                <c:ptCount val="8"/>
                <c:pt idx="1">
                  <c:v>1.6</c:v>
                </c:pt>
                <c:pt idx="2">
                  <c:v>1.5</c:v>
                </c:pt>
                <c:pt idx="3">
                  <c:v>1.5</c:v>
                </c:pt>
                <c:pt idx="5">
                  <c:v>1.4</c:v>
                </c:pt>
                <c:pt idx="6">
                  <c:v>1.6</c:v>
                </c:pt>
              </c:numCache>
            </c:numRef>
          </c:xVal>
          <c:yVal>
            <c:numRef>
              <c:f>'no dif n=10'!$G$26:$G$33</c:f>
              <c:numCache>
                <c:formatCode>General</c:formatCode>
                <c:ptCount val="8"/>
                <c:pt idx="1">
                  <c:v>7</c:v>
                </c:pt>
                <c:pt idx="2">
                  <c:v>10</c:v>
                </c:pt>
                <c:pt idx="3">
                  <c:v>8</c:v>
                </c:pt>
                <c:pt idx="5">
                  <c:v>7</c:v>
                </c:pt>
                <c:pt idx="6">
                  <c:v>9</c:v>
                </c:pt>
              </c:numCache>
            </c:numRef>
          </c:yVal>
          <c:smooth val="0"/>
          <c:extLst>
            <c:ext xmlns:c16="http://schemas.microsoft.com/office/drawing/2014/chart" uri="{C3380CC4-5D6E-409C-BE32-E72D297353CC}">
              <c16:uniqueId val="{00000003-443A-4166-9A4B-25767FC3DCA7}"/>
            </c:ext>
          </c:extLst>
        </c:ser>
        <c:ser>
          <c:idx val="4"/>
          <c:order val="4"/>
          <c:tx>
            <c:v>Mean</c:v>
          </c:tx>
          <c:spPr>
            <a:ln w="28575">
              <a:noFill/>
            </a:ln>
          </c:spPr>
          <c:marker>
            <c:symbol val="dash"/>
            <c:size val="12"/>
            <c:spPr>
              <a:solidFill>
                <a:schemeClr val="tx1">
                  <a:alpha val="80000"/>
                </a:schemeClr>
              </a:solidFill>
              <a:ln>
                <a:noFill/>
              </a:ln>
            </c:spPr>
          </c:marker>
          <c:xVal>
            <c:numRef>
              <c:f>'no dif n=10'!$F$35:$F$36</c:f>
              <c:numCache>
                <c:formatCode>General</c:formatCode>
                <c:ptCount val="2"/>
                <c:pt idx="0">
                  <c:v>0.5</c:v>
                </c:pt>
                <c:pt idx="1">
                  <c:v>1.5</c:v>
                </c:pt>
              </c:numCache>
            </c:numRef>
          </c:xVal>
          <c:yVal>
            <c:numRef>
              <c:f>'no dif n=10'!$G$35:$G$36</c:f>
              <c:numCache>
                <c:formatCode>General</c:formatCode>
                <c:ptCount val="2"/>
                <c:pt idx="0">
                  <c:v>10.3</c:v>
                </c:pt>
                <c:pt idx="1">
                  <c:v>10.3</c:v>
                </c:pt>
              </c:numCache>
            </c:numRef>
          </c:yVal>
          <c:smooth val="0"/>
          <c:extLst>
            <c:ext xmlns:c16="http://schemas.microsoft.com/office/drawing/2014/chart" uri="{C3380CC4-5D6E-409C-BE32-E72D297353CC}">
              <c16:uniqueId val="{00000004-443A-4166-9A4B-25767FC3DCA7}"/>
            </c:ext>
          </c:extLst>
        </c:ser>
        <c:dLbls>
          <c:showLegendKey val="0"/>
          <c:showVal val="0"/>
          <c:showCatName val="0"/>
          <c:showSerName val="0"/>
          <c:showPercent val="0"/>
          <c:showBubbleSize val="0"/>
        </c:dLbls>
        <c:axId val="2140715592"/>
        <c:axId val="2140470504"/>
      </c:scatterChart>
      <c:valAx>
        <c:axId val="2140715592"/>
        <c:scaling>
          <c:orientation val="minMax"/>
        </c:scaling>
        <c:delete val="0"/>
        <c:axPos val="b"/>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40470504"/>
        <c:crosses val="autoZero"/>
        <c:crossBetween val="midCat"/>
        <c:majorUnit val="1"/>
      </c:valAx>
      <c:valAx>
        <c:axId val="2140470504"/>
        <c:scaling>
          <c:orientation val="minMax"/>
          <c:min val="0"/>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Measurement (units)</a:t>
                </a:r>
              </a:p>
            </c:rich>
          </c:tx>
          <c:layout>
            <c:manualLayout>
              <c:xMode val="edge"/>
              <c:yMode val="edge"/>
              <c:x val="1.6666666666666701E-2"/>
              <c:y val="0.230320064158647"/>
            </c:manualLayout>
          </c:layout>
          <c:overlay val="0"/>
        </c:title>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40715592"/>
        <c:crosses val="autoZero"/>
        <c:crossBetween val="midCat"/>
        <c:majorUnit val="5"/>
      </c:valAx>
    </c:plotArea>
    <c:plotVisOnly val="1"/>
    <c:dispBlanksAs val="gap"/>
    <c:showDLblsOverMax val="0"/>
  </c:chart>
  <c:spPr>
    <a:ln>
      <a:noFill/>
    </a:ln>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2050882311586001"/>
          <c:y val="6.7592592592592607E-2"/>
          <c:w val="0.534521758998875"/>
          <c:h val="0.782982283464567"/>
        </c:manualLayout>
      </c:layout>
      <c:barChart>
        <c:barDir val="col"/>
        <c:grouping val="clustered"/>
        <c:varyColors val="0"/>
        <c:ser>
          <c:idx val="0"/>
          <c:order val="0"/>
          <c:tx>
            <c:strRef>
              <c:f>'EDN1'!$A$4</c:f>
              <c:strCache>
                <c:ptCount val="1"/>
                <c:pt idx="0">
                  <c:v>Uncomplicated Pregnancy</c:v>
                </c:pt>
              </c:strCache>
            </c:strRef>
          </c:tx>
          <c:spPr>
            <a:solidFill>
              <a:schemeClr val="tx1"/>
            </a:solidFill>
            <a:ln>
              <a:solidFill>
                <a:schemeClr val="tx1"/>
              </a:solidFill>
            </a:ln>
          </c:spPr>
          <c:invertIfNegative val="0"/>
          <c:errBars>
            <c:errBarType val="plus"/>
            <c:errValType val="cust"/>
            <c:noEndCap val="0"/>
            <c:plus>
              <c:numRef>
                <c:f>'EDN1'!$L$4</c:f>
                <c:numCache>
                  <c:formatCode>General</c:formatCode>
                  <c:ptCount val="1"/>
                  <c:pt idx="0">
                    <c:v>3.3341050603162001E-6</c:v>
                  </c:pt>
                </c:numCache>
              </c:numRef>
            </c:plus>
            <c:minus>
              <c:numLit>
                <c:formatCode>General</c:formatCode>
                <c:ptCount val="1"/>
                <c:pt idx="0">
                  <c:v>1</c:v>
                </c:pt>
              </c:numLit>
            </c:minus>
          </c:errBars>
          <c:cat>
            <c:numRef>
              <c:f>'EDN1'!$J$1</c:f>
              <c:numCache>
                <c:formatCode>General</c:formatCode>
                <c:ptCount val="1"/>
              </c:numCache>
            </c:numRef>
          </c:cat>
          <c:val>
            <c:numRef>
              <c:f>'EDN1'!$J$4</c:f>
              <c:numCache>
                <c:formatCode>General</c:formatCode>
                <c:ptCount val="1"/>
                <c:pt idx="0">
                  <c:v>2.0560828132237999E-5</c:v>
                </c:pt>
              </c:numCache>
            </c:numRef>
          </c:val>
          <c:extLst>
            <c:ext xmlns:c16="http://schemas.microsoft.com/office/drawing/2014/chart" uri="{C3380CC4-5D6E-409C-BE32-E72D297353CC}">
              <c16:uniqueId val="{00000000-20B6-4223-8997-F7C305F24329}"/>
            </c:ext>
          </c:extLst>
        </c:ser>
        <c:ser>
          <c:idx val="1"/>
          <c:order val="1"/>
          <c:tx>
            <c:strRef>
              <c:f>'EDN1'!$A$21</c:f>
              <c:strCache>
                <c:ptCount val="1"/>
                <c:pt idx="0">
                  <c:v>Gestational Hypertension</c:v>
                </c:pt>
              </c:strCache>
            </c:strRef>
          </c:tx>
          <c:spPr>
            <a:solidFill>
              <a:schemeClr val="bg1"/>
            </a:solidFill>
            <a:ln>
              <a:solidFill>
                <a:schemeClr val="tx1"/>
              </a:solidFill>
            </a:ln>
            <a:effectLst/>
          </c:spPr>
          <c:invertIfNegative val="0"/>
          <c:errBars>
            <c:errBarType val="plus"/>
            <c:errValType val="cust"/>
            <c:noEndCap val="0"/>
            <c:plus>
              <c:numRef>
                <c:f>'EDN1'!$L$21</c:f>
                <c:numCache>
                  <c:formatCode>General</c:formatCode>
                  <c:ptCount val="1"/>
                  <c:pt idx="0">
                    <c:v>2.3676879912478901E-6</c:v>
                  </c:pt>
                </c:numCache>
              </c:numRef>
            </c:plus>
            <c:minus>
              <c:numLit>
                <c:formatCode>General</c:formatCode>
                <c:ptCount val="1"/>
                <c:pt idx="0">
                  <c:v>1</c:v>
                </c:pt>
              </c:numLit>
            </c:minus>
          </c:errBars>
          <c:cat>
            <c:numRef>
              <c:f>'EDN1'!$J$1</c:f>
              <c:numCache>
                <c:formatCode>General</c:formatCode>
                <c:ptCount val="1"/>
              </c:numCache>
            </c:numRef>
          </c:cat>
          <c:val>
            <c:numRef>
              <c:f>'EDN1'!$J$21</c:f>
              <c:numCache>
                <c:formatCode>General</c:formatCode>
                <c:ptCount val="1"/>
                <c:pt idx="0">
                  <c:v>4.2876668263758499E-5</c:v>
                </c:pt>
              </c:numCache>
            </c:numRef>
          </c:val>
          <c:extLst>
            <c:ext xmlns:c16="http://schemas.microsoft.com/office/drawing/2014/chart" uri="{C3380CC4-5D6E-409C-BE32-E72D297353CC}">
              <c16:uniqueId val="{00000001-20B6-4223-8997-F7C305F24329}"/>
            </c:ext>
          </c:extLst>
        </c:ser>
        <c:ser>
          <c:idx val="2"/>
          <c:order val="2"/>
          <c:tx>
            <c:strRef>
              <c:f>'EDN1'!$A$9</c:f>
              <c:strCache>
                <c:ptCount val="1"/>
                <c:pt idx="0">
                  <c:v>Preeclampsia</c:v>
                </c:pt>
              </c:strCache>
            </c:strRef>
          </c:tx>
          <c:spPr>
            <a:solidFill>
              <a:schemeClr val="bg1">
                <a:lumMod val="50000"/>
              </a:schemeClr>
            </a:solidFill>
            <a:ln>
              <a:solidFill>
                <a:schemeClr val="tx1"/>
              </a:solidFill>
            </a:ln>
            <a:effectLst/>
          </c:spPr>
          <c:invertIfNegative val="0"/>
          <c:errBars>
            <c:errBarType val="plus"/>
            <c:errValType val="cust"/>
            <c:noEndCap val="0"/>
            <c:plus>
              <c:numRef>
                <c:f>'EDN1'!$L$9</c:f>
                <c:numCache>
                  <c:formatCode>General</c:formatCode>
                  <c:ptCount val="1"/>
                  <c:pt idx="0">
                    <c:v>4.0361881962382597E-6</c:v>
                  </c:pt>
                </c:numCache>
              </c:numRef>
            </c:plus>
            <c:minus>
              <c:numLit>
                <c:formatCode>General</c:formatCode>
                <c:ptCount val="1"/>
                <c:pt idx="0">
                  <c:v>1</c:v>
                </c:pt>
              </c:numLit>
            </c:minus>
          </c:errBars>
          <c:cat>
            <c:numRef>
              <c:f>'EDN1'!$J$1</c:f>
              <c:numCache>
                <c:formatCode>General</c:formatCode>
                <c:ptCount val="1"/>
              </c:numCache>
            </c:numRef>
          </c:cat>
          <c:val>
            <c:numRef>
              <c:f>'EDN1'!$J$9</c:f>
              <c:numCache>
                <c:formatCode>General</c:formatCode>
                <c:ptCount val="1"/>
                <c:pt idx="0">
                  <c:v>2.5580786979089801E-5</c:v>
                </c:pt>
              </c:numCache>
            </c:numRef>
          </c:val>
          <c:extLst>
            <c:ext xmlns:c16="http://schemas.microsoft.com/office/drawing/2014/chart" uri="{C3380CC4-5D6E-409C-BE32-E72D297353CC}">
              <c16:uniqueId val="{00000002-20B6-4223-8997-F7C305F24329}"/>
            </c:ext>
          </c:extLst>
        </c:ser>
        <c:ser>
          <c:idx val="3"/>
          <c:order val="3"/>
          <c:tx>
            <c:strRef>
              <c:f>'EDN1'!$A$15</c:f>
              <c:strCache>
                <c:ptCount val="1"/>
                <c:pt idx="0">
                  <c:v>HELLP</c:v>
                </c:pt>
              </c:strCache>
            </c:strRef>
          </c:tx>
          <c:spPr>
            <a:solidFill>
              <a:schemeClr val="tx1">
                <a:lumMod val="75000"/>
                <a:lumOff val="25000"/>
              </a:schemeClr>
            </a:solidFill>
            <a:ln>
              <a:solidFill>
                <a:schemeClr val="tx1"/>
              </a:solidFill>
            </a:ln>
            <a:effectLst/>
          </c:spPr>
          <c:invertIfNegative val="0"/>
          <c:errBars>
            <c:errBarType val="plus"/>
            <c:errValType val="cust"/>
            <c:noEndCap val="0"/>
            <c:plus>
              <c:numRef>
                <c:f>'EDN1'!$L$15</c:f>
                <c:numCache>
                  <c:formatCode>General</c:formatCode>
                  <c:ptCount val="1"/>
                  <c:pt idx="0">
                    <c:v>1.22860026798012E-6</c:v>
                  </c:pt>
                </c:numCache>
              </c:numRef>
            </c:plus>
            <c:minus>
              <c:numLit>
                <c:formatCode>General</c:formatCode>
                <c:ptCount val="1"/>
                <c:pt idx="0">
                  <c:v>1</c:v>
                </c:pt>
              </c:numLit>
            </c:minus>
          </c:errBars>
          <c:cat>
            <c:numRef>
              <c:f>'EDN1'!$J$1</c:f>
              <c:numCache>
                <c:formatCode>General</c:formatCode>
                <c:ptCount val="1"/>
              </c:numCache>
            </c:numRef>
          </c:cat>
          <c:val>
            <c:numRef>
              <c:f>'EDN1'!$J$15</c:f>
              <c:numCache>
                <c:formatCode>General</c:formatCode>
                <c:ptCount val="1"/>
                <c:pt idx="0">
                  <c:v>1.3514855670673E-5</c:v>
                </c:pt>
              </c:numCache>
            </c:numRef>
          </c:val>
          <c:extLst>
            <c:ext xmlns:c16="http://schemas.microsoft.com/office/drawing/2014/chart" uri="{C3380CC4-5D6E-409C-BE32-E72D297353CC}">
              <c16:uniqueId val="{00000003-20B6-4223-8997-F7C305F24329}"/>
            </c:ext>
          </c:extLst>
        </c:ser>
        <c:dLbls>
          <c:showLegendKey val="0"/>
          <c:showVal val="0"/>
          <c:showCatName val="0"/>
          <c:showSerName val="0"/>
          <c:showPercent val="0"/>
          <c:showBubbleSize val="0"/>
        </c:dLbls>
        <c:gapWidth val="150"/>
        <c:axId val="2121291800"/>
        <c:axId val="2144454728"/>
      </c:barChart>
      <c:catAx>
        <c:axId val="2121291800"/>
        <c:scaling>
          <c:orientation val="minMax"/>
        </c:scaling>
        <c:delete val="0"/>
        <c:axPos val="b"/>
        <c:numFmt formatCode="General" sourceLinked="1"/>
        <c:majorTickMark val="out"/>
        <c:minorTickMark val="none"/>
        <c:tickLblPos val="nextTo"/>
        <c:crossAx val="2144454728"/>
        <c:crosses val="autoZero"/>
        <c:auto val="1"/>
        <c:lblAlgn val="ctr"/>
        <c:lblOffset val="100"/>
        <c:noMultiLvlLbl val="0"/>
      </c:catAx>
      <c:valAx>
        <c:axId val="2144454728"/>
        <c:scaling>
          <c:orientation val="minMax"/>
        </c:scaling>
        <c:delete val="0"/>
        <c:axPos val="l"/>
        <c:numFmt formatCode="General" sourceLinked="1"/>
        <c:majorTickMark val="out"/>
        <c:minorTickMark val="none"/>
        <c:tickLblPos val="nextTo"/>
        <c:txPr>
          <a:bodyPr/>
          <a:lstStyle/>
          <a:p>
            <a:pPr>
              <a:defRPr sz="1400" baseline="0">
                <a:latin typeface="Arial"/>
              </a:defRPr>
            </a:pPr>
            <a:endParaRPr lang="de-DE"/>
          </a:p>
        </c:txPr>
        <c:crossAx val="2121291800"/>
        <c:crosses val="autoZero"/>
        <c:crossBetween val="between"/>
        <c:majorUnit val="1.0000000000000001E-5"/>
      </c:valAx>
    </c:plotArea>
    <c:plotVisOnly val="1"/>
    <c:dispBlanksAs val="gap"/>
    <c:showDLblsOverMax val="0"/>
  </c:chart>
  <c:externalData r:id="rId2">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7205734028233702"/>
          <c:y val="6.7588325652841799E-2"/>
          <c:w val="0.72794265971766303"/>
          <c:h val="0.86482334869431599"/>
        </c:manualLayout>
      </c:layout>
      <c:scatterChart>
        <c:scatterStyle val="lineMarker"/>
        <c:varyColors val="0"/>
        <c:ser>
          <c:idx val="0"/>
          <c:order val="0"/>
          <c:tx>
            <c:v>WT Female</c:v>
          </c:tx>
          <c:spPr>
            <a:ln w="28575">
              <a:noFill/>
            </a:ln>
          </c:spPr>
          <c:marker>
            <c:symbol val="circle"/>
            <c:size val="5"/>
            <c:spPr>
              <a:solidFill>
                <a:srgbClr val="C00000">
                  <a:alpha val="80000"/>
                </a:srgbClr>
              </a:solidFill>
              <a:ln>
                <a:noFill/>
              </a:ln>
            </c:spPr>
          </c:marker>
          <c:xVal>
            <c:numRef>
              <c:f>'no dif n=10'!$C$2:$C$9</c:f>
              <c:numCache>
                <c:formatCode>General</c:formatCode>
                <c:ptCount val="8"/>
                <c:pt idx="0">
                  <c:v>0.4</c:v>
                </c:pt>
                <c:pt idx="1">
                  <c:v>0.5</c:v>
                </c:pt>
                <c:pt idx="2">
                  <c:v>0.5</c:v>
                </c:pt>
                <c:pt idx="3">
                  <c:v>0.4</c:v>
                </c:pt>
                <c:pt idx="4">
                  <c:v>0.5</c:v>
                </c:pt>
              </c:numCache>
            </c:numRef>
          </c:xVal>
          <c:yVal>
            <c:numRef>
              <c:f>'no dif n=10'!$D$2:$D$9</c:f>
              <c:numCache>
                <c:formatCode>General</c:formatCode>
                <c:ptCount val="8"/>
                <c:pt idx="0">
                  <c:v>10</c:v>
                </c:pt>
                <c:pt idx="1">
                  <c:v>9</c:v>
                </c:pt>
                <c:pt idx="2">
                  <c:v>6</c:v>
                </c:pt>
                <c:pt idx="3">
                  <c:v>14</c:v>
                </c:pt>
                <c:pt idx="4">
                  <c:v>13</c:v>
                </c:pt>
              </c:numCache>
            </c:numRef>
          </c:yVal>
          <c:smooth val="0"/>
          <c:extLst>
            <c:ext xmlns:c16="http://schemas.microsoft.com/office/drawing/2014/chart" uri="{C3380CC4-5D6E-409C-BE32-E72D297353CC}">
              <c16:uniqueId val="{00000000-2522-413D-A532-3194B9E78785}"/>
            </c:ext>
          </c:extLst>
        </c:ser>
        <c:ser>
          <c:idx val="1"/>
          <c:order val="1"/>
          <c:tx>
            <c:v>WT male</c:v>
          </c:tx>
          <c:spPr>
            <a:ln w="28575">
              <a:noFill/>
            </a:ln>
          </c:spPr>
          <c:marker>
            <c:symbol val="circle"/>
            <c:size val="5"/>
            <c:spPr>
              <a:solidFill>
                <a:schemeClr val="tx2">
                  <a:lumMod val="75000"/>
                  <a:alpha val="80000"/>
                </a:schemeClr>
              </a:solidFill>
              <a:ln>
                <a:noFill/>
              </a:ln>
            </c:spPr>
          </c:marker>
          <c:xVal>
            <c:numRef>
              <c:f>'no dif n=10'!$C$10:$C$17</c:f>
              <c:numCache>
                <c:formatCode>General</c:formatCode>
                <c:ptCount val="8"/>
                <c:pt idx="2">
                  <c:v>0.5</c:v>
                </c:pt>
                <c:pt idx="3">
                  <c:v>0.5</c:v>
                </c:pt>
                <c:pt idx="4">
                  <c:v>0.5</c:v>
                </c:pt>
                <c:pt idx="5">
                  <c:v>0.6</c:v>
                </c:pt>
                <c:pt idx="6">
                  <c:v>0.6</c:v>
                </c:pt>
              </c:numCache>
            </c:numRef>
          </c:xVal>
          <c:yVal>
            <c:numRef>
              <c:f>'no dif n=10'!$D$10:$D$17</c:f>
              <c:numCache>
                <c:formatCode>General</c:formatCode>
                <c:ptCount val="8"/>
                <c:pt idx="2">
                  <c:v>8</c:v>
                </c:pt>
                <c:pt idx="3">
                  <c:v>12</c:v>
                </c:pt>
                <c:pt idx="4">
                  <c:v>7</c:v>
                </c:pt>
                <c:pt idx="5">
                  <c:v>10</c:v>
                </c:pt>
                <c:pt idx="6">
                  <c:v>14</c:v>
                </c:pt>
              </c:numCache>
            </c:numRef>
          </c:yVal>
          <c:smooth val="0"/>
          <c:extLst>
            <c:ext xmlns:c16="http://schemas.microsoft.com/office/drawing/2014/chart" uri="{C3380CC4-5D6E-409C-BE32-E72D297353CC}">
              <c16:uniqueId val="{00000001-2522-413D-A532-3194B9E78785}"/>
            </c:ext>
          </c:extLst>
        </c:ser>
        <c:ser>
          <c:idx val="2"/>
          <c:order val="2"/>
          <c:tx>
            <c:v>KO female</c:v>
          </c:tx>
          <c:spPr>
            <a:ln w="28575">
              <a:noFill/>
            </a:ln>
          </c:spPr>
          <c:marker>
            <c:symbol val="circle"/>
            <c:size val="5"/>
            <c:spPr>
              <a:solidFill>
                <a:srgbClr val="C00000">
                  <a:alpha val="80000"/>
                </a:srgbClr>
              </a:solidFill>
              <a:ln>
                <a:noFill/>
              </a:ln>
            </c:spPr>
          </c:marker>
          <c:xVal>
            <c:numRef>
              <c:f>'no dif n=10'!$C$18:$C$25</c:f>
              <c:numCache>
                <c:formatCode>General</c:formatCode>
                <c:ptCount val="8"/>
                <c:pt idx="2">
                  <c:v>1.5</c:v>
                </c:pt>
                <c:pt idx="3">
                  <c:v>1.4</c:v>
                </c:pt>
                <c:pt idx="4">
                  <c:v>1.5</c:v>
                </c:pt>
                <c:pt idx="5">
                  <c:v>1.6</c:v>
                </c:pt>
                <c:pt idx="6">
                  <c:v>1.4</c:v>
                </c:pt>
              </c:numCache>
            </c:numRef>
          </c:xVal>
          <c:yVal>
            <c:numRef>
              <c:f>'no dif n=10'!$D$18:$D$25</c:f>
              <c:numCache>
                <c:formatCode>General</c:formatCode>
                <c:ptCount val="8"/>
                <c:pt idx="2">
                  <c:v>13</c:v>
                </c:pt>
                <c:pt idx="3">
                  <c:v>10</c:v>
                </c:pt>
                <c:pt idx="4">
                  <c:v>11</c:v>
                </c:pt>
                <c:pt idx="5">
                  <c:v>10</c:v>
                </c:pt>
                <c:pt idx="6">
                  <c:v>6</c:v>
                </c:pt>
              </c:numCache>
            </c:numRef>
          </c:yVal>
          <c:smooth val="0"/>
          <c:extLst>
            <c:ext xmlns:c16="http://schemas.microsoft.com/office/drawing/2014/chart" uri="{C3380CC4-5D6E-409C-BE32-E72D297353CC}">
              <c16:uniqueId val="{00000002-2522-413D-A532-3194B9E78785}"/>
            </c:ext>
          </c:extLst>
        </c:ser>
        <c:ser>
          <c:idx val="3"/>
          <c:order val="3"/>
          <c:tx>
            <c:v>KO male</c:v>
          </c:tx>
          <c:spPr>
            <a:ln w="28575">
              <a:noFill/>
            </a:ln>
          </c:spPr>
          <c:marker>
            <c:symbol val="circle"/>
            <c:size val="5"/>
            <c:spPr>
              <a:solidFill>
                <a:schemeClr val="tx2">
                  <a:lumMod val="75000"/>
                  <a:alpha val="80000"/>
                </a:schemeClr>
              </a:solidFill>
              <a:ln>
                <a:noFill/>
              </a:ln>
            </c:spPr>
          </c:marker>
          <c:xVal>
            <c:numRef>
              <c:f>'no dif n=10'!$C$26:$C$33</c:f>
              <c:numCache>
                <c:formatCode>General</c:formatCode>
                <c:ptCount val="8"/>
                <c:pt idx="0">
                  <c:v>1.6</c:v>
                </c:pt>
                <c:pt idx="1">
                  <c:v>1.5</c:v>
                </c:pt>
                <c:pt idx="2">
                  <c:v>1.5</c:v>
                </c:pt>
                <c:pt idx="3">
                  <c:v>1.4</c:v>
                </c:pt>
                <c:pt idx="4">
                  <c:v>1.6</c:v>
                </c:pt>
              </c:numCache>
            </c:numRef>
          </c:xVal>
          <c:yVal>
            <c:numRef>
              <c:f>'no dif n=10'!$D$26:$D$33</c:f>
              <c:numCache>
                <c:formatCode>General</c:formatCode>
                <c:ptCount val="8"/>
                <c:pt idx="0">
                  <c:v>6</c:v>
                </c:pt>
                <c:pt idx="1">
                  <c:v>8</c:v>
                </c:pt>
                <c:pt idx="2">
                  <c:v>15</c:v>
                </c:pt>
                <c:pt idx="3">
                  <c:v>12</c:v>
                </c:pt>
                <c:pt idx="4">
                  <c:v>12</c:v>
                </c:pt>
              </c:numCache>
            </c:numRef>
          </c:yVal>
          <c:smooth val="0"/>
          <c:extLst>
            <c:ext xmlns:c16="http://schemas.microsoft.com/office/drawing/2014/chart" uri="{C3380CC4-5D6E-409C-BE32-E72D297353CC}">
              <c16:uniqueId val="{00000003-2522-413D-A532-3194B9E78785}"/>
            </c:ext>
          </c:extLst>
        </c:ser>
        <c:ser>
          <c:idx val="4"/>
          <c:order val="4"/>
          <c:tx>
            <c:v>Mean</c:v>
          </c:tx>
          <c:spPr>
            <a:ln w="28575">
              <a:noFill/>
            </a:ln>
          </c:spPr>
          <c:marker>
            <c:symbol val="dash"/>
            <c:size val="12"/>
            <c:spPr>
              <a:solidFill>
                <a:schemeClr val="tx1">
                  <a:alpha val="80000"/>
                </a:schemeClr>
              </a:solidFill>
              <a:ln>
                <a:noFill/>
              </a:ln>
            </c:spPr>
          </c:marker>
          <c:xVal>
            <c:numRef>
              <c:f>'no dif n=10'!$C$35:$C$36</c:f>
              <c:numCache>
                <c:formatCode>General</c:formatCode>
                <c:ptCount val="2"/>
                <c:pt idx="0">
                  <c:v>0.5</c:v>
                </c:pt>
                <c:pt idx="1">
                  <c:v>1.5</c:v>
                </c:pt>
              </c:numCache>
            </c:numRef>
          </c:xVal>
          <c:yVal>
            <c:numRef>
              <c:f>'no dif n=10'!$D$35:$D$36</c:f>
              <c:numCache>
                <c:formatCode>General</c:formatCode>
                <c:ptCount val="2"/>
                <c:pt idx="0">
                  <c:v>10.3</c:v>
                </c:pt>
                <c:pt idx="1">
                  <c:v>10.3</c:v>
                </c:pt>
              </c:numCache>
            </c:numRef>
          </c:yVal>
          <c:smooth val="0"/>
          <c:extLst>
            <c:ext xmlns:c16="http://schemas.microsoft.com/office/drawing/2014/chart" uri="{C3380CC4-5D6E-409C-BE32-E72D297353CC}">
              <c16:uniqueId val="{00000004-2522-413D-A532-3194B9E78785}"/>
            </c:ext>
          </c:extLst>
        </c:ser>
        <c:dLbls>
          <c:showLegendKey val="0"/>
          <c:showVal val="0"/>
          <c:showCatName val="0"/>
          <c:showSerName val="0"/>
          <c:showPercent val="0"/>
          <c:showBubbleSize val="0"/>
        </c:dLbls>
        <c:axId val="2141170088"/>
        <c:axId val="2140713528"/>
      </c:scatterChart>
      <c:valAx>
        <c:axId val="2141170088"/>
        <c:scaling>
          <c:orientation val="minMax"/>
        </c:scaling>
        <c:delete val="0"/>
        <c:axPos val="b"/>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40713528"/>
        <c:crosses val="autoZero"/>
        <c:crossBetween val="midCat"/>
        <c:majorUnit val="1"/>
      </c:valAx>
      <c:valAx>
        <c:axId val="2140713528"/>
        <c:scaling>
          <c:orientation val="minMax"/>
          <c:min val="0"/>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Measurement (units)</a:t>
                </a:r>
              </a:p>
            </c:rich>
          </c:tx>
          <c:layout>
            <c:manualLayout>
              <c:xMode val="edge"/>
              <c:yMode val="edge"/>
              <c:x val="1.6666666666666701E-2"/>
              <c:y val="0.230320064158647"/>
            </c:manualLayout>
          </c:layout>
          <c:overlay val="0"/>
        </c:title>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41170088"/>
        <c:crosses val="autoZero"/>
        <c:crossBetween val="midCat"/>
        <c:majorUnit val="5"/>
      </c:valAx>
    </c:plotArea>
    <c:plotVisOnly val="1"/>
    <c:dispBlanksAs val="gap"/>
    <c:showDLblsOverMax val="0"/>
  </c:chart>
  <c:spPr>
    <a:ln>
      <a:noFill/>
    </a:ln>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651457666652699"/>
          <c:y val="6.4624047176942201E-2"/>
          <c:w val="0.68309782747302805"/>
          <c:h val="0.80194649295426701"/>
        </c:manualLayout>
      </c:layout>
      <c:barChart>
        <c:barDir val="col"/>
        <c:grouping val="clustered"/>
        <c:varyColors val="0"/>
        <c:ser>
          <c:idx val="0"/>
          <c:order val="0"/>
          <c:tx>
            <c:v>Pooled</c:v>
          </c:tx>
          <c:spPr>
            <a:solidFill>
              <a:schemeClr val="bg1">
                <a:lumMod val="75000"/>
              </a:schemeClr>
            </a:solidFill>
          </c:spPr>
          <c:invertIfNegative val="0"/>
          <c:errBars>
            <c:errBarType val="both"/>
            <c:errValType val="cust"/>
            <c:noEndCap val="0"/>
            <c:plus>
              <c:numRef>
                <c:f>'no dif n=10'!$E$35:$E$36</c:f>
                <c:numCache>
                  <c:formatCode>General</c:formatCode>
                  <c:ptCount val="2"/>
                  <c:pt idx="0">
                    <c:v>0.90737717258774597</c:v>
                  </c:pt>
                  <c:pt idx="1">
                    <c:v>0.93154590749880795</c:v>
                  </c:pt>
                </c:numCache>
              </c:numRef>
            </c:plus>
            <c:minus>
              <c:numRef>
                <c:f>'no dif n=10'!$E$35:$E$36</c:f>
                <c:numCache>
                  <c:formatCode>General</c:formatCode>
                  <c:ptCount val="2"/>
                  <c:pt idx="0">
                    <c:v>0.90737717258774597</c:v>
                  </c:pt>
                  <c:pt idx="1">
                    <c:v>0.93154590749880795</c:v>
                  </c:pt>
                </c:numCache>
              </c:numRef>
            </c:minus>
            <c:spPr>
              <a:ln>
                <a:solidFill>
                  <a:schemeClr val="tx1">
                    <a:lumMod val="65000"/>
                    <a:lumOff val="35000"/>
                  </a:schemeClr>
                </a:solidFill>
              </a:ln>
            </c:spPr>
          </c:errBars>
          <c:cat>
            <c:strRef>
              <c:f>'no dif n=10'!$A$35:$A$36</c:f>
              <c:strCache>
                <c:ptCount val="2"/>
                <c:pt idx="0">
                  <c:v>Wild type</c:v>
                </c:pt>
                <c:pt idx="1">
                  <c:v>Knockout</c:v>
                </c:pt>
              </c:strCache>
            </c:strRef>
          </c:cat>
          <c:val>
            <c:numRef>
              <c:f>'no dif n=10'!$D$35:$D$36</c:f>
              <c:numCache>
                <c:formatCode>General</c:formatCode>
                <c:ptCount val="2"/>
                <c:pt idx="0">
                  <c:v>10.3</c:v>
                </c:pt>
                <c:pt idx="1">
                  <c:v>10.3</c:v>
                </c:pt>
              </c:numCache>
            </c:numRef>
          </c:val>
          <c:extLst>
            <c:ext xmlns:c16="http://schemas.microsoft.com/office/drawing/2014/chart" uri="{C3380CC4-5D6E-409C-BE32-E72D297353CC}">
              <c16:uniqueId val="{00000000-268B-40D2-BA0E-170EAA5B54DE}"/>
            </c:ext>
          </c:extLst>
        </c:ser>
        <c:dLbls>
          <c:showLegendKey val="0"/>
          <c:showVal val="0"/>
          <c:showCatName val="0"/>
          <c:showSerName val="0"/>
          <c:showPercent val="0"/>
          <c:showBubbleSize val="0"/>
        </c:dLbls>
        <c:gapWidth val="150"/>
        <c:axId val="2124458264"/>
        <c:axId val="2124426312"/>
      </c:barChart>
      <c:catAx>
        <c:axId val="2124458264"/>
        <c:scaling>
          <c:orientation val="minMax"/>
        </c:scaling>
        <c:delete val="0"/>
        <c:axPos val="b"/>
        <c:numFmt formatCode="General" sourceLinked="0"/>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24426312"/>
        <c:crosses val="autoZero"/>
        <c:auto val="1"/>
        <c:lblAlgn val="ctr"/>
        <c:lblOffset val="100"/>
        <c:noMultiLvlLbl val="0"/>
      </c:catAx>
      <c:valAx>
        <c:axId val="2124426312"/>
        <c:scaling>
          <c:orientation val="minMax"/>
          <c:max val="20"/>
          <c:min val="0"/>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Measurement (units)</a:t>
                </a:r>
              </a:p>
            </c:rich>
          </c:tx>
          <c:layout>
            <c:manualLayout>
              <c:xMode val="edge"/>
              <c:yMode val="edge"/>
              <c:x val="1.6666666666666701E-2"/>
              <c:y val="0.230320064158647"/>
            </c:manualLayout>
          </c:layout>
          <c:overlay val="0"/>
        </c:title>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24458264"/>
        <c:crosses val="autoZero"/>
        <c:crossBetween val="between"/>
        <c:majorUnit val="5"/>
      </c:valAx>
    </c:plotArea>
    <c:plotVisOnly val="1"/>
    <c:dispBlanksAs val="gap"/>
    <c:showDLblsOverMax val="0"/>
  </c:chart>
  <c:spPr>
    <a:ln>
      <a:noFill/>
    </a:ln>
  </c:sp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WT Female</c:v>
          </c:tx>
          <c:spPr>
            <a:ln w="28575">
              <a:noFill/>
            </a:ln>
          </c:spPr>
          <c:marker>
            <c:symbol val="circle"/>
            <c:size val="5"/>
            <c:spPr>
              <a:solidFill>
                <a:srgbClr val="C00000">
                  <a:alpha val="80000"/>
                </a:srgbClr>
              </a:solidFill>
              <a:ln>
                <a:noFill/>
              </a:ln>
            </c:spPr>
          </c:marker>
          <c:xVal>
            <c:numRef>
              <c:f>Sheet1!$K$2:$K$9</c:f>
              <c:numCache>
                <c:formatCode>General</c:formatCode>
                <c:ptCount val="8"/>
                <c:pt idx="0">
                  <c:v>0.5</c:v>
                </c:pt>
                <c:pt idx="1">
                  <c:v>0.5</c:v>
                </c:pt>
                <c:pt idx="2">
                  <c:v>0.5</c:v>
                </c:pt>
              </c:numCache>
            </c:numRef>
          </c:xVal>
          <c:yVal>
            <c:numRef>
              <c:f>Sheet1!$L$2:$L$9</c:f>
              <c:numCache>
                <c:formatCode>General</c:formatCode>
                <c:ptCount val="8"/>
                <c:pt idx="0">
                  <c:v>11</c:v>
                </c:pt>
                <c:pt idx="1">
                  <c:v>12</c:v>
                </c:pt>
                <c:pt idx="2">
                  <c:v>9</c:v>
                </c:pt>
              </c:numCache>
            </c:numRef>
          </c:yVal>
          <c:smooth val="0"/>
          <c:extLst>
            <c:ext xmlns:c16="http://schemas.microsoft.com/office/drawing/2014/chart" uri="{C3380CC4-5D6E-409C-BE32-E72D297353CC}">
              <c16:uniqueId val="{00000000-1F80-495A-883B-DBD7598B2503}"/>
            </c:ext>
          </c:extLst>
        </c:ser>
        <c:ser>
          <c:idx val="1"/>
          <c:order val="1"/>
          <c:tx>
            <c:v>WT male</c:v>
          </c:tx>
          <c:spPr>
            <a:ln w="28575">
              <a:noFill/>
            </a:ln>
          </c:spPr>
          <c:marker>
            <c:symbol val="circle"/>
            <c:size val="5"/>
            <c:spPr>
              <a:solidFill>
                <a:schemeClr val="tx2">
                  <a:lumMod val="75000"/>
                  <a:alpha val="80000"/>
                </a:schemeClr>
              </a:solidFill>
              <a:ln>
                <a:noFill/>
              </a:ln>
            </c:spPr>
          </c:marker>
          <c:xVal>
            <c:numRef>
              <c:f>Sheet1!$K$10:$K$17</c:f>
              <c:numCache>
                <c:formatCode>General</c:formatCode>
                <c:ptCount val="8"/>
                <c:pt idx="0">
                  <c:v>0.4</c:v>
                </c:pt>
                <c:pt idx="1">
                  <c:v>0.5</c:v>
                </c:pt>
                <c:pt idx="2">
                  <c:v>0.5</c:v>
                </c:pt>
                <c:pt idx="3">
                  <c:v>0.6</c:v>
                </c:pt>
                <c:pt idx="4">
                  <c:v>0.4</c:v>
                </c:pt>
                <c:pt idx="5">
                  <c:v>0.6</c:v>
                </c:pt>
                <c:pt idx="6">
                  <c:v>0.5</c:v>
                </c:pt>
              </c:numCache>
            </c:numRef>
          </c:xVal>
          <c:yVal>
            <c:numRef>
              <c:f>Sheet1!$L$10:$L$17</c:f>
              <c:numCache>
                <c:formatCode>General</c:formatCode>
                <c:ptCount val="8"/>
                <c:pt idx="0">
                  <c:v>6</c:v>
                </c:pt>
                <c:pt idx="1">
                  <c:v>8</c:v>
                </c:pt>
                <c:pt idx="2">
                  <c:v>5</c:v>
                </c:pt>
                <c:pt idx="3">
                  <c:v>6</c:v>
                </c:pt>
                <c:pt idx="4">
                  <c:v>7</c:v>
                </c:pt>
                <c:pt idx="5">
                  <c:v>7</c:v>
                </c:pt>
                <c:pt idx="6">
                  <c:v>4</c:v>
                </c:pt>
              </c:numCache>
            </c:numRef>
          </c:yVal>
          <c:smooth val="0"/>
          <c:extLst>
            <c:ext xmlns:c16="http://schemas.microsoft.com/office/drawing/2014/chart" uri="{C3380CC4-5D6E-409C-BE32-E72D297353CC}">
              <c16:uniqueId val="{00000001-1F80-495A-883B-DBD7598B2503}"/>
            </c:ext>
          </c:extLst>
        </c:ser>
        <c:ser>
          <c:idx val="2"/>
          <c:order val="2"/>
          <c:tx>
            <c:v>KO female</c:v>
          </c:tx>
          <c:spPr>
            <a:ln w="28575">
              <a:noFill/>
            </a:ln>
          </c:spPr>
          <c:marker>
            <c:symbol val="circle"/>
            <c:size val="5"/>
            <c:spPr>
              <a:solidFill>
                <a:srgbClr val="C00000">
                  <a:alpha val="80000"/>
                </a:srgbClr>
              </a:solidFill>
              <a:ln>
                <a:noFill/>
              </a:ln>
            </c:spPr>
          </c:marker>
          <c:xVal>
            <c:numRef>
              <c:f>Sheet1!$K$18:$K$25</c:f>
              <c:numCache>
                <c:formatCode>General</c:formatCode>
                <c:ptCount val="8"/>
                <c:pt idx="0">
                  <c:v>1.5</c:v>
                </c:pt>
                <c:pt idx="1">
                  <c:v>1.4</c:v>
                </c:pt>
                <c:pt idx="2">
                  <c:v>1.5</c:v>
                </c:pt>
                <c:pt idx="3">
                  <c:v>1.6</c:v>
                </c:pt>
                <c:pt idx="4">
                  <c:v>1.4</c:v>
                </c:pt>
                <c:pt idx="5">
                  <c:v>1.5</c:v>
                </c:pt>
                <c:pt idx="6">
                  <c:v>1.6</c:v>
                </c:pt>
              </c:numCache>
            </c:numRef>
          </c:xVal>
          <c:yVal>
            <c:numRef>
              <c:f>Sheet1!$L$18:$L$25</c:f>
              <c:numCache>
                <c:formatCode>General</c:formatCode>
                <c:ptCount val="8"/>
                <c:pt idx="0">
                  <c:v>14</c:v>
                </c:pt>
                <c:pt idx="1">
                  <c:v>10</c:v>
                </c:pt>
                <c:pt idx="2">
                  <c:v>13</c:v>
                </c:pt>
                <c:pt idx="3">
                  <c:v>10</c:v>
                </c:pt>
                <c:pt idx="4">
                  <c:v>12</c:v>
                </c:pt>
                <c:pt idx="5">
                  <c:v>8</c:v>
                </c:pt>
                <c:pt idx="6">
                  <c:v>12</c:v>
                </c:pt>
              </c:numCache>
            </c:numRef>
          </c:yVal>
          <c:smooth val="0"/>
          <c:extLst>
            <c:ext xmlns:c16="http://schemas.microsoft.com/office/drawing/2014/chart" uri="{C3380CC4-5D6E-409C-BE32-E72D297353CC}">
              <c16:uniqueId val="{00000002-1F80-495A-883B-DBD7598B2503}"/>
            </c:ext>
          </c:extLst>
        </c:ser>
        <c:ser>
          <c:idx val="3"/>
          <c:order val="3"/>
          <c:tx>
            <c:v>KO male</c:v>
          </c:tx>
          <c:spPr>
            <a:ln w="28575">
              <a:noFill/>
            </a:ln>
          </c:spPr>
          <c:marker>
            <c:symbol val="circle"/>
            <c:size val="5"/>
            <c:spPr>
              <a:solidFill>
                <a:schemeClr val="tx2">
                  <a:lumMod val="75000"/>
                  <a:alpha val="80000"/>
                </a:schemeClr>
              </a:solidFill>
              <a:ln>
                <a:noFill/>
              </a:ln>
            </c:spPr>
          </c:marker>
          <c:xVal>
            <c:numRef>
              <c:f>Sheet1!$K$26:$K$33</c:f>
              <c:numCache>
                <c:formatCode>General</c:formatCode>
                <c:ptCount val="8"/>
                <c:pt idx="0">
                  <c:v>1.5</c:v>
                </c:pt>
                <c:pt idx="1">
                  <c:v>1.5</c:v>
                </c:pt>
                <c:pt idx="2">
                  <c:v>1.5</c:v>
                </c:pt>
              </c:numCache>
            </c:numRef>
          </c:xVal>
          <c:yVal>
            <c:numRef>
              <c:f>Sheet1!$L$26:$L$33</c:f>
              <c:numCache>
                <c:formatCode>General</c:formatCode>
                <c:ptCount val="8"/>
                <c:pt idx="0">
                  <c:v>5</c:v>
                </c:pt>
                <c:pt idx="1">
                  <c:v>7</c:v>
                </c:pt>
                <c:pt idx="2">
                  <c:v>4</c:v>
                </c:pt>
              </c:numCache>
            </c:numRef>
          </c:yVal>
          <c:smooth val="0"/>
          <c:extLst>
            <c:ext xmlns:c16="http://schemas.microsoft.com/office/drawing/2014/chart" uri="{C3380CC4-5D6E-409C-BE32-E72D297353CC}">
              <c16:uniqueId val="{00000003-1F80-495A-883B-DBD7598B2503}"/>
            </c:ext>
          </c:extLst>
        </c:ser>
        <c:ser>
          <c:idx val="4"/>
          <c:order val="4"/>
          <c:tx>
            <c:v>Mean</c:v>
          </c:tx>
          <c:spPr>
            <a:ln w="28575">
              <a:noFill/>
            </a:ln>
          </c:spPr>
          <c:marker>
            <c:symbol val="dash"/>
            <c:size val="12"/>
            <c:spPr>
              <a:solidFill>
                <a:schemeClr val="tx1">
                  <a:alpha val="80000"/>
                </a:schemeClr>
              </a:solidFill>
              <a:ln>
                <a:noFill/>
              </a:ln>
            </c:spPr>
          </c:marker>
          <c:xVal>
            <c:numRef>
              <c:f>Sheet1!$L$34:$M$34</c:f>
              <c:numCache>
                <c:formatCode>General</c:formatCode>
                <c:ptCount val="2"/>
                <c:pt idx="0">
                  <c:v>0.5</c:v>
                </c:pt>
                <c:pt idx="1">
                  <c:v>1.5</c:v>
                </c:pt>
              </c:numCache>
            </c:numRef>
          </c:xVal>
          <c:yVal>
            <c:numRef>
              <c:f>Sheet1!$L$35:$M$35</c:f>
              <c:numCache>
                <c:formatCode>General</c:formatCode>
                <c:ptCount val="2"/>
                <c:pt idx="0">
                  <c:v>7.5</c:v>
                </c:pt>
                <c:pt idx="1">
                  <c:v>9.5</c:v>
                </c:pt>
              </c:numCache>
            </c:numRef>
          </c:yVal>
          <c:smooth val="0"/>
          <c:extLst>
            <c:ext xmlns:c16="http://schemas.microsoft.com/office/drawing/2014/chart" uri="{C3380CC4-5D6E-409C-BE32-E72D297353CC}">
              <c16:uniqueId val="{00000004-1F80-495A-883B-DBD7598B2503}"/>
            </c:ext>
          </c:extLst>
        </c:ser>
        <c:dLbls>
          <c:showLegendKey val="0"/>
          <c:showVal val="0"/>
          <c:showCatName val="0"/>
          <c:showSerName val="0"/>
          <c:showPercent val="0"/>
          <c:showBubbleSize val="0"/>
        </c:dLbls>
        <c:axId val="2141170952"/>
        <c:axId val="2141149800"/>
      </c:scatterChart>
      <c:valAx>
        <c:axId val="2141170952"/>
        <c:scaling>
          <c:orientation val="minMax"/>
        </c:scaling>
        <c:delete val="0"/>
        <c:axPos val="b"/>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41149800"/>
        <c:crosses val="autoZero"/>
        <c:crossBetween val="midCat"/>
        <c:majorUnit val="1"/>
      </c:valAx>
      <c:valAx>
        <c:axId val="2141149800"/>
        <c:scaling>
          <c:orientation val="minMax"/>
          <c:max val="20"/>
          <c:min val="0"/>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Measurement (units)</a:t>
                </a:r>
              </a:p>
            </c:rich>
          </c:tx>
          <c:layout>
            <c:manualLayout>
              <c:xMode val="edge"/>
              <c:yMode val="edge"/>
              <c:x val="1.6666666666666701E-2"/>
              <c:y val="0.230320064158647"/>
            </c:manualLayout>
          </c:layout>
          <c:overlay val="0"/>
        </c:title>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41170952"/>
        <c:crosses val="autoZero"/>
        <c:crossBetween val="midCat"/>
        <c:majorUnit val="5"/>
      </c:valAx>
    </c:plotArea>
    <c:plotVisOnly val="1"/>
    <c:dispBlanksAs val="gap"/>
    <c:showDLblsOverMax val="0"/>
  </c:chart>
  <c:spPr>
    <a:ln>
      <a:noFill/>
    </a:ln>
  </c:sp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WT Female</c:v>
          </c:tx>
          <c:spPr>
            <a:ln w="28575">
              <a:noFill/>
            </a:ln>
          </c:spPr>
          <c:marker>
            <c:symbol val="circle"/>
            <c:size val="5"/>
            <c:spPr>
              <a:solidFill>
                <a:srgbClr val="C00000">
                  <a:alpha val="80000"/>
                </a:srgbClr>
              </a:solidFill>
              <a:ln>
                <a:noFill/>
              </a:ln>
            </c:spPr>
          </c:marker>
          <c:xVal>
            <c:numRef>
              <c:f>Sheet1!$C$2:$C$9</c:f>
              <c:numCache>
                <c:formatCode>General</c:formatCode>
                <c:ptCount val="8"/>
                <c:pt idx="0">
                  <c:v>0.4</c:v>
                </c:pt>
                <c:pt idx="1">
                  <c:v>0.4</c:v>
                </c:pt>
                <c:pt idx="2">
                  <c:v>0.5</c:v>
                </c:pt>
                <c:pt idx="3">
                  <c:v>0.5</c:v>
                </c:pt>
                <c:pt idx="4">
                  <c:v>0.5</c:v>
                </c:pt>
              </c:numCache>
            </c:numRef>
          </c:xVal>
          <c:yVal>
            <c:numRef>
              <c:f>Sheet1!$D$2:$D$9</c:f>
              <c:numCache>
                <c:formatCode>General</c:formatCode>
                <c:ptCount val="8"/>
                <c:pt idx="0">
                  <c:v>6</c:v>
                </c:pt>
                <c:pt idx="1">
                  <c:v>10</c:v>
                </c:pt>
                <c:pt idx="2">
                  <c:v>11</c:v>
                </c:pt>
                <c:pt idx="3">
                  <c:v>8</c:v>
                </c:pt>
                <c:pt idx="4">
                  <c:v>5</c:v>
                </c:pt>
              </c:numCache>
            </c:numRef>
          </c:yVal>
          <c:smooth val="0"/>
          <c:extLst>
            <c:ext xmlns:c16="http://schemas.microsoft.com/office/drawing/2014/chart" uri="{C3380CC4-5D6E-409C-BE32-E72D297353CC}">
              <c16:uniqueId val="{00000000-6080-40F1-BBD2-1984A220D2F8}"/>
            </c:ext>
          </c:extLst>
        </c:ser>
        <c:ser>
          <c:idx val="1"/>
          <c:order val="1"/>
          <c:tx>
            <c:v>WT male</c:v>
          </c:tx>
          <c:spPr>
            <a:ln w="28575">
              <a:noFill/>
            </a:ln>
          </c:spPr>
          <c:marker>
            <c:symbol val="circle"/>
            <c:size val="5"/>
            <c:spPr>
              <a:solidFill>
                <a:schemeClr val="tx2">
                  <a:lumMod val="75000"/>
                  <a:alpha val="80000"/>
                </a:schemeClr>
              </a:solidFill>
              <a:ln>
                <a:noFill/>
              </a:ln>
            </c:spPr>
          </c:marker>
          <c:xVal>
            <c:numRef>
              <c:f>Sheet1!$C$10:$C$17</c:f>
              <c:numCache>
                <c:formatCode>General</c:formatCode>
                <c:ptCount val="8"/>
                <c:pt idx="0">
                  <c:v>0.6</c:v>
                </c:pt>
                <c:pt idx="1">
                  <c:v>0.5</c:v>
                </c:pt>
                <c:pt idx="2">
                  <c:v>0.5</c:v>
                </c:pt>
                <c:pt idx="3">
                  <c:v>0.5</c:v>
                </c:pt>
                <c:pt idx="4">
                  <c:v>0.6</c:v>
                </c:pt>
              </c:numCache>
            </c:numRef>
          </c:xVal>
          <c:yVal>
            <c:numRef>
              <c:f>Sheet1!$D$10:$D$17</c:f>
              <c:numCache>
                <c:formatCode>General</c:formatCode>
                <c:ptCount val="8"/>
                <c:pt idx="0">
                  <c:v>10</c:v>
                </c:pt>
                <c:pt idx="1">
                  <c:v>9</c:v>
                </c:pt>
                <c:pt idx="2">
                  <c:v>3</c:v>
                </c:pt>
                <c:pt idx="3">
                  <c:v>7</c:v>
                </c:pt>
                <c:pt idx="4">
                  <c:v>6</c:v>
                </c:pt>
              </c:numCache>
            </c:numRef>
          </c:yVal>
          <c:smooth val="0"/>
          <c:extLst>
            <c:ext xmlns:c16="http://schemas.microsoft.com/office/drawing/2014/chart" uri="{C3380CC4-5D6E-409C-BE32-E72D297353CC}">
              <c16:uniqueId val="{00000001-6080-40F1-BBD2-1984A220D2F8}"/>
            </c:ext>
          </c:extLst>
        </c:ser>
        <c:ser>
          <c:idx val="2"/>
          <c:order val="2"/>
          <c:tx>
            <c:v>KO female</c:v>
          </c:tx>
          <c:spPr>
            <a:ln w="28575">
              <a:noFill/>
            </a:ln>
          </c:spPr>
          <c:marker>
            <c:symbol val="circle"/>
            <c:size val="5"/>
            <c:spPr>
              <a:solidFill>
                <a:srgbClr val="C00000">
                  <a:alpha val="80000"/>
                </a:srgbClr>
              </a:solidFill>
              <a:ln>
                <a:noFill/>
              </a:ln>
            </c:spPr>
          </c:marker>
          <c:xVal>
            <c:numRef>
              <c:f>Sheet1!$C$18:$C$25</c:f>
              <c:numCache>
                <c:formatCode>General</c:formatCode>
                <c:ptCount val="8"/>
                <c:pt idx="0">
                  <c:v>1.5</c:v>
                </c:pt>
                <c:pt idx="1">
                  <c:v>1.5</c:v>
                </c:pt>
                <c:pt idx="2">
                  <c:v>1.5</c:v>
                </c:pt>
                <c:pt idx="3">
                  <c:v>1.5</c:v>
                </c:pt>
                <c:pt idx="4">
                  <c:v>1.5</c:v>
                </c:pt>
              </c:numCache>
            </c:numRef>
          </c:xVal>
          <c:yVal>
            <c:numRef>
              <c:f>Sheet1!$D$18:$D$25</c:f>
              <c:numCache>
                <c:formatCode>General</c:formatCode>
                <c:ptCount val="8"/>
                <c:pt idx="0">
                  <c:v>11</c:v>
                </c:pt>
                <c:pt idx="1">
                  <c:v>14</c:v>
                </c:pt>
                <c:pt idx="2">
                  <c:v>8</c:v>
                </c:pt>
                <c:pt idx="3">
                  <c:v>12</c:v>
                </c:pt>
                <c:pt idx="4">
                  <c:v>15</c:v>
                </c:pt>
              </c:numCache>
            </c:numRef>
          </c:yVal>
          <c:smooth val="0"/>
          <c:extLst>
            <c:ext xmlns:c16="http://schemas.microsoft.com/office/drawing/2014/chart" uri="{C3380CC4-5D6E-409C-BE32-E72D297353CC}">
              <c16:uniqueId val="{00000002-6080-40F1-BBD2-1984A220D2F8}"/>
            </c:ext>
          </c:extLst>
        </c:ser>
        <c:ser>
          <c:idx val="3"/>
          <c:order val="3"/>
          <c:tx>
            <c:v>KO male</c:v>
          </c:tx>
          <c:spPr>
            <a:ln w="28575">
              <a:noFill/>
            </a:ln>
          </c:spPr>
          <c:marker>
            <c:symbol val="circle"/>
            <c:size val="5"/>
            <c:spPr>
              <a:solidFill>
                <a:schemeClr val="tx2">
                  <a:lumMod val="75000"/>
                  <a:alpha val="80000"/>
                </a:schemeClr>
              </a:solidFill>
              <a:ln>
                <a:noFill/>
              </a:ln>
            </c:spPr>
          </c:marker>
          <c:xVal>
            <c:numRef>
              <c:f>Sheet1!$C$26:$C$33</c:f>
              <c:numCache>
                <c:formatCode>General</c:formatCode>
                <c:ptCount val="8"/>
                <c:pt idx="0">
                  <c:v>1.5</c:v>
                </c:pt>
                <c:pt idx="1">
                  <c:v>1.5</c:v>
                </c:pt>
                <c:pt idx="2">
                  <c:v>1.4</c:v>
                </c:pt>
                <c:pt idx="3">
                  <c:v>1.6</c:v>
                </c:pt>
                <c:pt idx="4">
                  <c:v>1.5</c:v>
                </c:pt>
              </c:numCache>
            </c:numRef>
          </c:xVal>
          <c:yVal>
            <c:numRef>
              <c:f>Sheet1!$D$26:$D$33</c:f>
              <c:numCache>
                <c:formatCode>General</c:formatCode>
                <c:ptCount val="8"/>
                <c:pt idx="0">
                  <c:v>5</c:v>
                </c:pt>
                <c:pt idx="1">
                  <c:v>10</c:v>
                </c:pt>
                <c:pt idx="2">
                  <c:v>7</c:v>
                </c:pt>
                <c:pt idx="3">
                  <c:v>7</c:v>
                </c:pt>
                <c:pt idx="4">
                  <c:v>6</c:v>
                </c:pt>
              </c:numCache>
            </c:numRef>
          </c:yVal>
          <c:smooth val="0"/>
          <c:extLst>
            <c:ext xmlns:c16="http://schemas.microsoft.com/office/drawing/2014/chart" uri="{C3380CC4-5D6E-409C-BE32-E72D297353CC}">
              <c16:uniqueId val="{00000003-6080-40F1-BBD2-1984A220D2F8}"/>
            </c:ext>
          </c:extLst>
        </c:ser>
        <c:ser>
          <c:idx val="4"/>
          <c:order val="4"/>
          <c:tx>
            <c:v>Mean</c:v>
          </c:tx>
          <c:spPr>
            <a:ln w="28575">
              <a:noFill/>
            </a:ln>
          </c:spPr>
          <c:marker>
            <c:symbol val="dash"/>
            <c:size val="12"/>
            <c:spPr>
              <a:solidFill>
                <a:schemeClr val="tx1">
                  <a:alpha val="80000"/>
                </a:schemeClr>
              </a:solidFill>
              <a:ln>
                <a:noFill/>
              </a:ln>
            </c:spPr>
          </c:marker>
          <c:xVal>
            <c:numRef>
              <c:f>Sheet1!$D$34:$E$34</c:f>
              <c:numCache>
                <c:formatCode>General</c:formatCode>
                <c:ptCount val="2"/>
                <c:pt idx="0">
                  <c:v>0.5</c:v>
                </c:pt>
                <c:pt idx="1">
                  <c:v>1.5</c:v>
                </c:pt>
              </c:numCache>
            </c:numRef>
          </c:xVal>
          <c:yVal>
            <c:numRef>
              <c:f>Sheet1!$D$35:$E$35</c:f>
              <c:numCache>
                <c:formatCode>General</c:formatCode>
                <c:ptCount val="2"/>
                <c:pt idx="0">
                  <c:v>7.5</c:v>
                </c:pt>
                <c:pt idx="1">
                  <c:v>9.5</c:v>
                </c:pt>
              </c:numCache>
            </c:numRef>
          </c:yVal>
          <c:smooth val="0"/>
          <c:extLst>
            <c:ext xmlns:c16="http://schemas.microsoft.com/office/drawing/2014/chart" uri="{C3380CC4-5D6E-409C-BE32-E72D297353CC}">
              <c16:uniqueId val="{00000004-6080-40F1-BBD2-1984A220D2F8}"/>
            </c:ext>
          </c:extLst>
        </c:ser>
        <c:dLbls>
          <c:showLegendKey val="0"/>
          <c:showVal val="0"/>
          <c:showCatName val="0"/>
          <c:showSerName val="0"/>
          <c:showPercent val="0"/>
          <c:showBubbleSize val="0"/>
        </c:dLbls>
        <c:axId val="2141046904"/>
        <c:axId val="2141033528"/>
      </c:scatterChart>
      <c:valAx>
        <c:axId val="2141046904"/>
        <c:scaling>
          <c:orientation val="minMax"/>
        </c:scaling>
        <c:delete val="0"/>
        <c:axPos val="b"/>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41033528"/>
        <c:crosses val="autoZero"/>
        <c:crossBetween val="midCat"/>
        <c:majorUnit val="1"/>
      </c:valAx>
      <c:valAx>
        <c:axId val="2141033528"/>
        <c:scaling>
          <c:orientation val="minMax"/>
          <c:min val="0"/>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Measurement (units)</a:t>
                </a:r>
              </a:p>
            </c:rich>
          </c:tx>
          <c:layout>
            <c:manualLayout>
              <c:xMode val="edge"/>
              <c:yMode val="edge"/>
              <c:x val="1.6666666666666701E-2"/>
              <c:y val="0.230320064158647"/>
            </c:manualLayout>
          </c:layout>
          <c:overlay val="0"/>
        </c:title>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41046904"/>
        <c:crosses val="autoZero"/>
        <c:crossBetween val="midCat"/>
        <c:majorUnit val="5"/>
      </c:valAx>
    </c:plotArea>
    <c:plotVisOnly val="1"/>
    <c:dispBlanksAs val="gap"/>
    <c:showDLblsOverMax val="0"/>
  </c:chart>
  <c:spPr>
    <a:ln>
      <a:noFill/>
    </a:ln>
  </c:sp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5784873221123"/>
          <c:y val="6.7588325652841799E-2"/>
          <c:w val="0.714215126778877"/>
          <c:h val="0.86482334869431599"/>
        </c:manualLayout>
      </c:layout>
      <c:scatterChart>
        <c:scatterStyle val="lineMarker"/>
        <c:varyColors val="0"/>
        <c:ser>
          <c:idx val="0"/>
          <c:order val="0"/>
          <c:tx>
            <c:v>WT Female</c:v>
          </c:tx>
          <c:spPr>
            <a:ln w="28575">
              <a:noFill/>
            </a:ln>
          </c:spPr>
          <c:marker>
            <c:symbol val="circle"/>
            <c:size val="5"/>
            <c:spPr>
              <a:solidFill>
                <a:srgbClr val="C00000">
                  <a:alpha val="80000"/>
                </a:srgbClr>
              </a:solidFill>
              <a:ln>
                <a:noFill/>
              </a:ln>
            </c:spPr>
          </c:marker>
          <c:xVal>
            <c:numRef>
              <c:f>Sheet1!$G$2:$G$9</c:f>
              <c:numCache>
                <c:formatCode>General</c:formatCode>
                <c:ptCount val="8"/>
                <c:pt idx="0">
                  <c:v>0.4</c:v>
                </c:pt>
                <c:pt idx="1">
                  <c:v>0.5</c:v>
                </c:pt>
                <c:pt idx="2">
                  <c:v>0.5</c:v>
                </c:pt>
                <c:pt idx="3">
                  <c:v>0.35</c:v>
                </c:pt>
                <c:pt idx="4">
                  <c:v>0.5</c:v>
                </c:pt>
              </c:numCache>
            </c:numRef>
          </c:xVal>
          <c:yVal>
            <c:numRef>
              <c:f>Sheet1!$H$2:$H$9</c:f>
              <c:numCache>
                <c:formatCode>General</c:formatCode>
                <c:ptCount val="8"/>
                <c:pt idx="0">
                  <c:v>6</c:v>
                </c:pt>
                <c:pt idx="1">
                  <c:v>7</c:v>
                </c:pt>
                <c:pt idx="2">
                  <c:v>9</c:v>
                </c:pt>
                <c:pt idx="3">
                  <c:v>9</c:v>
                </c:pt>
                <c:pt idx="4">
                  <c:v>3</c:v>
                </c:pt>
              </c:numCache>
            </c:numRef>
          </c:yVal>
          <c:smooth val="0"/>
          <c:extLst>
            <c:ext xmlns:c16="http://schemas.microsoft.com/office/drawing/2014/chart" uri="{C3380CC4-5D6E-409C-BE32-E72D297353CC}">
              <c16:uniqueId val="{00000000-5DC0-4303-B4F5-72372FDC08FE}"/>
            </c:ext>
          </c:extLst>
        </c:ser>
        <c:ser>
          <c:idx val="1"/>
          <c:order val="1"/>
          <c:tx>
            <c:v>WT male</c:v>
          </c:tx>
          <c:spPr>
            <a:ln w="28575">
              <a:noFill/>
            </a:ln>
          </c:spPr>
          <c:marker>
            <c:symbol val="circle"/>
            <c:size val="5"/>
            <c:spPr>
              <a:solidFill>
                <a:schemeClr val="tx2">
                  <a:lumMod val="75000"/>
                  <a:alpha val="80000"/>
                </a:schemeClr>
              </a:solidFill>
              <a:ln>
                <a:noFill/>
              </a:ln>
            </c:spPr>
          </c:marker>
          <c:xVal>
            <c:numRef>
              <c:f>Sheet1!$G$10:$G$17</c:f>
              <c:numCache>
                <c:formatCode>General</c:formatCode>
                <c:ptCount val="8"/>
                <c:pt idx="0">
                  <c:v>0.5</c:v>
                </c:pt>
                <c:pt idx="1">
                  <c:v>0.6</c:v>
                </c:pt>
                <c:pt idx="2">
                  <c:v>0.5</c:v>
                </c:pt>
                <c:pt idx="3">
                  <c:v>0.5</c:v>
                </c:pt>
                <c:pt idx="4">
                  <c:v>0.65</c:v>
                </c:pt>
              </c:numCache>
            </c:numRef>
          </c:xVal>
          <c:yVal>
            <c:numRef>
              <c:f>Sheet1!$H$10:$H$17</c:f>
              <c:numCache>
                <c:formatCode>General</c:formatCode>
                <c:ptCount val="8"/>
                <c:pt idx="0">
                  <c:v>11</c:v>
                </c:pt>
                <c:pt idx="1">
                  <c:v>6</c:v>
                </c:pt>
                <c:pt idx="2">
                  <c:v>10</c:v>
                </c:pt>
                <c:pt idx="3">
                  <c:v>5</c:v>
                </c:pt>
                <c:pt idx="4">
                  <c:v>9</c:v>
                </c:pt>
              </c:numCache>
            </c:numRef>
          </c:yVal>
          <c:smooth val="0"/>
          <c:extLst>
            <c:ext xmlns:c16="http://schemas.microsoft.com/office/drawing/2014/chart" uri="{C3380CC4-5D6E-409C-BE32-E72D297353CC}">
              <c16:uniqueId val="{00000001-5DC0-4303-B4F5-72372FDC08FE}"/>
            </c:ext>
          </c:extLst>
        </c:ser>
        <c:ser>
          <c:idx val="2"/>
          <c:order val="2"/>
          <c:tx>
            <c:v>KO female</c:v>
          </c:tx>
          <c:spPr>
            <a:ln w="28575">
              <a:noFill/>
            </a:ln>
          </c:spPr>
          <c:marker>
            <c:symbol val="circle"/>
            <c:size val="5"/>
            <c:spPr>
              <a:solidFill>
                <a:srgbClr val="C00000">
                  <a:alpha val="80000"/>
                </a:srgbClr>
              </a:solidFill>
              <a:ln>
                <a:noFill/>
              </a:ln>
            </c:spPr>
          </c:marker>
          <c:xVal>
            <c:numRef>
              <c:f>Sheet1!$G$18:$G$25</c:f>
              <c:numCache>
                <c:formatCode>General</c:formatCode>
                <c:ptCount val="8"/>
                <c:pt idx="0">
                  <c:v>1.5</c:v>
                </c:pt>
                <c:pt idx="1">
                  <c:v>1.5</c:v>
                </c:pt>
                <c:pt idx="2">
                  <c:v>1.35</c:v>
                </c:pt>
                <c:pt idx="3">
                  <c:v>1.5</c:v>
                </c:pt>
                <c:pt idx="4">
                  <c:v>1.5</c:v>
                </c:pt>
              </c:numCache>
            </c:numRef>
          </c:xVal>
          <c:yVal>
            <c:numRef>
              <c:f>Sheet1!$H$18:$H$25</c:f>
              <c:numCache>
                <c:formatCode>General</c:formatCode>
                <c:ptCount val="8"/>
                <c:pt idx="0">
                  <c:v>7</c:v>
                </c:pt>
                <c:pt idx="1">
                  <c:v>12</c:v>
                </c:pt>
                <c:pt idx="2">
                  <c:v>10</c:v>
                </c:pt>
                <c:pt idx="3">
                  <c:v>13</c:v>
                </c:pt>
                <c:pt idx="4">
                  <c:v>4</c:v>
                </c:pt>
              </c:numCache>
            </c:numRef>
          </c:yVal>
          <c:smooth val="0"/>
          <c:extLst>
            <c:ext xmlns:c16="http://schemas.microsoft.com/office/drawing/2014/chart" uri="{C3380CC4-5D6E-409C-BE32-E72D297353CC}">
              <c16:uniqueId val="{00000002-5DC0-4303-B4F5-72372FDC08FE}"/>
            </c:ext>
          </c:extLst>
        </c:ser>
        <c:ser>
          <c:idx val="3"/>
          <c:order val="3"/>
          <c:tx>
            <c:v>KO male</c:v>
          </c:tx>
          <c:spPr>
            <a:ln w="28575">
              <a:noFill/>
            </a:ln>
          </c:spPr>
          <c:marker>
            <c:symbol val="circle"/>
            <c:size val="5"/>
            <c:spPr>
              <a:solidFill>
                <a:schemeClr val="tx2">
                  <a:lumMod val="75000"/>
                  <a:alpha val="80000"/>
                </a:schemeClr>
              </a:solidFill>
              <a:ln>
                <a:noFill/>
              </a:ln>
            </c:spPr>
          </c:marker>
          <c:xVal>
            <c:numRef>
              <c:f>Sheet1!$G$26:$G$33</c:f>
              <c:numCache>
                <c:formatCode>General</c:formatCode>
                <c:ptCount val="8"/>
                <c:pt idx="0">
                  <c:v>1.5</c:v>
                </c:pt>
                <c:pt idx="1">
                  <c:v>1.5</c:v>
                </c:pt>
                <c:pt idx="2">
                  <c:v>1.5</c:v>
                </c:pt>
                <c:pt idx="3">
                  <c:v>1.5</c:v>
                </c:pt>
                <c:pt idx="4">
                  <c:v>1.65</c:v>
                </c:pt>
              </c:numCache>
            </c:numRef>
          </c:xVal>
          <c:yVal>
            <c:numRef>
              <c:f>Sheet1!$H$26:$H$33</c:f>
              <c:numCache>
                <c:formatCode>General</c:formatCode>
                <c:ptCount val="8"/>
                <c:pt idx="0">
                  <c:v>10</c:v>
                </c:pt>
                <c:pt idx="1">
                  <c:v>9</c:v>
                </c:pt>
                <c:pt idx="2">
                  <c:v>15</c:v>
                </c:pt>
                <c:pt idx="3">
                  <c:v>5</c:v>
                </c:pt>
                <c:pt idx="4">
                  <c:v>10</c:v>
                </c:pt>
              </c:numCache>
            </c:numRef>
          </c:yVal>
          <c:smooth val="0"/>
          <c:extLst>
            <c:ext xmlns:c16="http://schemas.microsoft.com/office/drawing/2014/chart" uri="{C3380CC4-5D6E-409C-BE32-E72D297353CC}">
              <c16:uniqueId val="{00000003-5DC0-4303-B4F5-72372FDC08FE}"/>
            </c:ext>
          </c:extLst>
        </c:ser>
        <c:ser>
          <c:idx val="4"/>
          <c:order val="4"/>
          <c:tx>
            <c:v>Mean</c:v>
          </c:tx>
          <c:spPr>
            <a:ln w="28575">
              <a:noFill/>
            </a:ln>
          </c:spPr>
          <c:marker>
            <c:symbol val="dash"/>
            <c:size val="12"/>
            <c:spPr>
              <a:solidFill>
                <a:schemeClr val="tx1">
                  <a:alpha val="80000"/>
                </a:schemeClr>
              </a:solidFill>
              <a:ln>
                <a:noFill/>
              </a:ln>
            </c:spPr>
          </c:marker>
          <c:xVal>
            <c:numRef>
              <c:f>Sheet1!$H$34:$I$34</c:f>
              <c:numCache>
                <c:formatCode>General</c:formatCode>
                <c:ptCount val="2"/>
                <c:pt idx="0">
                  <c:v>0.5</c:v>
                </c:pt>
                <c:pt idx="1">
                  <c:v>1.5</c:v>
                </c:pt>
              </c:numCache>
            </c:numRef>
          </c:xVal>
          <c:yVal>
            <c:numRef>
              <c:f>Sheet1!$H$35:$I$35</c:f>
              <c:numCache>
                <c:formatCode>General</c:formatCode>
                <c:ptCount val="2"/>
                <c:pt idx="0">
                  <c:v>7.5</c:v>
                </c:pt>
                <c:pt idx="1">
                  <c:v>9.5</c:v>
                </c:pt>
              </c:numCache>
            </c:numRef>
          </c:yVal>
          <c:smooth val="0"/>
          <c:extLst>
            <c:ext xmlns:c16="http://schemas.microsoft.com/office/drawing/2014/chart" uri="{C3380CC4-5D6E-409C-BE32-E72D297353CC}">
              <c16:uniqueId val="{00000004-5DC0-4303-B4F5-72372FDC08FE}"/>
            </c:ext>
          </c:extLst>
        </c:ser>
        <c:dLbls>
          <c:showLegendKey val="0"/>
          <c:showVal val="0"/>
          <c:showCatName val="0"/>
          <c:showSerName val="0"/>
          <c:showPercent val="0"/>
          <c:showBubbleSize val="0"/>
        </c:dLbls>
        <c:axId val="2140957336"/>
        <c:axId val="2140953544"/>
      </c:scatterChart>
      <c:valAx>
        <c:axId val="2140957336"/>
        <c:scaling>
          <c:orientation val="minMax"/>
        </c:scaling>
        <c:delete val="0"/>
        <c:axPos val="b"/>
        <c:numFmt formatCode="General" sourceLinked="1"/>
        <c:majorTickMark val="out"/>
        <c:minorTickMark val="none"/>
        <c:tickLblPos val="none"/>
        <c:txPr>
          <a:bodyPr/>
          <a:lstStyle/>
          <a:p>
            <a:pPr>
              <a:defRPr>
                <a:latin typeface="Arial" panose="020B0604020202020204" pitchFamily="34" charset="0"/>
                <a:cs typeface="Arial" panose="020B0604020202020204" pitchFamily="34" charset="0"/>
              </a:defRPr>
            </a:pPr>
            <a:endParaRPr lang="de-DE"/>
          </a:p>
        </c:txPr>
        <c:crossAx val="2140953544"/>
        <c:crosses val="autoZero"/>
        <c:crossBetween val="midCat"/>
        <c:majorUnit val="1"/>
      </c:valAx>
      <c:valAx>
        <c:axId val="2140953544"/>
        <c:scaling>
          <c:orientation val="minMax"/>
          <c:min val="0"/>
        </c:scaling>
        <c:delete val="0"/>
        <c:axPos val="l"/>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40957336"/>
        <c:crosses val="autoZero"/>
        <c:crossBetween val="midCat"/>
        <c:majorUnit val="5"/>
      </c:valAx>
    </c:plotArea>
    <c:plotVisOnly val="1"/>
    <c:dispBlanksAs val="gap"/>
    <c:showDLblsOverMax val="0"/>
  </c:chart>
  <c:spPr>
    <a:ln>
      <a:noFill/>
    </a:ln>
  </c:sp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121412242824498"/>
          <c:y val="0.1"/>
          <c:w val="0.68964609262551901"/>
          <c:h val="0.79081707613168595"/>
        </c:manualLayout>
      </c:layout>
      <c:barChart>
        <c:barDir val="col"/>
        <c:grouping val="clustered"/>
        <c:varyColors val="0"/>
        <c:ser>
          <c:idx val="0"/>
          <c:order val="0"/>
          <c:tx>
            <c:v>Pooled</c:v>
          </c:tx>
          <c:spPr>
            <a:solidFill>
              <a:schemeClr val="bg1">
                <a:lumMod val="75000"/>
              </a:schemeClr>
            </a:solidFill>
          </c:spPr>
          <c:invertIfNegative val="0"/>
          <c:errBars>
            <c:errBarType val="both"/>
            <c:errValType val="cust"/>
            <c:noEndCap val="0"/>
            <c:plus>
              <c:numRef>
                <c:f>Sheet1!$D$37:$E$37</c:f>
                <c:numCache>
                  <c:formatCode>General</c:formatCode>
                  <c:ptCount val="2"/>
                  <c:pt idx="0">
                    <c:v>0.80622577482985502</c:v>
                  </c:pt>
                  <c:pt idx="1">
                    <c:v>1.0878112581387149</c:v>
                  </c:pt>
                </c:numCache>
              </c:numRef>
            </c:plus>
            <c:minus>
              <c:numRef>
                <c:f>Sheet1!$D$37:$E$37</c:f>
                <c:numCache>
                  <c:formatCode>General</c:formatCode>
                  <c:ptCount val="2"/>
                  <c:pt idx="0">
                    <c:v>0.80622577482985502</c:v>
                  </c:pt>
                  <c:pt idx="1">
                    <c:v>1.0878112581387149</c:v>
                  </c:pt>
                </c:numCache>
              </c:numRef>
            </c:minus>
            <c:spPr>
              <a:ln>
                <a:solidFill>
                  <a:schemeClr val="tx1">
                    <a:lumMod val="50000"/>
                    <a:lumOff val="50000"/>
                  </a:schemeClr>
                </a:solidFill>
              </a:ln>
            </c:spPr>
          </c:errBars>
          <c:cat>
            <c:strRef>
              <c:f>'no dif n=10'!$A$35:$A$36</c:f>
              <c:strCache>
                <c:ptCount val="2"/>
                <c:pt idx="0">
                  <c:v>Wild type</c:v>
                </c:pt>
                <c:pt idx="1">
                  <c:v>Knockout</c:v>
                </c:pt>
              </c:strCache>
            </c:strRef>
          </c:cat>
          <c:val>
            <c:numRef>
              <c:f>Sheet1!$D$35:$E$35</c:f>
              <c:numCache>
                <c:formatCode>General</c:formatCode>
                <c:ptCount val="2"/>
                <c:pt idx="0">
                  <c:v>7.5</c:v>
                </c:pt>
                <c:pt idx="1">
                  <c:v>9.5</c:v>
                </c:pt>
              </c:numCache>
            </c:numRef>
          </c:val>
          <c:extLst>
            <c:ext xmlns:c16="http://schemas.microsoft.com/office/drawing/2014/chart" uri="{C3380CC4-5D6E-409C-BE32-E72D297353CC}">
              <c16:uniqueId val="{00000000-C5B0-492B-94FC-639BCAA95C2A}"/>
            </c:ext>
          </c:extLst>
        </c:ser>
        <c:dLbls>
          <c:showLegendKey val="0"/>
          <c:showVal val="0"/>
          <c:showCatName val="0"/>
          <c:showSerName val="0"/>
          <c:showPercent val="0"/>
          <c:showBubbleSize val="0"/>
        </c:dLbls>
        <c:gapWidth val="150"/>
        <c:axId val="2140897112"/>
        <c:axId val="2140895016"/>
      </c:barChart>
      <c:catAx>
        <c:axId val="2140897112"/>
        <c:scaling>
          <c:orientation val="minMax"/>
        </c:scaling>
        <c:delete val="0"/>
        <c:axPos val="b"/>
        <c:numFmt formatCode="General" sourceLinked="0"/>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40895016"/>
        <c:crosses val="autoZero"/>
        <c:auto val="1"/>
        <c:lblAlgn val="ctr"/>
        <c:lblOffset val="100"/>
        <c:noMultiLvlLbl val="0"/>
      </c:catAx>
      <c:valAx>
        <c:axId val="2140895016"/>
        <c:scaling>
          <c:orientation val="minMax"/>
          <c:max val="20"/>
          <c:min val="0"/>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Measurement (units)</a:t>
                </a:r>
              </a:p>
            </c:rich>
          </c:tx>
          <c:layout>
            <c:manualLayout>
              <c:xMode val="edge"/>
              <c:yMode val="edge"/>
              <c:x val="1.6666666666666701E-2"/>
              <c:y val="0.230320064158647"/>
            </c:manualLayout>
          </c:layout>
          <c:overlay val="0"/>
        </c:title>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40897112"/>
        <c:crosses val="autoZero"/>
        <c:crossBetween val="between"/>
        <c:majorUnit val="5"/>
      </c:valAx>
    </c:plotArea>
    <c:plotVisOnly val="1"/>
    <c:dispBlanksAs val="gap"/>
    <c:showDLblsOverMax val="0"/>
  </c:chart>
  <c:spPr>
    <a:ln>
      <a:noFill/>
    </a:ln>
  </c:sp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6343807941438501"/>
          <c:y val="7.4927953890489896E-2"/>
          <c:w val="0.75705121722169999"/>
          <c:h val="0.79250720461095103"/>
        </c:manualLayout>
      </c:layout>
      <c:scatterChart>
        <c:scatterStyle val="lineMarker"/>
        <c:varyColors val="0"/>
        <c:ser>
          <c:idx val="0"/>
          <c:order val="0"/>
          <c:tx>
            <c:v>WT Males</c:v>
          </c:tx>
          <c:spPr>
            <a:ln w="47625">
              <a:noFill/>
            </a:ln>
            <a:effectLst/>
          </c:spPr>
          <c:marker>
            <c:symbol val="circle"/>
            <c:size val="3"/>
            <c:spPr>
              <a:solidFill>
                <a:schemeClr val="tx2">
                  <a:lumMod val="75000"/>
                  <a:alpha val="80000"/>
                </a:schemeClr>
              </a:solidFill>
              <a:ln>
                <a:noFill/>
              </a:ln>
              <a:effectLst/>
            </c:spPr>
          </c:marker>
          <c:xVal>
            <c:numRef>
              <c:f>Sheet1!$A$2:$A$12</c:f>
              <c:numCache>
                <c:formatCode>General</c:formatCode>
                <c:ptCount val="11"/>
                <c:pt idx="0">
                  <c:v>0.5</c:v>
                </c:pt>
                <c:pt idx="1">
                  <c:v>0.5</c:v>
                </c:pt>
                <c:pt idx="2">
                  <c:v>0.4</c:v>
                </c:pt>
                <c:pt idx="3">
                  <c:v>0.4</c:v>
                </c:pt>
                <c:pt idx="4">
                  <c:v>0.5</c:v>
                </c:pt>
                <c:pt idx="5">
                  <c:v>0.5</c:v>
                </c:pt>
                <c:pt idx="6">
                  <c:v>0.45</c:v>
                </c:pt>
                <c:pt idx="7">
                  <c:v>0.5</c:v>
                </c:pt>
                <c:pt idx="8">
                  <c:v>0.6</c:v>
                </c:pt>
                <c:pt idx="9">
                  <c:v>0.4</c:v>
                </c:pt>
                <c:pt idx="10">
                  <c:v>0.5</c:v>
                </c:pt>
              </c:numCache>
            </c:numRef>
          </c:xVal>
          <c:yVal>
            <c:numRef>
              <c:f>Sheet1!$B$2:$B$12</c:f>
              <c:numCache>
                <c:formatCode>General</c:formatCode>
                <c:ptCount val="11"/>
                <c:pt idx="0">
                  <c:v>5</c:v>
                </c:pt>
                <c:pt idx="1">
                  <c:v>17</c:v>
                </c:pt>
                <c:pt idx="2">
                  <c:v>3</c:v>
                </c:pt>
                <c:pt idx="3">
                  <c:v>8</c:v>
                </c:pt>
                <c:pt idx="4">
                  <c:v>7</c:v>
                </c:pt>
                <c:pt idx="5">
                  <c:v>9</c:v>
                </c:pt>
                <c:pt idx="6">
                  <c:v>13</c:v>
                </c:pt>
                <c:pt idx="7">
                  <c:v>19.5</c:v>
                </c:pt>
                <c:pt idx="8">
                  <c:v>8</c:v>
                </c:pt>
                <c:pt idx="9">
                  <c:v>11</c:v>
                </c:pt>
                <c:pt idx="10">
                  <c:v>11</c:v>
                </c:pt>
              </c:numCache>
            </c:numRef>
          </c:yVal>
          <c:smooth val="0"/>
          <c:extLst>
            <c:ext xmlns:c16="http://schemas.microsoft.com/office/drawing/2014/chart" uri="{C3380CC4-5D6E-409C-BE32-E72D297353CC}">
              <c16:uniqueId val="{00000000-D00A-404B-8145-F39FA8E58EFD}"/>
            </c:ext>
          </c:extLst>
        </c:ser>
        <c:ser>
          <c:idx val="1"/>
          <c:order val="1"/>
          <c:tx>
            <c:v>WT Females</c:v>
          </c:tx>
          <c:spPr>
            <a:ln w="47625">
              <a:noFill/>
            </a:ln>
            <a:effectLst/>
          </c:spPr>
          <c:marker>
            <c:symbol val="circle"/>
            <c:size val="3"/>
            <c:spPr>
              <a:solidFill>
                <a:srgbClr val="C00000">
                  <a:alpha val="80000"/>
                </a:srgbClr>
              </a:solidFill>
              <a:ln>
                <a:noFill/>
              </a:ln>
              <a:effectLst/>
            </c:spPr>
          </c:marker>
          <c:xVal>
            <c:numRef>
              <c:f>Sheet1!$A$16:$A$20</c:f>
              <c:numCache>
                <c:formatCode>General</c:formatCode>
                <c:ptCount val="5"/>
                <c:pt idx="0">
                  <c:v>0.56999999999999995</c:v>
                </c:pt>
                <c:pt idx="1">
                  <c:v>0.55000000000000004</c:v>
                </c:pt>
                <c:pt idx="2">
                  <c:v>0.4</c:v>
                </c:pt>
                <c:pt idx="3">
                  <c:v>0.6</c:v>
                </c:pt>
                <c:pt idx="4">
                  <c:v>0.6</c:v>
                </c:pt>
              </c:numCache>
            </c:numRef>
          </c:xVal>
          <c:yVal>
            <c:numRef>
              <c:f>Sheet1!$B$16:$B$20</c:f>
              <c:numCache>
                <c:formatCode>General</c:formatCode>
                <c:ptCount val="5"/>
                <c:pt idx="0">
                  <c:v>12</c:v>
                </c:pt>
                <c:pt idx="1">
                  <c:v>14</c:v>
                </c:pt>
                <c:pt idx="2">
                  <c:v>6</c:v>
                </c:pt>
                <c:pt idx="3">
                  <c:v>6</c:v>
                </c:pt>
                <c:pt idx="4">
                  <c:v>3</c:v>
                </c:pt>
              </c:numCache>
            </c:numRef>
          </c:yVal>
          <c:smooth val="0"/>
          <c:extLst>
            <c:ext xmlns:c16="http://schemas.microsoft.com/office/drawing/2014/chart" uri="{C3380CC4-5D6E-409C-BE32-E72D297353CC}">
              <c16:uniqueId val="{00000001-D00A-404B-8145-F39FA8E58EFD}"/>
            </c:ext>
          </c:extLst>
        </c:ser>
        <c:ser>
          <c:idx val="2"/>
          <c:order val="2"/>
          <c:tx>
            <c:v>Pooled mean</c:v>
          </c:tx>
          <c:spPr>
            <a:ln w="47625">
              <a:noFill/>
            </a:ln>
            <a:effectLst/>
          </c:spPr>
          <c:marker>
            <c:symbol val="dash"/>
            <c:size val="12"/>
            <c:spPr>
              <a:solidFill>
                <a:schemeClr val="tx1">
                  <a:alpha val="70000"/>
                </a:schemeClr>
              </a:solidFill>
              <a:ln>
                <a:noFill/>
              </a:ln>
              <a:effectLst/>
            </c:spPr>
          </c:marker>
          <c:xVal>
            <c:numRef>
              <c:f>Sheet1!$A$23:$A$24</c:f>
              <c:numCache>
                <c:formatCode>General</c:formatCode>
                <c:ptCount val="2"/>
                <c:pt idx="0">
                  <c:v>0.5</c:v>
                </c:pt>
                <c:pt idx="1">
                  <c:v>1.5</c:v>
                </c:pt>
              </c:numCache>
            </c:numRef>
          </c:xVal>
          <c:yVal>
            <c:numRef>
              <c:f>Sheet1!$B$23:$B$24</c:f>
              <c:numCache>
                <c:formatCode>General</c:formatCode>
                <c:ptCount val="2"/>
                <c:pt idx="0">
                  <c:v>9.53125</c:v>
                </c:pt>
                <c:pt idx="1">
                  <c:v>19.26923076923077</c:v>
                </c:pt>
              </c:numCache>
            </c:numRef>
          </c:yVal>
          <c:smooth val="0"/>
          <c:extLst>
            <c:ext xmlns:c16="http://schemas.microsoft.com/office/drawing/2014/chart" uri="{C3380CC4-5D6E-409C-BE32-E72D297353CC}">
              <c16:uniqueId val="{00000002-D00A-404B-8145-F39FA8E58EFD}"/>
            </c:ext>
          </c:extLst>
        </c:ser>
        <c:ser>
          <c:idx val="3"/>
          <c:order val="3"/>
          <c:tx>
            <c:v>KO Males</c:v>
          </c:tx>
          <c:spPr>
            <a:ln w="47625">
              <a:noFill/>
            </a:ln>
            <a:effectLst/>
          </c:spPr>
          <c:marker>
            <c:symbol val="circle"/>
            <c:size val="3"/>
            <c:spPr>
              <a:solidFill>
                <a:schemeClr val="tx2">
                  <a:lumMod val="75000"/>
                  <a:alpha val="80000"/>
                </a:schemeClr>
              </a:solidFill>
              <a:ln>
                <a:noFill/>
              </a:ln>
              <a:effectLst/>
            </c:spPr>
          </c:marker>
          <c:xVal>
            <c:numRef>
              <c:f>Sheet1!$A$32:$A$39</c:f>
              <c:numCache>
                <c:formatCode>General</c:formatCode>
                <c:ptCount val="8"/>
                <c:pt idx="0">
                  <c:v>1.6</c:v>
                </c:pt>
                <c:pt idx="1">
                  <c:v>1.35</c:v>
                </c:pt>
                <c:pt idx="2">
                  <c:v>1.5</c:v>
                </c:pt>
                <c:pt idx="3">
                  <c:v>1.5</c:v>
                </c:pt>
                <c:pt idx="4">
                  <c:v>1.4</c:v>
                </c:pt>
                <c:pt idx="5">
                  <c:v>1.5</c:v>
                </c:pt>
                <c:pt idx="6">
                  <c:v>1.5</c:v>
                </c:pt>
                <c:pt idx="7">
                  <c:v>1.35</c:v>
                </c:pt>
              </c:numCache>
            </c:numRef>
          </c:xVal>
          <c:yVal>
            <c:numRef>
              <c:f>Sheet1!$B$32:$B$39</c:f>
              <c:numCache>
                <c:formatCode>General</c:formatCode>
                <c:ptCount val="8"/>
                <c:pt idx="0">
                  <c:v>21</c:v>
                </c:pt>
                <c:pt idx="1">
                  <c:v>23</c:v>
                </c:pt>
                <c:pt idx="2">
                  <c:v>23</c:v>
                </c:pt>
                <c:pt idx="3">
                  <c:v>25</c:v>
                </c:pt>
                <c:pt idx="4">
                  <c:v>21.5</c:v>
                </c:pt>
                <c:pt idx="5">
                  <c:v>17</c:v>
                </c:pt>
                <c:pt idx="6">
                  <c:v>15</c:v>
                </c:pt>
                <c:pt idx="7">
                  <c:v>16</c:v>
                </c:pt>
              </c:numCache>
            </c:numRef>
          </c:yVal>
          <c:smooth val="0"/>
          <c:extLst>
            <c:ext xmlns:c16="http://schemas.microsoft.com/office/drawing/2014/chart" uri="{C3380CC4-5D6E-409C-BE32-E72D297353CC}">
              <c16:uniqueId val="{00000003-D00A-404B-8145-F39FA8E58EFD}"/>
            </c:ext>
          </c:extLst>
        </c:ser>
        <c:ser>
          <c:idx val="4"/>
          <c:order val="4"/>
          <c:tx>
            <c:v>KO Females</c:v>
          </c:tx>
          <c:spPr>
            <a:ln w="47625">
              <a:noFill/>
            </a:ln>
            <a:effectLst/>
          </c:spPr>
          <c:marker>
            <c:symbol val="circle"/>
            <c:size val="3"/>
            <c:spPr>
              <a:solidFill>
                <a:srgbClr val="C00000">
                  <a:alpha val="80000"/>
                </a:srgbClr>
              </a:solidFill>
              <a:ln>
                <a:noFill/>
              </a:ln>
              <a:effectLst/>
            </c:spPr>
          </c:marker>
          <c:xVal>
            <c:numRef>
              <c:f>Sheet1!$A$42:$A$46</c:f>
              <c:numCache>
                <c:formatCode>General</c:formatCode>
                <c:ptCount val="5"/>
                <c:pt idx="0">
                  <c:v>1.65</c:v>
                </c:pt>
                <c:pt idx="1">
                  <c:v>1.6</c:v>
                </c:pt>
                <c:pt idx="2">
                  <c:v>1.4</c:v>
                </c:pt>
                <c:pt idx="3">
                  <c:v>1.65</c:v>
                </c:pt>
                <c:pt idx="4">
                  <c:v>1.5</c:v>
                </c:pt>
              </c:numCache>
            </c:numRef>
          </c:xVal>
          <c:yVal>
            <c:numRef>
              <c:f>Sheet1!$B$42:$B$46</c:f>
              <c:numCache>
                <c:formatCode>General</c:formatCode>
                <c:ptCount val="5"/>
                <c:pt idx="0">
                  <c:v>16</c:v>
                </c:pt>
                <c:pt idx="1">
                  <c:v>18</c:v>
                </c:pt>
                <c:pt idx="2">
                  <c:v>19</c:v>
                </c:pt>
                <c:pt idx="3">
                  <c:v>23</c:v>
                </c:pt>
                <c:pt idx="4">
                  <c:v>13</c:v>
                </c:pt>
              </c:numCache>
            </c:numRef>
          </c:yVal>
          <c:smooth val="0"/>
          <c:extLst>
            <c:ext xmlns:c16="http://schemas.microsoft.com/office/drawing/2014/chart" uri="{C3380CC4-5D6E-409C-BE32-E72D297353CC}">
              <c16:uniqueId val="{00000004-D00A-404B-8145-F39FA8E58EFD}"/>
            </c:ext>
          </c:extLst>
        </c:ser>
        <c:dLbls>
          <c:showLegendKey val="0"/>
          <c:showVal val="0"/>
          <c:showCatName val="0"/>
          <c:showSerName val="0"/>
          <c:showPercent val="0"/>
          <c:showBubbleSize val="0"/>
        </c:dLbls>
        <c:axId val="2143651480"/>
        <c:axId val="-2104592008"/>
      </c:scatterChart>
      <c:valAx>
        <c:axId val="2143651480"/>
        <c:scaling>
          <c:orientation val="minMax"/>
          <c:max val="2"/>
        </c:scaling>
        <c:delete val="0"/>
        <c:axPos val="b"/>
        <c:numFmt formatCode="General" sourceLinked="1"/>
        <c:majorTickMark val="out"/>
        <c:minorTickMark val="none"/>
        <c:tickLblPos val="none"/>
        <c:crossAx val="-2104592008"/>
        <c:crosses val="autoZero"/>
        <c:crossBetween val="midCat"/>
        <c:majorUnit val="1"/>
      </c:valAx>
      <c:valAx>
        <c:axId val="-2104592008"/>
        <c:scaling>
          <c:orientation val="minMax"/>
          <c:max val="30"/>
        </c:scaling>
        <c:delete val="0"/>
        <c:axPos val="l"/>
        <c:numFmt formatCode="General" sourceLinked="1"/>
        <c:majorTickMark val="out"/>
        <c:minorTickMark val="none"/>
        <c:tickLblPos val="nextTo"/>
        <c:txPr>
          <a:bodyPr/>
          <a:lstStyle/>
          <a:p>
            <a:pPr>
              <a:defRPr sz="800">
                <a:latin typeface="Arial"/>
                <a:cs typeface="Arial"/>
              </a:defRPr>
            </a:pPr>
            <a:endParaRPr lang="de-DE"/>
          </a:p>
        </c:txPr>
        <c:crossAx val="2143651480"/>
        <c:crosses val="autoZero"/>
        <c:crossBetween val="midCat"/>
        <c:majorUnit val="10"/>
      </c:valAx>
      <c:spPr>
        <a:solidFill>
          <a:schemeClr val="bg1"/>
        </a:solidFill>
      </c:spPr>
    </c:plotArea>
    <c:plotVisOnly val="1"/>
    <c:dispBlanksAs val="gap"/>
    <c:showDLblsOverMax val="0"/>
  </c:chart>
  <c:spPr>
    <a:solidFill>
      <a:schemeClr val="bg1"/>
    </a:solidFill>
    <a:ln>
      <a:noFill/>
    </a:ln>
  </c:sp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23616117023029"/>
          <c:y val="0.114035087719298"/>
          <c:w val="0.66759727209830999"/>
          <c:h val="0.72807017543859598"/>
        </c:manualLayout>
      </c:layout>
      <c:scatterChart>
        <c:scatterStyle val="lineMarker"/>
        <c:varyColors val="0"/>
        <c:ser>
          <c:idx val="0"/>
          <c:order val="0"/>
          <c:tx>
            <c:v>Males</c:v>
          </c:tx>
          <c:spPr>
            <a:ln w="47625">
              <a:noFill/>
            </a:ln>
            <a:effectLst/>
          </c:spPr>
          <c:marker>
            <c:symbol val="circle"/>
            <c:size val="3"/>
            <c:spPr>
              <a:solidFill>
                <a:schemeClr val="tx2">
                  <a:lumMod val="75000"/>
                  <a:alpha val="80000"/>
                </a:schemeClr>
              </a:solidFill>
              <a:ln>
                <a:noFill/>
              </a:ln>
              <a:effectLst/>
            </c:spPr>
          </c:marker>
          <c:xVal>
            <c:numRef>
              <c:f>Sheet1!$G$2:$G$20</c:f>
              <c:numCache>
                <c:formatCode>General</c:formatCode>
                <c:ptCount val="19"/>
                <c:pt idx="0">
                  <c:v>0.5</c:v>
                </c:pt>
                <c:pt idx="1">
                  <c:v>0.5</c:v>
                </c:pt>
                <c:pt idx="2">
                  <c:v>0.5</c:v>
                </c:pt>
                <c:pt idx="3">
                  <c:v>0.35</c:v>
                </c:pt>
                <c:pt idx="4">
                  <c:v>0.5</c:v>
                </c:pt>
                <c:pt idx="5">
                  <c:v>0.5</c:v>
                </c:pt>
                <c:pt idx="6">
                  <c:v>0.5</c:v>
                </c:pt>
                <c:pt idx="7">
                  <c:v>0.5</c:v>
                </c:pt>
                <c:pt idx="8">
                  <c:v>0.65</c:v>
                </c:pt>
                <c:pt idx="9">
                  <c:v>0.4</c:v>
                </c:pt>
                <c:pt idx="10">
                  <c:v>0.6</c:v>
                </c:pt>
                <c:pt idx="11">
                  <c:v>1.6</c:v>
                </c:pt>
                <c:pt idx="12">
                  <c:v>1.4</c:v>
                </c:pt>
                <c:pt idx="13">
                  <c:v>1.6</c:v>
                </c:pt>
                <c:pt idx="14">
                  <c:v>1.5</c:v>
                </c:pt>
                <c:pt idx="15">
                  <c:v>1.4</c:v>
                </c:pt>
                <c:pt idx="16">
                  <c:v>1.4</c:v>
                </c:pt>
                <c:pt idx="17">
                  <c:v>1.4</c:v>
                </c:pt>
                <c:pt idx="18">
                  <c:v>1.6</c:v>
                </c:pt>
              </c:numCache>
            </c:numRef>
          </c:xVal>
          <c:yVal>
            <c:numRef>
              <c:f>Sheet1!$H$2:$H$20</c:f>
              <c:numCache>
                <c:formatCode>General</c:formatCode>
                <c:ptCount val="19"/>
                <c:pt idx="0">
                  <c:v>5</c:v>
                </c:pt>
                <c:pt idx="1">
                  <c:v>17</c:v>
                </c:pt>
                <c:pt idx="2">
                  <c:v>3</c:v>
                </c:pt>
                <c:pt idx="3">
                  <c:v>8</c:v>
                </c:pt>
                <c:pt idx="4">
                  <c:v>7</c:v>
                </c:pt>
                <c:pt idx="5">
                  <c:v>9</c:v>
                </c:pt>
                <c:pt idx="6">
                  <c:v>13</c:v>
                </c:pt>
                <c:pt idx="7">
                  <c:v>19.5</c:v>
                </c:pt>
                <c:pt idx="8">
                  <c:v>8</c:v>
                </c:pt>
                <c:pt idx="9">
                  <c:v>11</c:v>
                </c:pt>
                <c:pt idx="10">
                  <c:v>11</c:v>
                </c:pt>
                <c:pt idx="11">
                  <c:v>21</c:v>
                </c:pt>
                <c:pt idx="12">
                  <c:v>23</c:v>
                </c:pt>
                <c:pt idx="13">
                  <c:v>23</c:v>
                </c:pt>
                <c:pt idx="14">
                  <c:v>25</c:v>
                </c:pt>
                <c:pt idx="15">
                  <c:v>21.5</c:v>
                </c:pt>
                <c:pt idx="16">
                  <c:v>17</c:v>
                </c:pt>
                <c:pt idx="17">
                  <c:v>15</c:v>
                </c:pt>
                <c:pt idx="18">
                  <c:v>16</c:v>
                </c:pt>
              </c:numCache>
            </c:numRef>
          </c:yVal>
          <c:smooth val="0"/>
          <c:extLst>
            <c:ext xmlns:c16="http://schemas.microsoft.com/office/drawing/2014/chart" uri="{C3380CC4-5D6E-409C-BE32-E72D297353CC}">
              <c16:uniqueId val="{00000000-8EE2-4FD2-836B-5D9B0C220FEC}"/>
            </c:ext>
          </c:extLst>
        </c:ser>
        <c:ser>
          <c:idx val="2"/>
          <c:order val="1"/>
          <c:tx>
            <c:v>Mean</c:v>
          </c:tx>
          <c:spPr>
            <a:ln w="47625">
              <a:noFill/>
            </a:ln>
            <a:effectLst/>
          </c:spPr>
          <c:marker>
            <c:symbol val="dash"/>
            <c:size val="12"/>
            <c:spPr>
              <a:solidFill>
                <a:schemeClr val="tx1">
                  <a:alpha val="70000"/>
                </a:schemeClr>
              </a:solidFill>
              <a:ln>
                <a:noFill/>
              </a:ln>
              <a:effectLst/>
            </c:spPr>
          </c:marker>
          <c:xVal>
            <c:numRef>
              <c:f>Sheet1!$G$36:$G$37</c:f>
              <c:numCache>
                <c:formatCode>General</c:formatCode>
                <c:ptCount val="2"/>
                <c:pt idx="0">
                  <c:v>0.5</c:v>
                </c:pt>
                <c:pt idx="1">
                  <c:v>1.5</c:v>
                </c:pt>
              </c:numCache>
            </c:numRef>
          </c:xVal>
          <c:yVal>
            <c:numRef>
              <c:f>Sheet1!$H$36:$H$37</c:f>
              <c:numCache>
                <c:formatCode>General</c:formatCode>
                <c:ptCount val="2"/>
                <c:pt idx="0">
                  <c:v>10.13636363636364</c:v>
                </c:pt>
                <c:pt idx="1">
                  <c:v>20.1875</c:v>
                </c:pt>
              </c:numCache>
            </c:numRef>
          </c:yVal>
          <c:smooth val="0"/>
          <c:extLst>
            <c:ext xmlns:c16="http://schemas.microsoft.com/office/drawing/2014/chart" uri="{C3380CC4-5D6E-409C-BE32-E72D297353CC}">
              <c16:uniqueId val="{00000001-8EE2-4FD2-836B-5D9B0C220FEC}"/>
            </c:ext>
          </c:extLst>
        </c:ser>
        <c:dLbls>
          <c:showLegendKey val="0"/>
          <c:showVal val="0"/>
          <c:showCatName val="0"/>
          <c:showSerName val="0"/>
          <c:showPercent val="0"/>
          <c:showBubbleSize val="0"/>
        </c:dLbls>
        <c:axId val="2143662552"/>
        <c:axId val="-2104551624"/>
      </c:scatterChart>
      <c:valAx>
        <c:axId val="2143662552"/>
        <c:scaling>
          <c:orientation val="minMax"/>
          <c:max val="2"/>
        </c:scaling>
        <c:delete val="0"/>
        <c:axPos val="b"/>
        <c:numFmt formatCode="General" sourceLinked="1"/>
        <c:majorTickMark val="out"/>
        <c:minorTickMark val="none"/>
        <c:tickLblPos val="none"/>
        <c:crossAx val="-2104551624"/>
        <c:crosses val="autoZero"/>
        <c:crossBetween val="midCat"/>
        <c:majorUnit val="1"/>
      </c:valAx>
      <c:valAx>
        <c:axId val="-2104551624"/>
        <c:scaling>
          <c:orientation val="minMax"/>
          <c:max val="30"/>
        </c:scaling>
        <c:delete val="0"/>
        <c:axPos val="l"/>
        <c:numFmt formatCode="General" sourceLinked="1"/>
        <c:majorTickMark val="out"/>
        <c:minorTickMark val="none"/>
        <c:tickLblPos val="nextTo"/>
        <c:txPr>
          <a:bodyPr/>
          <a:lstStyle/>
          <a:p>
            <a:pPr>
              <a:defRPr sz="800">
                <a:latin typeface="Arial"/>
                <a:cs typeface="Arial"/>
              </a:defRPr>
            </a:pPr>
            <a:endParaRPr lang="de-DE"/>
          </a:p>
        </c:txPr>
        <c:crossAx val="2143662552"/>
        <c:crosses val="autoZero"/>
        <c:crossBetween val="midCat"/>
        <c:majorUnit val="10"/>
      </c:valAx>
      <c:spPr>
        <a:solidFill>
          <a:schemeClr val="bg1"/>
        </a:solidFill>
      </c:spPr>
    </c:plotArea>
    <c:plotVisOnly val="1"/>
    <c:dispBlanksAs val="gap"/>
    <c:showDLblsOverMax val="0"/>
  </c:chart>
  <c:spPr>
    <a:solidFill>
      <a:schemeClr val="bg1"/>
    </a:solidFill>
    <a:ln>
      <a:noFill/>
    </a:ln>
  </c:sp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22920654260269599"/>
          <c:y val="0.114035087719298"/>
          <c:w val="0.65928717022572703"/>
          <c:h val="0.72807017543859598"/>
        </c:manualLayout>
      </c:layout>
      <c:scatterChart>
        <c:scatterStyle val="lineMarker"/>
        <c:varyColors val="0"/>
        <c:ser>
          <c:idx val="1"/>
          <c:order val="0"/>
          <c:tx>
            <c:v>Females</c:v>
          </c:tx>
          <c:spPr>
            <a:ln w="47625">
              <a:noFill/>
            </a:ln>
            <a:effectLst/>
          </c:spPr>
          <c:marker>
            <c:symbol val="circle"/>
            <c:size val="3"/>
            <c:spPr>
              <a:solidFill>
                <a:srgbClr val="C00000">
                  <a:alpha val="80000"/>
                </a:srgbClr>
              </a:solidFill>
              <a:ln>
                <a:noFill/>
              </a:ln>
              <a:effectLst/>
            </c:spPr>
          </c:marker>
          <c:xVal>
            <c:numRef>
              <c:f>Sheet1!$G$23:$G$32</c:f>
              <c:numCache>
                <c:formatCode>General</c:formatCode>
                <c:ptCount val="10"/>
                <c:pt idx="0">
                  <c:v>0.5</c:v>
                </c:pt>
                <c:pt idx="1">
                  <c:v>0.5</c:v>
                </c:pt>
                <c:pt idx="2">
                  <c:v>0.4</c:v>
                </c:pt>
                <c:pt idx="3">
                  <c:v>0.6</c:v>
                </c:pt>
                <c:pt idx="4">
                  <c:v>0.5</c:v>
                </c:pt>
                <c:pt idx="5">
                  <c:v>1.5</c:v>
                </c:pt>
                <c:pt idx="6">
                  <c:v>1.4</c:v>
                </c:pt>
                <c:pt idx="7">
                  <c:v>1.6</c:v>
                </c:pt>
                <c:pt idx="8">
                  <c:v>1.5</c:v>
                </c:pt>
                <c:pt idx="9">
                  <c:v>1.5</c:v>
                </c:pt>
              </c:numCache>
            </c:numRef>
          </c:xVal>
          <c:yVal>
            <c:numRef>
              <c:f>Sheet1!$H$23:$H$32</c:f>
              <c:numCache>
                <c:formatCode>General</c:formatCode>
                <c:ptCount val="10"/>
                <c:pt idx="0">
                  <c:v>12</c:v>
                </c:pt>
                <c:pt idx="1">
                  <c:v>14</c:v>
                </c:pt>
                <c:pt idx="2">
                  <c:v>6</c:v>
                </c:pt>
                <c:pt idx="3">
                  <c:v>6</c:v>
                </c:pt>
                <c:pt idx="4">
                  <c:v>3</c:v>
                </c:pt>
                <c:pt idx="5">
                  <c:v>16</c:v>
                </c:pt>
                <c:pt idx="6">
                  <c:v>18</c:v>
                </c:pt>
                <c:pt idx="7">
                  <c:v>19</c:v>
                </c:pt>
                <c:pt idx="8">
                  <c:v>23</c:v>
                </c:pt>
                <c:pt idx="9">
                  <c:v>13</c:v>
                </c:pt>
              </c:numCache>
            </c:numRef>
          </c:yVal>
          <c:smooth val="0"/>
          <c:extLst>
            <c:ext xmlns:c16="http://schemas.microsoft.com/office/drawing/2014/chart" uri="{C3380CC4-5D6E-409C-BE32-E72D297353CC}">
              <c16:uniqueId val="{00000000-82AD-44A4-AFDB-BA617B0B3321}"/>
            </c:ext>
          </c:extLst>
        </c:ser>
        <c:ser>
          <c:idx val="2"/>
          <c:order val="1"/>
          <c:tx>
            <c:v>Mean</c:v>
          </c:tx>
          <c:spPr>
            <a:ln w="47625">
              <a:noFill/>
            </a:ln>
            <a:effectLst/>
          </c:spPr>
          <c:marker>
            <c:symbol val="dash"/>
            <c:size val="12"/>
            <c:spPr>
              <a:solidFill>
                <a:schemeClr val="tx1">
                  <a:alpha val="70000"/>
                </a:schemeClr>
              </a:solidFill>
              <a:ln>
                <a:noFill/>
              </a:ln>
              <a:effectLst/>
            </c:spPr>
          </c:marker>
          <c:xVal>
            <c:numRef>
              <c:f>Sheet1!$G$39:$G$40</c:f>
              <c:numCache>
                <c:formatCode>General</c:formatCode>
                <c:ptCount val="2"/>
                <c:pt idx="0">
                  <c:v>0.5</c:v>
                </c:pt>
                <c:pt idx="1">
                  <c:v>1.5</c:v>
                </c:pt>
              </c:numCache>
            </c:numRef>
          </c:xVal>
          <c:yVal>
            <c:numRef>
              <c:f>Sheet1!$H$39:$H$40</c:f>
              <c:numCache>
                <c:formatCode>General</c:formatCode>
                <c:ptCount val="2"/>
                <c:pt idx="0">
                  <c:v>8.2000000000000011</c:v>
                </c:pt>
                <c:pt idx="1">
                  <c:v>17.8</c:v>
                </c:pt>
              </c:numCache>
            </c:numRef>
          </c:yVal>
          <c:smooth val="0"/>
          <c:extLst>
            <c:ext xmlns:c16="http://schemas.microsoft.com/office/drawing/2014/chart" uri="{C3380CC4-5D6E-409C-BE32-E72D297353CC}">
              <c16:uniqueId val="{00000001-82AD-44A4-AFDB-BA617B0B3321}"/>
            </c:ext>
          </c:extLst>
        </c:ser>
        <c:dLbls>
          <c:showLegendKey val="0"/>
          <c:showVal val="0"/>
          <c:showCatName val="0"/>
          <c:showSerName val="0"/>
          <c:showPercent val="0"/>
          <c:showBubbleSize val="0"/>
        </c:dLbls>
        <c:axId val="-2113233448"/>
        <c:axId val="-2113264744"/>
      </c:scatterChart>
      <c:valAx>
        <c:axId val="-2113233448"/>
        <c:scaling>
          <c:orientation val="minMax"/>
          <c:max val="2"/>
        </c:scaling>
        <c:delete val="0"/>
        <c:axPos val="b"/>
        <c:numFmt formatCode="General" sourceLinked="1"/>
        <c:majorTickMark val="out"/>
        <c:minorTickMark val="none"/>
        <c:tickLblPos val="none"/>
        <c:crossAx val="-2113264744"/>
        <c:crosses val="autoZero"/>
        <c:crossBetween val="midCat"/>
        <c:majorUnit val="1"/>
      </c:valAx>
      <c:valAx>
        <c:axId val="-2113264744"/>
        <c:scaling>
          <c:orientation val="minMax"/>
          <c:max val="30"/>
        </c:scaling>
        <c:delete val="0"/>
        <c:axPos val="l"/>
        <c:numFmt formatCode="General" sourceLinked="1"/>
        <c:majorTickMark val="out"/>
        <c:minorTickMark val="none"/>
        <c:tickLblPos val="nextTo"/>
        <c:txPr>
          <a:bodyPr/>
          <a:lstStyle/>
          <a:p>
            <a:pPr>
              <a:defRPr sz="800">
                <a:latin typeface="Arial"/>
                <a:cs typeface="Arial"/>
              </a:defRPr>
            </a:pPr>
            <a:endParaRPr lang="de-DE"/>
          </a:p>
        </c:txPr>
        <c:crossAx val="-2113233448"/>
        <c:crosses val="autoZero"/>
        <c:crossBetween val="midCat"/>
        <c:majorUnit val="10"/>
      </c:valAx>
      <c:spPr>
        <a:solidFill>
          <a:schemeClr val="bg1"/>
        </a:solidFill>
      </c:spPr>
    </c:plotArea>
    <c:plotVisOnly val="1"/>
    <c:dispBlanksAs val="gap"/>
    <c:showDLblsOverMax val="0"/>
  </c:chart>
  <c:spPr>
    <a:solidFill>
      <a:schemeClr val="bg1"/>
    </a:solidFill>
    <a:ln>
      <a:noFill/>
    </a:ln>
  </c:sp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Female WT</c:v>
          </c:tx>
          <c:spPr>
            <a:ln w="28575">
              <a:noFill/>
            </a:ln>
          </c:spPr>
          <c:marker>
            <c:symbol val="circle"/>
            <c:size val="2"/>
            <c:spPr>
              <a:solidFill>
                <a:srgbClr val="C00000">
                  <a:alpha val="70000"/>
                </a:srgbClr>
              </a:solidFill>
              <a:ln>
                <a:solidFill>
                  <a:srgbClr val="C00000">
                    <a:alpha val="70000"/>
                  </a:srgbClr>
                </a:solidFill>
              </a:ln>
            </c:spPr>
          </c:marker>
          <c:xVal>
            <c:numRef>
              <c:f>Sheet1!$J$2:$J$26</c:f>
              <c:numCache>
                <c:formatCode>General</c:formatCode>
                <c:ptCount val="25"/>
                <c:pt idx="0">
                  <c:v>0.3</c:v>
                </c:pt>
                <c:pt idx="1">
                  <c:v>0.35</c:v>
                </c:pt>
                <c:pt idx="2">
                  <c:v>0.25</c:v>
                </c:pt>
                <c:pt idx="3">
                  <c:v>0.3</c:v>
                </c:pt>
                <c:pt idx="4">
                  <c:v>0.25</c:v>
                </c:pt>
                <c:pt idx="5">
                  <c:v>0.35</c:v>
                </c:pt>
                <c:pt idx="6">
                  <c:v>0.25</c:v>
                </c:pt>
                <c:pt idx="7">
                  <c:v>0.35</c:v>
                </c:pt>
                <c:pt idx="8">
                  <c:v>0.3</c:v>
                </c:pt>
                <c:pt idx="9">
                  <c:v>0.2</c:v>
                </c:pt>
                <c:pt idx="10">
                  <c:v>0.3</c:v>
                </c:pt>
                <c:pt idx="11">
                  <c:v>0.4</c:v>
                </c:pt>
                <c:pt idx="12">
                  <c:v>0.25</c:v>
                </c:pt>
                <c:pt idx="13">
                  <c:v>0.35</c:v>
                </c:pt>
                <c:pt idx="14">
                  <c:v>0.2</c:v>
                </c:pt>
                <c:pt idx="15">
                  <c:v>0.4</c:v>
                </c:pt>
                <c:pt idx="16">
                  <c:v>0.3</c:v>
                </c:pt>
                <c:pt idx="17">
                  <c:v>0.25</c:v>
                </c:pt>
                <c:pt idx="18">
                  <c:v>0.35</c:v>
                </c:pt>
                <c:pt idx="19">
                  <c:v>0.3</c:v>
                </c:pt>
                <c:pt idx="20">
                  <c:v>0.35</c:v>
                </c:pt>
                <c:pt idx="21">
                  <c:v>0.25</c:v>
                </c:pt>
                <c:pt idx="22">
                  <c:v>0.35</c:v>
                </c:pt>
                <c:pt idx="23">
                  <c:v>0.25</c:v>
                </c:pt>
                <c:pt idx="24">
                  <c:v>0.3</c:v>
                </c:pt>
              </c:numCache>
            </c:numRef>
          </c:xVal>
          <c:yVal>
            <c:numRef>
              <c:f>Sheet1!$K$2:$K$26</c:f>
              <c:numCache>
                <c:formatCode>General</c:formatCode>
                <c:ptCount val="25"/>
                <c:pt idx="0">
                  <c:v>1</c:v>
                </c:pt>
                <c:pt idx="1">
                  <c:v>2</c:v>
                </c:pt>
                <c:pt idx="2">
                  <c:v>2</c:v>
                </c:pt>
                <c:pt idx="3">
                  <c:v>3</c:v>
                </c:pt>
                <c:pt idx="4">
                  <c:v>4</c:v>
                </c:pt>
                <c:pt idx="5">
                  <c:v>4</c:v>
                </c:pt>
                <c:pt idx="6">
                  <c:v>5</c:v>
                </c:pt>
                <c:pt idx="7">
                  <c:v>5</c:v>
                </c:pt>
                <c:pt idx="8">
                  <c:v>6</c:v>
                </c:pt>
                <c:pt idx="9">
                  <c:v>7</c:v>
                </c:pt>
                <c:pt idx="10">
                  <c:v>7</c:v>
                </c:pt>
                <c:pt idx="11">
                  <c:v>7</c:v>
                </c:pt>
                <c:pt idx="12">
                  <c:v>8</c:v>
                </c:pt>
                <c:pt idx="13">
                  <c:v>8</c:v>
                </c:pt>
                <c:pt idx="14">
                  <c:v>9</c:v>
                </c:pt>
                <c:pt idx="15">
                  <c:v>9</c:v>
                </c:pt>
                <c:pt idx="16">
                  <c:v>9</c:v>
                </c:pt>
                <c:pt idx="17">
                  <c:v>10</c:v>
                </c:pt>
                <c:pt idx="18">
                  <c:v>10</c:v>
                </c:pt>
                <c:pt idx="19">
                  <c:v>11</c:v>
                </c:pt>
                <c:pt idx="20">
                  <c:v>12</c:v>
                </c:pt>
                <c:pt idx="21">
                  <c:v>12</c:v>
                </c:pt>
                <c:pt idx="22">
                  <c:v>13</c:v>
                </c:pt>
                <c:pt idx="23">
                  <c:v>13</c:v>
                </c:pt>
                <c:pt idx="24">
                  <c:v>15</c:v>
                </c:pt>
              </c:numCache>
            </c:numRef>
          </c:yVal>
          <c:smooth val="0"/>
          <c:extLst>
            <c:ext xmlns:c16="http://schemas.microsoft.com/office/drawing/2014/chart" uri="{C3380CC4-5D6E-409C-BE32-E72D297353CC}">
              <c16:uniqueId val="{00000000-CC24-404A-81BB-CBC13270F945}"/>
            </c:ext>
          </c:extLst>
        </c:ser>
        <c:ser>
          <c:idx val="3"/>
          <c:order val="1"/>
          <c:tx>
            <c:v>Female KO</c:v>
          </c:tx>
          <c:spPr>
            <a:ln w="28575">
              <a:noFill/>
            </a:ln>
          </c:spPr>
          <c:marker>
            <c:symbol val="circle"/>
            <c:size val="2"/>
            <c:spPr>
              <a:solidFill>
                <a:srgbClr val="C00000">
                  <a:alpha val="70000"/>
                </a:srgbClr>
              </a:solidFill>
              <a:ln w="12700">
                <a:solidFill>
                  <a:srgbClr val="C00000">
                    <a:alpha val="70000"/>
                  </a:srgbClr>
                </a:solidFill>
              </a:ln>
            </c:spPr>
          </c:marker>
          <c:xVal>
            <c:numRef>
              <c:f>Sheet1!$J$27:$J$51</c:f>
              <c:numCache>
                <c:formatCode>General</c:formatCode>
                <c:ptCount val="25"/>
                <c:pt idx="0">
                  <c:v>0.8</c:v>
                </c:pt>
                <c:pt idx="1">
                  <c:v>0.8</c:v>
                </c:pt>
                <c:pt idx="2">
                  <c:v>0.75</c:v>
                </c:pt>
                <c:pt idx="3">
                  <c:v>0.85</c:v>
                </c:pt>
                <c:pt idx="4">
                  <c:v>0.8</c:v>
                </c:pt>
                <c:pt idx="5">
                  <c:v>0.75</c:v>
                </c:pt>
                <c:pt idx="6">
                  <c:v>0.85</c:v>
                </c:pt>
                <c:pt idx="7">
                  <c:v>0.8</c:v>
                </c:pt>
                <c:pt idx="8">
                  <c:v>0.7</c:v>
                </c:pt>
                <c:pt idx="9">
                  <c:v>0.8</c:v>
                </c:pt>
                <c:pt idx="10">
                  <c:v>0.9</c:v>
                </c:pt>
                <c:pt idx="11">
                  <c:v>0.7</c:v>
                </c:pt>
                <c:pt idx="12">
                  <c:v>0.8</c:v>
                </c:pt>
                <c:pt idx="13">
                  <c:v>0.9</c:v>
                </c:pt>
                <c:pt idx="14">
                  <c:v>0.75</c:v>
                </c:pt>
                <c:pt idx="15">
                  <c:v>0.85</c:v>
                </c:pt>
                <c:pt idx="16">
                  <c:v>0.8</c:v>
                </c:pt>
                <c:pt idx="17">
                  <c:v>0.85</c:v>
                </c:pt>
                <c:pt idx="18">
                  <c:v>0.75</c:v>
                </c:pt>
                <c:pt idx="19">
                  <c:v>0.85</c:v>
                </c:pt>
                <c:pt idx="20">
                  <c:v>0.75</c:v>
                </c:pt>
                <c:pt idx="21">
                  <c:v>0.8</c:v>
                </c:pt>
                <c:pt idx="22">
                  <c:v>0.8</c:v>
                </c:pt>
                <c:pt idx="23">
                  <c:v>0.75</c:v>
                </c:pt>
                <c:pt idx="24">
                  <c:v>0.85</c:v>
                </c:pt>
              </c:numCache>
            </c:numRef>
          </c:xVal>
          <c:yVal>
            <c:numRef>
              <c:f>Sheet1!$K$27:$K$51</c:f>
              <c:numCache>
                <c:formatCode>General</c:formatCode>
                <c:ptCount val="25"/>
                <c:pt idx="0">
                  <c:v>15</c:v>
                </c:pt>
                <c:pt idx="1">
                  <c:v>17</c:v>
                </c:pt>
                <c:pt idx="2">
                  <c:v>18</c:v>
                </c:pt>
                <c:pt idx="3">
                  <c:v>18</c:v>
                </c:pt>
                <c:pt idx="4">
                  <c:v>19</c:v>
                </c:pt>
                <c:pt idx="5">
                  <c:v>20</c:v>
                </c:pt>
                <c:pt idx="6">
                  <c:v>20</c:v>
                </c:pt>
                <c:pt idx="7">
                  <c:v>21</c:v>
                </c:pt>
                <c:pt idx="8">
                  <c:v>22</c:v>
                </c:pt>
                <c:pt idx="9">
                  <c:v>22</c:v>
                </c:pt>
                <c:pt idx="10">
                  <c:v>22</c:v>
                </c:pt>
                <c:pt idx="11">
                  <c:v>23</c:v>
                </c:pt>
                <c:pt idx="12">
                  <c:v>23</c:v>
                </c:pt>
                <c:pt idx="13">
                  <c:v>23</c:v>
                </c:pt>
                <c:pt idx="14">
                  <c:v>24</c:v>
                </c:pt>
                <c:pt idx="15">
                  <c:v>24</c:v>
                </c:pt>
                <c:pt idx="16">
                  <c:v>25</c:v>
                </c:pt>
                <c:pt idx="17">
                  <c:v>26</c:v>
                </c:pt>
                <c:pt idx="18">
                  <c:v>26</c:v>
                </c:pt>
                <c:pt idx="19">
                  <c:v>27</c:v>
                </c:pt>
                <c:pt idx="20">
                  <c:v>27</c:v>
                </c:pt>
                <c:pt idx="21">
                  <c:v>28</c:v>
                </c:pt>
                <c:pt idx="22">
                  <c:v>29</c:v>
                </c:pt>
                <c:pt idx="23">
                  <c:v>30</c:v>
                </c:pt>
                <c:pt idx="24">
                  <c:v>30</c:v>
                </c:pt>
              </c:numCache>
            </c:numRef>
          </c:yVal>
          <c:smooth val="0"/>
          <c:extLst>
            <c:ext xmlns:c16="http://schemas.microsoft.com/office/drawing/2014/chart" uri="{C3380CC4-5D6E-409C-BE32-E72D297353CC}">
              <c16:uniqueId val="{00000001-CC24-404A-81BB-CBC13270F945}"/>
            </c:ext>
          </c:extLst>
        </c:ser>
        <c:ser>
          <c:idx val="1"/>
          <c:order val="2"/>
          <c:tx>
            <c:v>Males WT</c:v>
          </c:tx>
          <c:spPr>
            <a:ln w="28575">
              <a:noFill/>
            </a:ln>
          </c:spPr>
          <c:marker>
            <c:symbol val="circle"/>
            <c:size val="2"/>
            <c:spPr>
              <a:solidFill>
                <a:schemeClr val="tx2">
                  <a:lumMod val="75000"/>
                  <a:alpha val="70000"/>
                </a:schemeClr>
              </a:solidFill>
              <a:ln>
                <a:solidFill>
                  <a:schemeClr val="tx2">
                    <a:lumMod val="75000"/>
                    <a:alpha val="70000"/>
                  </a:schemeClr>
                </a:solidFill>
              </a:ln>
            </c:spPr>
          </c:marker>
          <c:xVal>
            <c:numRef>
              <c:f>Sheet1!$J$52:$J$76</c:f>
              <c:numCache>
                <c:formatCode>General</c:formatCode>
                <c:ptCount val="25"/>
                <c:pt idx="0">
                  <c:v>1.45</c:v>
                </c:pt>
                <c:pt idx="1">
                  <c:v>1.35</c:v>
                </c:pt>
                <c:pt idx="2">
                  <c:v>1.4</c:v>
                </c:pt>
                <c:pt idx="3">
                  <c:v>1.4</c:v>
                </c:pt>
                <c:pt idx="4">
                  <c:v>1.45</c:v>
                </c:pt>
                <c:pt idx="5">
                  <c:v>1.35</c:v>
                </c:pt>
                <c:pt idx="6">
                  <c:v>1.4</c:v>
                </c:pt>
                <c:pt idx="7">
                  <c:v>1.5</c:v>
                </c:pt>
                <c:pt idx="8">
                  <c:v>1.3</c:v>
                </c:pt>
                <c:pt idx="9">
                  <c:v>1.4</c:v>
                </c:pt>
                <c:pt idx="10">
                  <c:v>1.45</c:v>
                </c:pt>
                <c:pt idx="11">
                  <c:v>1.35</c:v>
                </c:pt>
                <c:pt idx="12">
                  <c:v>1.45</c:v>
                </c:pt>
                <c:pt idx="13">
                  <c:v>1.35</c:v>
                </c:pt>
                <c:pt idx="14">
                  <c:v>1.3</c:v>
                </c:pt>
                <c:pt idx="15">
                  <c:v>1.5</c:v>
                </c:pt>
                <c:pt idx="16">
                  <c:v>1.4</c:v>
                </c:pt>
                <c:pt idx="17">
                  <c:v>1.35</c:v>
                </c:pt>
                <c:pt idx="18">
                  <c:v>1.45</c:v>
                </c:pt>
                <c:pt idx="19">
                  <c:v>1.4</c:v>
                </c:pt>
                <c:pt idx="20">
                  <c:v>1.45</c:v>
                </c:pt>
                <c:pt idx="21">
                  <c:v>1.35</c:v>
                </c:pt>
                <c:pt idx="22">
                  <c:v>1.4</c:v>
                </c:pt>
                <c:pt idx="23">
                  <c:v>1.4</c:v>
                </c:pt>
                <c:pt idx="24">
                  <c:v>1.4</c:v>
                </c:pt>
              </c:numCache>
            </c:numRef>
          </c:xVal>
          <c:yVal>
            <c:numRef>
              <c:f>Sheet1!$K$52:$K$76</c:f>
              <c:numCache>
                <c:formatCode>General</c:formatCode>
                <c:ptCount val="25"/>
                <c:pt idx="0">
                  <c:v>1</c:v>
                </c:pt>
                <c:pt idx="1">
                  <c:v>1</c:v>
                </c:pt>
                <c:pt idx="2">
                  <c:v>2</c:v>
                </c:pt>
                <c:pt idx="3">
                  <c:v>3</c:v>
                </c:pt>
                <c:pt idx="4">
                  <c:v>4</c:v>
                </c:pt>
                <c:pt idx="5">
                  <c:v>4</c:v>
                </c:pt>
                <c:pt idx="6">
                  <c:v>5</c:v>
                </c:pt>
                <c:pt idx="7">
                  <c:v>6</c:v>
                </c:pt>
                <c:pt idx="8">
                  <c:v>6</c:v>
                </c:pt>
                <c:pt idx="9">
                  <c:v>6</c:v>
                </c:pt>
                <c:pt idx="10">
                  <c:v>7</c:v>
                </c:pt>
                <c:pt idx="11">
                  <c:v>7</c:v>
                </c:pt>
                <c:pt idx="12">
                  <c:v>8</c:v>
                </c:pt>
                <c:pt idx="13">
                  <c:v>8</c:v>
                </c:pt>
                <c:pt idx="14">
                  <c:v>9</c:v>
                </c:pt>
                <c:pt idx="15">
                  <c:v>9</c:v>
                </c:pt>
                <c:pt idx="16">
                  <c:v>9</c:v>
                </c:pt>
                <c:pt idx="17">
                  <c:v>10</c:v>
                </c:pt>
                <c:pt idx="18">
                  <c:v>10</c:v>
                </c:pt>
                <c:pt idx="19">
                  <c:v>11</c:v>
                </c:pt>
                <c:pt idx="20">
                  <c:v>12</c:v>
                </c:pt>
                <c:pt idx="21">
                  <c:v>12</c:v>
                </c:pt>
                <c:pt idx="22">
                  <c:v>13</c:v>
                </c:pt>
                <c:pt idx="23">
                  <c:v>14</c:v>
                </c:pt>
                <c:pt idx="24">
                  <c:v>15</c:v>
                </c:pt>
              </c:numCache>
            </c:numRef>
          </c:yVal>
          <c:smooth val="0"/>
          <c:extLst>
            <c:ext xmlns:c16="http://schemas.microsoft.com/office/drawing/2014/chart" uri="{C3380CC4-5D6E-409C-BE32-E72D297353CC}">
              <c16:uniqueId val="{00000002-CC24-404A-81BB-CBC13270F945}"/>
            </c:ext>
          </c:extLst>
        </c:ser>
        <c:ser>
          <c:idx val="4"/>
          <c:order val="3"/>
          <c:tx>
            <c:v>Males KO</c:v>
          </c:tx>
          <c:spPr>
            <a:ln w="28575">
              <a:noFill/>
            </a:ln>
          </c:spPr>
          <c:marker>
            <c:symbol val="circle"/>
            <c:size val="2"/>
            <c:spPr>
              <a:solidFill>
                <a:schemeClr val="tx2">
                  <a:lumMod val="75000"/>
                  <a:alpha val="70000"/>
                </a:schemeClr>
              </a:solidFill>
              <a:ln w="12700">
                <a:solidFill>
                  <a:schemeClr val="tx2">
                    <a:lumMod val="75000"/>
                    <a:alpha val="70000"/>
                  </a:schemeClr>
                </a:solidFill>
              </a:ln>
            </c:spPr>
          </c:marker>
          <c:xVal>
            <c:numRef>
              <c:f>Sheet1!$J$77:$J$101</c:f>
              <c:numCache>
                <c:formatCode>General</c:formatCode>
                <c:ptCount val="25"/>
                <c:pt idx="0">
                  <c:v>1.9</c:v>
                </c:pt>
                <c:pt idx="1">
                  <c:v>1.9</c:v>
                </c:pt>
                <c:pt idx="2">
                  <c:v>1.85</c:v>
                </c:pt>
                <c:pt idx="3">
                  <c:v>1.95</c:v>
                </c:pt>
                <c:pt idx="4">
                  <c:v>1.9</c:v>
                </c:pt>
                <c:pt idx="5">
                  <c:v>1.85</c:v>
                </c:pt>
                <c:pt idx="6">
                  <c:v>1.95</c:v>
                </c:pt>
                <c:pt idx="7">
                  <c:v>1.9</c:v>
                </c:pt>
                <c:pt idx="8">
                  <c:v>1.95</c:v>
                </c:pt>
                <c:pt idx="9">
                  <c:v>1.85</c:v>
                </c:pt>
                <c:pt idx="10">
                  <c:v>1.8</c:v>
                </c:pt>
                <c:pt idx="11">
                  <c:v>1.9</c:v>
                </c:pt>
                <c:pt idx="12">
                  <c:v>2</c:v>
                </c:pt>
                <c:pt idx="13">
                  <c:v>1.95</c:v>
                </c:pt>
                <c:pt idx="14">
                  <c:v>1.85</c:v>
                </c:pt>
                <c:pt idx="15">
                  <c:v>2</c:v>
                </c:pt>
                <c:pt idx="16">
                  <c:v>1.9</c:v>
                </c:pt>
                <c:pt idx="17">
                  <c:v>1.8</c:v>
                </c:pt>
                <c:pt idx="18">
                  <c:v>1.85</c:v>
                </c:pt>
                <c:pt idx="19">
                  <c:v>1.95</c:v>
                </c:pt>
                <c:pt idx="20">
                  <c:v>1.85</c:v>
                </c:pt>
                <c:pt idx="21">
                  <c:v>1.95</c:v>
                </c:pt>
                <c:pt idx="22">
                  <c:v>1.9</c:v>
                </c:pt>
                <c:pt idx="23">
                  <c:v>1.9</c:v>
                </c:pt>
                <c:pt idx="24">
                  <c:v>1.9</c:v>
                </c:pt>
              </c:numCache>
            </c:numRef>
          </c:xVal>
          <c:yVal>
            <c:numRef>
              <c:f>Sheet1!$K$77:$K$101</c:f>
              <c:numCache>
                <c:formatCode>General</c:formatCode>
                <c:ptCount val="25"/>
                <c:pt idx="0">
                  <c:v>1</c:v>
                </c:pt>
                <c:pt idx="1">
                  <c:v>2</c:v>
                </c:pt>
                <c:pt idx="2">
                  <c:v>3</c:v>
                </c:pt>
                <c:pt idx="3">
                  <c:v>3</c:v>
                </c:pt>
                <c:pt idx="4">
                  <c:v>4</c:v>
                </c:pt>
                <c:pt idx="5">
                  <c:v>5</c:v>
                </c:pt>
                <c:pt idx="6">
                  <c:v>5</c:v>
                </c:pt>
                <c:pt idx="7">
                  <c:v>6</c:v>
                </c:pt>
                <c:pt idx="8">
                  <c:v>7</c:v>
                </c:pt>
                <c:pt idx="9">
                  <c:v>7</c:v>
                </c:pt>
                <c:pt idx="10">
                  <c:v>8</c:v>
                </c:pt>
                <c:pt idx="11">
                  <c:v>8</c:v>
                </c:pt>
                <c:pt idx="12">
                  <c:v>8</c:v>
                </c:pt>
                <c:pt idx="13">
                  <c:v>9</c:v>
                </c:pt>
                <c:pt idx="14">
                  <c:v>9</c:v>
                </c:pt>
                <c:pt idx="15">
                  <c:v>10</c:v>
                </c:pt>
                <c:pt idx="16">
                  <c:v>10</c:v>
                </c:pt>
                <c:pt idx="17">
                  <c:v>10</c:v>
                </c:pt>
                <c:pt idx="18">
                  <c:v>11</c:v>
                </c:pt>
                <c:pt idx="19">
                  <c:v>11</c:v>
                </c:pt>
                <c:pt idx="20">
                  <c:v>12</c:v>
                </c:pt>
                <c:pt idx="21">
                  <c:v>12</c:v>
                </c:pt>
                <c:pt idx="22">
                  <c:v>13</c:v>
                </c:pt>
                <c:pt idx="23">
                  <c:v>14</c:v>
                </c:pt>
                <c:pt idx="24">
                  <c:v>15</c:v>
                </c:pt>
              </c:numCache>
            </c:numRef>
          </c:yVal>
          <c:smooth val="0"/>
          <c:extLst>
            <c:ext xmlns:c16="http://schemas.microsoft.com/office/drawing/2014/chart" uri="{C3380CC4-5D6E-409C-BE32-E72D297353CC}">
              <c16:uniqueId val="{00000003-CC24-404A-81BB-CBC13270F945}"/>
            </c:ext>
          </c:extLst>
        </c:ser>
        <c:ser>
          <c:idx val="2"/>
          <c:order val="4"/>
          <c:tx>
            <c:v>Mean</c:v>
          </c:tx>
          <c:spPr>
            <a:ln w="28575">
              <a:noFill/>
            </a:ln>
          </c:spPr>
          <c:marker>
            <c:symbol val="dash"/>
            <c:size val="12"/>
            <c:spPr>
              <a:solidFill>
                <a:schemeClr val="tx1">
                  <a:alpha val="70000"/>
                </a:schemeClr>
              </a:solidFill>
              <a:ln>
                <a:solidFill>
                  <a:schemeClr val="tx1"/>
                </a:solidFill>
              </a:ln>
            </c:spPr>
          </c:marker>
          <c:xVal>
            <c:numRef>
              <c:f>Sheet1!$J$103:$J$106</c:f>
              <c:numCache>
                <c:formatCode>General</c:formatCode>
                <c:ptCount val="4"/>
                <c:pt idx="0">
                  <c:v>0.3</c:v>
                </c:pt>
                <c:pt idx="1">
                  <c:v>0.8</c:v>
                </c:pt>
                <c:pt idx="2">
                  <c:v>1.4</c:v>
                </c:pt>
                <c:pt idx="3">
                  <c:v>1.9</c:v>
                </c:pt>
              </c:numCache>
            </c:numRef>
          </c:xVal>
          <c:yVal>
            <c:numRef>
              <c:f>Sheet1!$K$103:$K$106</c:f>
              <c:numCache>
                <c:formatCode>General</c:formatCode>
                <c:ptCount val="4"/>
                <c:pt idx="0">
                  <c:v>7.68</c:v>
                </c:pt>
                <c:pt idx="1">
                  <c:v>23.16</c:v>
                </c:pt>
                <c:pt idx="2">
                  <c:v>7.68</c:v>
                </c:pt>
                <c:pt idx="3">
                  <c:v>8.120000000000001</c:v>
                </c:pt>
              </c:numCache>
            </c:numRef>
          </c:yVal>
          <c:smooth val="0"/>
          <c:extLst>
            <c:ext xmlns:c16="http://schemas.microsoft.com/office/drawing/2014/chart" uri="{C3380CC4-5D6E-409C-BE32-E72D297353CC}">
              <c16:uniqueId val="{00000004-CC24-404A-81BB-CBC13270F945}"/>
            </c:ext>
          </c:extLst>
        </c:ser>
        <c:dLbls>
          <c:showLegendKey val="0"/>
          <c:showVal val="0"/>
          <c:showCatName val="0"/>
          <c:showSerName val="0"/>
          <c:showPercent val="0"/>
          <c:showBubbleSize val="0"/>
        </c:dLbls>
        <c:axId val="-2113625656"/>
        <c:axId val="-2113170168"/>
      </c:scatterChart>
      <c:valAx>
        <c:axId val="-2113625656"/>
        <c:scaling>
          <c:orientation val="minMax"/>
          <c:max val="2.2000000000000002"/>
        </c:scaling>
        <c:delete val="0"/>
        <c:axPos val="b"/>
        <c:numFmt formatCode="General" sourceLinked="1"/>
        <c:majorTickMark val="out"/>
        <c:minorTickMark val="none"/>
        <c:tickLblPos val="none"/>
        <c:crossAx val="-2113170168"/>
        <c:crosses val="autoZero"/>
        <c:crossBetween val="midCat"/>
        <c:majorUnit val="1.1000000000000001"/>
      </c:valAx>
      <c:valAx>
        <c:axId val="-2113170168"/>
        <c:scaling>
          <c:orientation val="minMax"/>
          <c:max val="30"/>
        </c:scaling>
        <c:delete val="0"/>
        <c:axPos val="l"/>
        <c:numFmt formatCode="General" sourceLinked="1"/>
        <c:majorTickMark val="out"/>
        <c:minorTickMark val="none"/>
        <c:tickLblPos val="nextTo"/>
        <c:txPr>
          <a:bodyPr/>
          <a:lstStyle/>
          <a:p>
            <a:pPr>
              <a:defRPr sz="800">
                <a:latin typeface="Arial" panose="020B0604020202020204" pitchFamily="34" charset="0"/>
                <a:cs typeface="Arial" panose="020B0604020202020204" pitchFamily="34" charset="0"/>
              </a:defRPr>
            </a:pPr>
            <a:endParaRPr lang="de-DE"/>
          </a:p>
        </c:txPr>
        <c:crossAx val="-2113625656"/>
        <c:crosses val="autoZero"/>
        <c:crossBetween val="midCat"/>
        <c:majorUnit val="10"/>
      </c:valAx>
    </c:plotArea>
    <c:plotVisOnly val="1"/>
    <c:dispBlanksAs val="gap"/>
    <c:showDLblsOverMax val="0"/>
  </c:chart>
  <c:spPr>
    <a:solidFill>
      <a:schemeClr val="bg1"/>
    </a:solidFill>
    <a:ln>
      <a:noFill/>
    </a:ln>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tx>
            <c:v>Values</c:v>
          </c:tx>
          <c:spPr>
            <a:ln>
              <a:noFill/>
            </a:ln>
          </c:spPr>
          <c:marker>
            <c:symbol val="circle"/>
            <c:size val="5"/>
            <c:spPr>
              <a:solidFill>
                <a:schemeClr val="tx1"/>
              </a:solidFill>
              <a:ln>
                <a:solidFill>
                  <a:schemeClr val="tx1"/>
                </a:solidFill>
              </a:ln>
            </c:spPr>
          </c:marker>
          <c:xVal>
            <c:numRef>
              <c:f>'EDN1'!$P$4:$P$23</c:f>
              <c:numCache>
                <c:formatCode>General</c:formatCode>
                <c:ptCount val="20"/>
                <c:pt idx="0">
                  <c:v>0.5</c:v>
                </c:pt>
                <c:pt idx="1">
                  <c:v>0.5</c:v>
                </c:pt>
                <c:pt idx="2">
                  <c:v>0.5</c:v>
                </c:pt>
                <c:pt idx="3">
                  <c:v>0.5</c:v>
                </c:pt>
                <c:pt idx="4">
                  <c:v>0.5</c:v>
                </c:pt>
                <c:pt idx="5">
                  <c:v>1.5</c:v>
                </c:pt>
                <c:pt idx="6">
                  <c:v>1.5</c:v>
                </c:pt>
                <c:pt idx="7">
                  <c:v>1.5</c:v>
                </c:pt>
                <c:pt idx="8">
                  <c:v>2.4</c:v>
                </c:pt>
                <c:pt idx="9">
                  <c:v>2.6</c:v>
                </c:pt>
                <c:pt idx="10">
                  <c:v>2.5</c:v>
                </c:pt>
                <c:pt idx="11">
                  <c:v>2.5</c:v>
                </c:pt>
                <c:pt idx="12">
                  <c:v>2.5</c:v>
                </c:pt>
                <c:pt idx="13">
                  <c:v>2.5</c:v>
                </c:pt>
                <c:pt idx="14">
                  <c:v>3.6</c:v>
                </c:pt>
                <c:pt idx="15">
                  <c:v>3.4</c:v>
                </c:pt>
                <c:pt idx="16">
                  <c:v>3.5</c:v>
                </c:pt>
                <c:pt idx="17">
                  <c:v>3.4</c:v>
                </c:pt>
                <c:pt idx="18">
                  <c:v>3.6</c:v>
                </c:pt>
                <c:pt idx="19">
                  <c:v>3.5</c:v>
                </c:pt>
              </c:numCache>
            </c:numRef>
          </c:xVal>
          <c:yVal>
            <c:numRef>
              <c:f>'EDN1'!$Q$4:$Q$23</c:f>
              <c:numCache>
                <c:formatCode>General</c:formatCode>
                <c:ptCount val="20"/>
                <c:pt idx="0">
                  <c:v>7.9094076655052198E-6</c:v>
                </c:pt>
                <c:pt idx="1">
                  <c:v>4.02027027027027E-5</c:v>
                </c:pt>
                <c:pt idx="2">
                  <c:v>1.39457831325301E-5</c:v>
                </c:pt>
                <c:pt idx="3">
                  <c:v>4.2186397984886604E-6</c:v>
                </c:pt>
                <c:pt idx="4">
                  <c:v>3.6527607361963197E-5</c:v>
                </c:pt>
                <c:pt idx="5">
                  <c:v>4.9023051591657502E-5</c:v>
                </c:pt>
                <c:pt idx="6">
                  <c:v>3.5100286532951303E-5</c:v>
                </c:pt>
                <c:pt idx="7">
                  <c:v>4.4506666666666699E-5</c:v>
                </c:pt>
                <c:pt idx="8">
                  <c:v>1.07164685908319E-5</c:v>
                </c:pt>
                <c:pt idx="9">
                  <c:v>1.10240963855422E-5</c:v>
                </c:pt>
                <c:pt idx="10">
                  <c:v>7.2177009155646006E-5</c:v>
                </c:pt>
                <c:pt idx="11">
                  <c:v>2.4389275074478599E-5</c:v>
                </c:pt>
                <c:pt idx="12">
                  <c:v>2.7567276641549999E-5</c:v>
                </c:pt>
                <c:pt idx="13">
                  <c:v>7.6105960264900698E-6</c:v>
                </c:pt>
                <c:pt idx="14">
                  <c:v>1.7578864353312299E-5</c:v>
                </c:pt>
                <c:pt idx="15">
                  <c:v>1.04404411764706E-5</c:v>
                </c:pt>
                <c:pt idx="16">
                  <c:v>2.06016260162602E-6</c:v>
                </c:pt>
                <c:pt idx="17">
                  <c:v>1.6893258426966301E-5</c:v>
                </c:pt>
                <c:pt idx="18">
                  <c:v>1.0813200498132001E-5</c:v>
                </c:pt>
                <c:pt idx="19">
                  <c:v>2.3303206967530899E-5</c:v>
                </c:pt>
              </c:numCache>
            </c:numRef>
          </c:yVal>
          <c:smooth val="0"/>
          <c:extLst>
            <c:ext xmlns:c16="http://schemas.microsoft.com/office/drawing/2014/chart" uri="{C3380CC4-5D6E-409C-BE32-E72D297353CC}">
              <c16:uniqueId val="{00000000-AC18-48CD-88E9-7C6D8DF83EA4}"/>
            </c:ext>
          </c:extLst>
        </c:ser>
        <c:ser>
          <c:idx val="1"/>
          <c:order val="1"/>
          <c:tx>
            <c:v>Median</c:v>
          </c:tx>
          <c:spPr>
            <a:ln w="28575">
              <a:noFill/>
            </a:ln>
          </c:spPr>
          <c:marker>
            <c:symbol val="dash"/>
            <c:size val="5"/>
            <c:spPr>
              <a:noFill/>
              <a:ln w="9525" cmpd="sng">
                <a:solidFill>
                  <a:schemeClr val="tx1"/>
                </a:solidFill>
              </a:ln>
            </c:spPr>
          </c:marker>
          <c:xVal>
            <c:numRef>
              <c:f>'EDN1'!$P$4:$P$20</c:f>
              <c:numCache>
                <c:formatCode>General</c:formatCode>
                <c:ptCount val="17"/>
                <c:pt idx="0">
                  <c:v>0.5</c:v>
                </c:pt>
                <c:pt idx="1">
                  <c:v>0.5</c:v>
                </c:pt>
                <c:pt idx="2">
                  <c:v>0.5</c:v>
                </c:pt>
                <c:pt idx="3">
                  <c:v>0.5</c:v>
                </c:pt>
                <c:pt idx="4">
                  <c:v>0.5</c:v>
                </c:pt>
                <c:pt idx="5">
                  <c:v>1.5</c:v>
                </c:pt>
                <c:pt idx="6">
                  <c:v>1.5</c:v>
                </c:pt>
                <c:pt idx="7">
                  <c:v>1.5</c:v>
                </c:pt>
                <c:pt idx="8">
                  <c:v>2.4</c:v>
                </c:pt>
                <c:pt idx="9">
                  <c:v>2.6</c:v>
                </c:pt>
                <c:pt idx="10">
                  <c:v>2.5</c:v>
                </c:pt>
                <c:pt idx="11">
                  <c:v>2.5</c:v>
                </c:pt>
                <c:pt idx="12">
                  <c:v>2.5</c:v>
                </c:pt>
                <c:pt idx="13">
                  <c:v>2.5</c:v>
                </c:pt>
                <c:pt idx="14">
                  <c:v>3.6</c:v>
                </c:pt>
                <c:pt idx="15">
                  <c:v>3.4</c:v>
                </c:pt>
                <c:pt idx="16">
                  <c:v>3.5</c:v>
                </c:pt>
              </c:numCache>
            </c:numRef>
          </c:xVal>
          <c:yVal>
            <c:numRef>
              <c:f>'EDN1'!$R$4:$R$20</c:f>
              <c:numCache>
                <c:formatCode>General</c:formatCode>
                <c:ptCount val="17"/>
                <c:pt idx="0">
                  <c:v>1.39457831325301E-5</c:v>
                </c:pt>
                <c:pt idx="5">
                  <c:v>4.4506666666666699E-5</c:v>
                </c:pt>
                <c:pt idx="10">
                  <c:v>1.7706685730010399E-5</c:v>
                </c:pt>
                <c:pt idx="16">
                  <c:v>1.3853229462549099E-5</c:v>
                </c:pt>
              </c:numCache>
            </c:numRef>
          </c:yVal>
          <c:smooth val="0"/>
          <c:extLst>
            <c:ext xmlns:c16="http://schemas.microsoft.com/office/drawing/2014/chart" uri="{C3380CC4-5D6E-409C-BE32-E72D297353CC}">
              <c16:uniqueId val="{00000001-AC18-48CD-88E9-7C6D8DF83EA4}"/>
            </c:ext>
          </c:extLst>
        </c:ser>
        <c:dLbls>
          <c:showLegendKey val="0"/>
          <c:showVal val="0"/>
          <c:showCatName val="0"/>
          <c:showSerName val="0"/>
          <c:showPercent val="0"/>
          <c:showBubbleSize val="0"/>
        </c:dLbls>
        <c:axId val="-2099800168"/>
        <c:axId val="-2100145000"/>
      </c:scatterChart>
      <c:valAx>
        <c:axId val="-2099800168"/>
        <c:scaling>
          <c:orientation val="minMax"/>
        </c:scaling>
        <c:delete val="0"/>
        <c:axPos val="b"/>
        <c:numFmt formatCode="General" sourceLinked="1"/>
        <c:majorTickMark val="out"/>
        <c:minorTickMark val="none"/>
        <c:tickLblPos val="none"/>
        <c:spPr>
          <a:ln>
            <a:solidFill>
              <a:schemeClr val="tx1"/>
            </a:solidFill>
          </a:ln>
        </c:spPr>
        <c:crossAx val="-2100145000"/>
        <c:crosses val="autoZero"/>
        <c:crossBetween val="midCat"/>
        <c:majorUnit val="1"/>
      </c:valAx>
      <c:valAx>
        <c:axId val="-2100145000"/>
        <c:scaling>
          <c:orientation val="minMax"/>
        </c:scaling>
        <c:delete val="0"/>
        <c:axPos val="l"/>
        <c:numFmt formatCode="General" sourceLinked="1"/>
        <c:majorTickMark val="out"/>
        <c:minorTickMark val="none"/>
        <c:tickLblPos val="nextTo"/>
        <c:spPr>
          <a:ln>
            <a:solidFill>
              <a:schemeClr val="tx1"/>
            </a:solidFill>
          </a:ln>
        </c:spPr>
        <c:txPr>
          <a:bodyPr/>
          <a:lstStyle/>
          <a:p>
            <a:pPr>
              <a:defRPr sz="1400" baseline="0">
                <a:latin typeface="Arial"/>
              </a:defRPr>
            </a:pPr>
            <a:endParaRPr lang="de-DE"/>
          </a:p>
        </c:txPr>
        <c:crossAx val="-2099800168"/>
        <c:crosses val="autoZero"/>
        <c:crossBetween val="midCat"/>
        <c:majorUnit val="2.0000000000000002E-5"/>
      </c:valAx>
    </c:plotArea>
    <c:plotVisOnly val="1"/>
    <c:dispBlanksAs val="gap"/>
    <c:showDLblsOverMax val="0"/>
  </c:chart>
  <c:externalData r:id="rId2">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200">
                <a:latin typeface="Arial" panose="020B0604020202020204" pitchFamily="34" charset="0"/>
                <a:cs typeface="Arial" panose="020B0604020202020204" pitchFamily="34" charset="0"/>
              </a:defRPr>
            </a:pPr>
            <a:r>
              <a:rPr lang="en-US" sz="1200">
                <a:latin typeface="Arial" panose="020B0604020202020204" pitchFamily="34" charset="0"/>
                <a:cs typeface="Arial" panose="020B0604020202020204" pitchFamily="34" charset="0"/>
              </a:rPr>
              <a:t>Error in Sample Means</a:t>
            </a:r>
          </a:p>
        </c:rich>
      </c:tx>
      <c:layout>
        <c:manualLayout>
          <c:xMode val="edge"/>
          <c:yMode val="edge"/>
          <c:x val="0.37214588801399801"/>
          <c:y val="7.5542987528864E-3"/>
        </c:manualLayout>
      </c:layout>
      <c:overlay val="1"/>
    </c:title>
    <c:autoTitleDeleted val="0"/>
    <c:plotArea>
      <c:layout>
        <c:manualLayout>
          <c:layoutTarget val="inner"/>
          <c:xMode val="edge"/>
          <c:yMode val="edge"/>
          <c:x val="0.23434951881014901"/>
          <c:y val="0.103160195150735"/>
          <c:w val="0.69471500437445299"/>
          <c:h val="0.74967998324968099"/>
        </c:manualLayout>
      </c:layout>
      <c:areaChart>
        <c:grouping val="standard"/>
        <c:varyColors val="0"/>
        <c:ser>
          <c:idx val="6"/>
          <c:order val="0"/>
          <c:tx>
            <c:strRef>
              <c:f>'Mean Graph'!$AQ$3</c:f>
              <c:strCache>
                <c:ptCount val="1"/>
                <c:pt idx="0">
                  <c:v>&gt;1 SD</c:v>
                </c:pt>
              </c:strCache>
            </c:strRef>
          </c:tx>
          <c:spPr>
            <a:solidFill>
              <a:schemeClr val="bg1"/>
            </a:solidFill>
          </c:spPr>
          <c:val>
            <c:numRef>
              <c:f>'Mean Graph'!$AQ$4:$AQ$31</c:f>
              <c:numCache>
                <c:formatCode>General</c:formatCode>
                <c:ptCount val="28"/>
                <c:pt idx="0">
                  <c:v>1.4</c:v>
                </c:pt>
                <c:pt idx="1">
                  <c:v>1.4</c:v>
                </c:pt>
                <c:pt idx="2">
                  <c:v>1.4</c:v>
                </c:pt>
                <c:pt idx="3">
                  <c:v>1.4</c:v>
                </c:pt>
                <c:pt idx="4">
                  <c:v>1.4</c:v>
                </c:pt>
                <c:pt idx="5">
                  <c:v>1.4</c:v>
                </c:pt>
                <c:pt idx="6">
                  <c:v>1.4</c:v>
                </c:pt>
                <c:pt idx="7">
                  <c:v>1.4</c:v>
                </c:pt>
                <c:pt idx="8">
                  <c:v>1.4</c:v>
                </c:pt>
                <c:pt idx="9">
                  <c:v>1.4</c:v>
                </c:pt>
                <c:pt idx="10">
                  <c:v>1.4</c:v>
                </c:pt>
                <c:pt idx="11">
                  <c:v>1.4</c:v>
                </c:pt>
                <c:pt idx="12">
                  <c:v>1.4</c:v>
                </c:pt>
                <c:pt idx="13">
                  <c:v>1.4</c:v>
                </c:pt>
                <c:pt idx="14">
                  <c:v>1.4</c:v>
                </c:pt>
                <c:pt idx="15">
                  <c:v>1.4</c:v>
                </c:pt>
                <c:pt idx="16">
                  <c:v>1.4</c:v>
                </c:pt>
                <c:pt idx="17">
                  <c:v>1.4</c:v>
                </c:pt>
                <c:pt idx="18">
                  <c:v>1.4</c:v>
                </c:pt>
                <c:pt idx="19">
                  <c:v>1.4</c:v>
                </c:pt>
                <c:pt idx="20">
                  <c:v>1.4</c:v>
                </c:pt>
                <c:pt idx="21">
                  <c:v>1.4</c:v>
                </c:pt>
                <c:pt idx="22">
                  <c:v>1.4</c:v>
                </c:pt>
                <c:pt idx="23">
                  <c:v>1.4</c:v>
                </c:pt>
                <c:pt idx="24">
                  <c:v>1.4</c:v>
                </c:pt>
                <c:pt idx="25">
                  <c:v>1.4</c:v>
                </c:pt>
                <c:pt idx="26">
                  <c:v>1.4</c:v>
                </c:pt>
                <c:pt idx="27">
                  <c:v>1.4</c:v>
                </c:pt>
              </c:numCache>
            </c:numRef>
          </c:val>
          <c:extLst>
            <c:ext xmlns:c16="http://schemas.microsoft.com/office/drawing/2014/chart" uri="{C3380CC4-5D6E-409C-BE32-E72D297353CC}">
              <c16:uniqueId val="{00000000-D1D2-4B74-83A5-E714B4E87FD2}"/>
            </c:ext>
          </c:extLst>
        </c:ser>
        <c:ser>
          <c:idx val="5"/>
          <c:order val="1"/>
          <c:tx>
            <c:strRef>
              <c:f>'Mean Graph'!$AP$3</c:f>
              <c:strCache>
                <c:ptCount val="1"/>
                <c:pt idx="0">
                  <c:v>1 SD</c:v>
                </c:pt>
              </c:strCache>
            </c:strRef>
          </c:tx>
          <c:spPr>
            <a:solidFill>
              <a:schemeClr val="bg1">
                <a:lumMod val="95000"/>
              </a:schemeClr>
            </a:solidFill>
          </c:spPr>
          <c:val>
            <c:numRef>
              <c:f>'Mean Graph'!$AP$4:$AP$31</c:f>
              <c:numCache>
                <c:formatCode>General</c:formatCode>
                <c:ptCount val="2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numCache>
            </c:numRef>
          </c:val>
          <c:extLst>
            <c:ext xmlns:c16="http://schemas.microsoft.com/office/drawing/2014/chart" uri="{C3380CC4-5D6E-409C-BE32-E72D297353CC}">
              <c16:uniqueId val="{00000001-D1D2-4B74-83A5-E714B4E87FD2}"/>
            </c:ext>
          </c:extLst>
        </c:ser>
        <c:ser>
          <c:idx val="4"/>
          <c:order val="2"/>
          <c:tx>
            <c:strRef>
              <c:f>'Mean Graph'!$AO$3</c:f>
              <c:strCache>
                <c:ptCount val="1"/>
                <c:pt idx="0">
                  <c:v>0.75 SD</c:v>
                </c:pt>
              </c:strCache>
            </c:strRef>
          </c:tx>
          <c:spPr>
            <a:solidFill>
              <a:schemeClr val="bg1">
                <a:lumMod val="85000"/>
              </a:schemeClr>
            </a:solidFill>
          </c:spPr>
          <c:val>
            <c:numRef>
              <c:f>'Mean Graph'!$AO$4:$AO$31</c:f>
              <c:numCache>
                <c:formatCode>General</c:formatCode>
                <c:ptCount val="28"/>
                <c:pt idx="0">
                  <c:v>0.75</c:v>
                </c:pt>
                <c:pt idx="1">
                  <c:v>0.75</c:v>
                </c:pt>
                <c:pt idx="2">
                  <c:v>0.75</c:v>
                </c:pt>
                <c:pt idx="3">
                  <c:v>0.75</c:v>
                </c:pt>
                <c:pt idx="4">
                  <c:v>0.75</c:v>
                </c:pt>
                <c:pt idx="5">
                  <c:v>0.75</c:v>
                </c:pt>
                <c:pt idx="6">
                  <c:v>0.75</c:v>
                </c:pt>
                <c:pt idx="7">
                  <c:v>0.75</c:v>
                </c:pt>
                <c:pt idx="8">
                  <c:v>0.75</c:v>
                </c:pt>
                <c:pt idx="9">
                  <c:v>0.75</c:v>
                </c:pt>
                <c:pt idx="10">
                  <c:v>0.75</c:v>
                </c:pt>
                <c:pt idx="11">
                  <c:v>0.75</c:v>
                </c:pt>
                <c:pt idx="12">
                  <c:v>0.75</c:v>
                </c:pt>
                <c:pt idx="13">
                  <c:v>0.75</c:v>
                </c:pt>
                <c:pt idx="14">
                  <c:v>0.75</c:v>
                </c:pt>
                <c:pt idx="15">
                  <c:v>0.75</c:v>
                </c:pt>
                <c:pt idx="16">
                  <c:v>0.75</c:v>
                </c:pt>
                <c:pt idx="17">
                  <c:v>0.75</c:v>
                </c:pt>
                <c:pt idx="18">
                  <c:v>0.75</c:v>
                </c:pt>
                <c:pt idx="19">
                  <c:v>0.75</c:v>
                </c:pt>
                <c:pt idx="20">
                  <c:v>0.75</c:v>
                </c:pt>
                <c:pt idx="21">
                  <c:v>0.75</c:v>
                </c:pt>
                <c:pt idx="22">
                  <c:v>0.75</c:v>
                </c:pt>
                <c:pt idx="23">
                  <c:v>0.75</c:v>
                </c:pt>
                <c:pt idx="24">
                  <c:v>0.75</c:v>
                </c:pt>
                <c:pt idx="25">
                  <c:v>0.75</c:v>
                </c:pt>
                <c:pt idx="26">
                  <c:v>0.75</c:v>
                </c:pt>
                <c:pt idx="27">
                  <c:v>0.75</c:v>
                </c:pt>
              </c:numCache>
            </c:numRef>
          </c:val>
          <c:extLst>
            <c:ext xmlns:c16="http://schemas.microsoft.com/office/drawing/2014/chart" uri="{C3380CC4-5D6E-409C-BE32-E72D297353CC}">
              <c16:uniqueId val="{00000002-D1D2-4B74-83A5-E714B4E87FD2}"/>
            </c:ext>
          </c:extLst>
        </c:ser>
        <c:ser>
          <c:idx val="3"/>
          <c:order val="3"/>
          <c:tx>
            <c:strRef>
              <c:f>'Mean Graph'!$AN$3</c:f>
              <c:strCache>
                <c:ptCount val="1"/>
                <c:pt idx="0">
                  <c:v>0.5 SD</c:v>
                </c:pt>
              </c:strCache>
            </c:strRef>
          </c:tx>
          <c:spPr>
            <a:solidFill>
              <a:schemeClr val="bg1">
                <a:lumMod val="75000"/>
              </a:schemeClr>
            </a:solidFill>
          </c:spPr>
          <c:val>
            <c:numRef>
              <c:f>'Mean Graph'!$AN$4:$AN$31</c:f>
              <c:numCache>
                <c:formatCode>General</c:formatCode>
                <c:ptCount val="28"/>
                <c:pt idx="0">
                  <c:v>0.5</c:v>
                </c:pt>
                <c:pt idx="1">
                  <c:v>0.5</c:v>
                </c:pt>
                <c:pt idx="2">
                  <c:v>0.5</c:v>
                </c:pt>
                <c:pt idx="3">
                  <c:v>0.5</c:v>
                </c:pt>
                <c:pt idx="4">
                  <c:v>0.5</c:v>
                </c:pt>
                <c:pt idx="5">
                  <c:v>0.5</c:v>
                </c:pt>
                <c:pt idx="6">
                  <c:v>0.5</c:v>
                </c:pt>
                <c:pt idx="7">
                  <c:v>0.5</c:v>
                </c:pt>
                <c:pt idx="8">
                  <c:v>0.5</c:v>
                </c:pt>
                <c:pt idx="9">
                  <c:v>0.5</c:v>
                </c:pt>
                <c:pt idx="10">
                  <c:v>0.5</c:v>
                </c:pt>
                <c:pt idx="11">
                  <c:v>0.5</c:v>
                </c:pt>
                <c:pt idx="12">
                  <c:v>0.5</c:v>
                </c:pt>
                <c:pt idx="13">
                  <c:v>0.5</c:v>
                </c:pt>
                <c:pt idx="14">
                  <c:v>0.5</c:v>
                </c:pt>
                <c:pt idx="15">
                  <c:v>0.5</c:v>
                </c:pt>
                <c:pt idx="16">
                  <c:v>0.5</c:v>
                </c:pt>
                <c:pt idx="17">
                  <c:v>0.5</c:v>
                </c:pt>
                <c:pt idx="18">
                  <c:v>0.5</c:v>
                </c:pt>
                <c:pt idx="19">
                  <c:v>0.5</c:v>
                </c:pt>
                <c:pt idx="20">
                  <c:v>0.5</c:v>
                </c:pt>
                <c:pt idx="21">
                  <c:v>0.5</c:v>
                </c:pt>
                <c:pt idx="22">
                  <c:v>0.5</c:v>
                </c:pt>
                <c:pt idx="23">
                  <c:v>0.5</c:v>
                </c:pt>
                <c:pt idx="24">
                  <c:v>0.5</c:v>
                </c:pt>
                <c:pt idx="25">
                  <c:v>0.5</c:v>
                </c:pt>
                <c:pt idx="26">
                  <c:v>0.5</c:v>
                </c:pt>
                <c:pt idx="27">
                  <c:v>0.5</c:v>
                </c:pt>
              </c:numCache>
            </c:numRef>
          </c:val>
          <c:extLst>
            <c:ext xmlns:c16="http://schemas.microsoft.com/office/drawing/2014/chart" uri="{C3380CC4-5D6E-409C-BE32-E72D297353CC}">
              <c16:uniqueId val="{00000003-D1D2-4B74-83A5-E714B4E87FD2}"/>
            </c:ext>
          </c:extLst>
        </c:ser>
        <c:ser>
          <c:idx val="2"/>
          <c:order val="4"/>
          <c:tx>
            <c:strRef>
              <c:f>'Mean Graph'!$AM$3</c:f>
              <c:strCache>
                <c:ptCount val="1"/>
                <c:pt idx="0">
                  <c:v>0.25 SD</c:v>
                </c:pt>
              </c:strCache>
            </c:strRef>
          </c:tx>
          <c:spPr>
            <a:solidFill>
              <a:schemeClr val="bg1">
                <a:lumMod val="65000"/>
              </a:schemeClr>
            </a:solidFill>
          </c:spPr>
          <c:val>
            <c:numRef>
              <c:f>'Mean Graph'!$AM$4:$AM$31</c:f>
              <c:numCache>
                <c:formatCode>General</c:formatCode>
                <c:ptCount val="28"/>
                <c:pt idx="0">
                  <c:v>0.25</c:v>
                </c:pt>
                <c:pt idx="1">
                  <c:v>0.25</c:v>
                </c:pt>
                <c:pt idx="2">
                  <c:v>0.25</c:v>
                </c:pt>
                <c:pt idx="3">
                  <c:v>0.25</c:v>
                </c:pt>
                <c:pt idx="4">
                  <c:v>0.25</c:v>
                </c:pt>
                <c:pt idx="5">
                  <c:v>0.25</c:v>
                </c:pt>
                <c:pt idx="6">
                  <c:v>0.25</c:v>
                </c:pt>
                <c:pt idx="7">
                  <c:v>0.25</c:v>
                </c:pt>
                <c:pt idx="8">
                  <c:v>0.25</c:v>
                </c:pt>
                <c:pt idx="9">
                  <c:v>0.25</c:v>
                </c:pt>
                <c:pt idx="10">
                  <c:v>0.25</c:v>
                </c:pt>
                <c:pt idx="11">
                  <c:v>0.25</c:v>
                </c:pt>
                <c:pt idx="12">
                  <c:v>0.25</c:v>
                </c:pt>
                <c:pt idx="13">
                  <c:v>0.25</c:v>
                </c:pt>
                <c:pt idx="14">
                  <c:v>0.25</c:v>
                </c:pt>
                <c:pt idx="15">
                  <c:v>0.25</c:v>
                </c:pt>
                <c:pt idx="16">
                  <c:v>0.25</c:v>
                </c:pt>
                <c:pt idx="17">
                  <c:v>0.25</c:v>
                </c:pt>
                <c:pt idx="18">
                  <c:v>0.25</c:v>
                </c:pt>
                <c:pt idx="19">
                  <c:v>0.25</c:v>
                </c:pt>
                <c:pt idx="20">
                  <c:v>0.25</c:v>
                </c:pt>
                <c:pt idx="21">
                  <c:v>0.25</c:v>
                </c:pt>
                <c:pt idx="22">
                  <c:v>0.25</c:v>
                </c:pt>
                <c:pt idx="23">
                  <c:v>0.25</c:v>
                </c:pt>
                <c:pt idx="24">
                  <c:v>0.25</c:v>
                </c:pt>
                <c:pt idx="25">
                  <c:v>0.25</c:v>
                </c:pt>
                <c:pt idx="26">
                  <c:v>0.25</c:v>
                </c:pt>
                <c:pt idx="27">
                  <c:v>0.25</c:v>
                </c:pt>
              </c:numCache>
            </c:numRef>
          </c:val>
          <c:extLst>
            <c:ext xmlns:c16="http://schemas.microsoft.com/office/drawing/2014/chart" uri="{C3380CC4-5D6E-409C-BE32-E72D297353CC}">
              <c16:uniqueId val="{00000004-D1D2-4B74-83A5-E714B4E87FD2}"/>
            </c:ext>
          </c:extLst>
        </c:ser>
        <c:dLbls>
          <c:showLegendKey val="0"/>
          <c:showVal val="0"/>
          <c:showCatName val="0"/>
          <c:showSerName val="0"/>
          <c:showPercent val="0"/>
          <c:showBubbleSize val="0"/>
        </c:dLbls>
        <c:axId val="2121078760"/>
        <c:axId val="2121075368"/>
      </c:areaChart>
      <c:barChart>
        <c:barDir val="bar"/>
        <c:grouping val="clustered"/>
        <c:varyColors val="0"/>
        <c:ser>
          <c:idx val="1"/>
          <c:order val="5"/>
          <c:tx>
            <c:strRef>
              <c:f>'Mean Graph'!$AL$3</c:f>
              <c:strCache>
                <c:ptCount val="1"/>
                <c:pt idx="0">
                  <c:v>n = 20 / sample</c:v>
                </c:pt>
              </c:strCache>
            </c:strRef>
          </c:tx>
          <c:spPr>
            <a:solidFill>
              <a:srgbClr val="002060">
                <a:alpha val="75000"/>
              </a:srgbClr>
            </a:solidFill>
            <a:ln>
              <a:solidFill>
                <a:srgbClr val="002060"/>
              </a:solidFill>
            </a:ln>
          </c:spPr>
          <c:invertIfNegative val="0"/>
          <c:cat>
            <c:strRef>
              <c:f>'Mean Graph'!$AG$4:$AG$31</c:f>
              <c:strCache>
                <c:ptCount val="28"/>
                <c:pt idx="0">
                  <c:v>0 to 0.05</c:v>
                </c:pt>
                <c:pt idx="1">
                  <c:v>0.05 to 0.1</c:v>
                </c:pt>
                <c:pt idx="2">
                  <c:v>0.1 to 0.15</c:v>
                </c:pt>
                <c:pt idx="3">
                  <c:v>0.15 to 0.2</c:v>
                </c:pt>
                <c:pt idx="4">
                  <c:v>0.2 to 0.25</c:v>
                </c:pt>
                <c:pt idx="5">
                  <c:v>0.25 to 0.3</c:v>
                </c:pt>
                <c:pt idx="6">
                  <c:v>0.3 to 0.35</c:v>
                </c:pt>
                <c:pt idx="7">
                  <c:v>0.35 to 0.4</c:v>
                </c:pt>
                <c:pt idx="8">
                  <c:v>0.4 to 0.45</c:v>
                </c:pt>
                <c:pt idx="9">
                  <c:v>0.45 to 0.5</c:v>
                </c:pt>
                <c:pt idx="10">
                  <c:v>0.5 to 0.55</c:v>
                </c:pt>
                <c:pt idx="11">
                  <c:v>0.55 to 0.6</c:v>
                </c:pt>
                <c:pt idx="12">
                  <c:v>0.6 to 0.65</c:v>
                </c:pt>
                <c:pt idx="13">
                  <c:v>0.65 to 0.7</c:v>
                </c:pt>
                <c:pt idx="14">
                  <c:v>0.7 to 0.75</c:v>
                </c:pt>
                <c:pt idx="15">
                  <c:v>0.75 to 0.8</c:v>
                </c:pt>
                <c:pt idx="16">
                  <c:v>0.8 to 0.85</c:v>
                </c:pt>
                <c:pt idx="17">
                  <c:v>0.85 to 0.9</c:v>
                </c:pt>
                <c:pt idx="18">
                  <c:v>0.9 to 0.95</c:v>
                </c:pt>
                <c:pt idx="19">
                  <c:v>0.95 to 1</c:v>
                </c:pt>
                <c:pt idx="20">
                  <c:v>1 to 1.05</c:v>
                </c:pt>
                <c:pt idx="21">
                  <c:v>1.05 to 1.1</c:v>
                </c:pt>
                <c:pt idx="22">
                  <c:v>1.1 to 1.15</c:v>
                </c:pt>
                <c:pt idx="23">
                  <c:v>1.15 to 1.2</c:v>
                </c:pt>
                <c:pt idx="24">
                  <c:v>1.2 to 1.25</c:v>
                </c:pt>
                <c:pt idx="25">
                  <c:v>1.25 to 1.3</c:v>
                </c:pt>
                <c:pt idx="26">
                  <c:v>1.3 to 1.35</c:v>
                </c:pt>
                <c:pt idx="27">
                  <c:v>1.35 to 1.4</c:v>
                </c:pt>
              </c:strCache>
            </c:strRef>
          </c:cat>
          <c:val>
            <c:numRef>
              <c:f>'Mean Graph'!$AL$4:$AL$31</c:f>
              <c:numCache>
                <c:formatCode>General</c:formatCode>
                <c:ptCount val="28"/>
                <c:pt idx="0">
                  <c:v>15.6</c:v>
                </c:pt>
                <c:pt idx="1">
                  <c:v>16.100000000000001</c:v>
                </c:pt>
                <c:pt idx="2">
                  <c:v>16.3</c:v>
                </c:pt>
                <c:pt idx="3">
                  <c:v>13.8</c:v>
                </c:pt>
                <c:pt idx="4">
                  <c:v>11</c:v>
                </c:pt>
                <c:pt idx="5">
                  <c:v>8.8000000000000007</c:v>
                </c:pt>
                <c:pt idx="6">
                  <c:v>5.2</c:v>
                </c:pt>
                <c:pt idx="7">
                  <c:v>4.2</c:v>
                </c:pt>
                <c:pt idx="8">
                  <c:v>3.8</c:v>
                </c:pt>
                <c:pt idx="9">
                  <c:v>2.2000000000000002</c:v>
                </c:pt>
                <c:pt idx="10">
                  <c:v>1.2</c:v>
                </c:pt>
                <c:pt idx="11">
                  <c:v>0.7</c:v>
                </c:pt>
                <c:pt idx="12">
                  <c:v>0.8</c:v>
                </c:pt>
                <c:pt idx="13">
                  <c:v>0.1</c:v>
                </c:pt>
                <c:pt idx="14">
                  <c:v>0.1</c:v>
                </c:pt>
                <c:pt idx="15">
                  <c:v>0</c:v>
                </c:pt>
                <c:pt idx="16">
                  <c:v>0</c:v>
                </c:pt>
                <c:pt idx="17">
                  <c:v>0.1</c:v>
                </c:pt>
                <c:pt idx="18">
                  <c:v>0</c:v>
                </c:pt>
                <c:pt idx="19">
                  <c:v>0</c:v>
                </c:pt>
                <c:pt idx="20">
                  <c:v>0</c:v>
                </c:pt>
                <c:pt idx="21">
                  <c:v>0</c:v>
                </c:pt>
                <c:pt idx="22">
                  <c:v>0</c:v>
                </c:pt>
                <c:pt idx="23">
                  <c:v>0</c:v>
                </c:pt>
                <c:pt idx="24">
                  <c:v>0</c:v>
                </c:pt>
                <c:pt idx="25">
                  <c:v>0</c:v>
                </c:pt>
                <c:pt idx="26">
                  <c:v>0</c:v>
                </c:pt>
                <c:pt idx="27">
                  <c:v>0</c:v>
                </c:pt>
              </c:numCache>
            </c:numRef>
          </c:val>
          <c:extLst>
            <c:ext xmlns:c16="http://schemas.microsoft.com/office/drawing/2014/chart" uri="{C3380CC4-5D6E-409C-BE32-E72D297353CC}">
              <c16:uniqueId val="{00000005-D1D2-4B74-83A5-E714B4E87FD2}"/>
            </c:ext>
          </c:extLst>
        </c:ser>
        <c:ser>
          <c:idx val="0"/>
          <c:order val="6"/>
          <c:tx>
            <c:strRef>
              <c:f>'Mean Graph'!$AK$3</c:f>
              <c:strCache>
                <c:ptCount val="1"/>
                <c:pt idx="0">
                  <c:v>n = 5 / sample</c:v>
                </c:pt>
              </c:strCache>
            </c:strRef>
          </c:tx>
          <c:spPr>
            <a:solidFill>
              <a:srgbClr val="C00000">
                <a:alpha val="75000"/>
              </a:srgbClr>
            </a:solidFill>
            <a:ln>
              <a:solidFill>
                <a:srgbClr val="C00000"/>
              </a:solidFill>
            </a:ln>
          </c:spPr>
          <c:invertIfNegative val="0"/>
          <c:cat>
            <c:strRef>
              <c:f>'Mean Graph'!$AG$4:$AG$31</c:f>
              <c:strCache>
                <c:ptCount val="28"/>
                <c:pt idx="0">
                  <c:v>0 to 0.05</c:v>
                </c:pt>
                <c:pt idx="1">
                  <c:v>0.05 to 0.1</c:v>
                </c:pt>
                <c:pt idx="2">
                  <c:v>0.1 to 0.15</c:v>
                </c:pt>
                <c:pt idx="3">
                  <c:v>0.15 to 0.2</c:v>
                </c:pt>
                <c:pt idx="4">
                  <c:v>0.2 to 0.25</c:v>
                </c:pt>
                <c:pt idx="5">
                  <c:v>0.25 to 0.3</c:v>
                </c:pt>
                <c:pt idx="6">
                  <c:v>0.3 to 0.35</c:v>
                </c:pt>
                <c:pt idx="7">
                  <c:v>0.35 to 0.4</c:v>
                </c:pt>
                <c:pt idx="8">
                  <c:v>0.4 to 0.45</c:v>
                </c:pt>
                <c:pt idx="9">
                  <c:v>0.45 to 0.5</c:v>
                </c:pt>
                <c:pt idx="10">
                  <c:v>0.5 to 0.55</c:v>
                </c:pt>
                <c:pt idx="11">
                  <c:v>0.55 to 0.6</c:v>
                </c:pt>
                <c:pt idx="12">
                  <c:v>0.6 to 0.65</c:v>
                </c:pt>
                <c:pt idx="13">
                  <c:v>0.65 to 0.7</c:v>
                </c:pt>
                <c:pt idx="14">
                  <c:v>0.7 to 0.75</c:v>
                </c:pt>
                <c:pt idx="15">
                  <c:v>0.75 to 0.8</c:v>
                </c:pt>
                <c:pt idx="16">
                  <c:v>0.8 to 0.85</c:v>
                </c:pt>
                <c:pt idx="17">
                  <c:v>0.85 to 0.9</c:v>
                </c:pt>
                <c:pt idx="18">
                  <c:v>0.9 to 0.95</c:v>
                </c:pt>
                <c:pt idx="19">
                  <c:v>0.95 to 1</c:v>
                </c:pt>
                <c:pt idx="20">
                  <c:v>1 to 1.05</c:v>
                </c:pt>
                <c:pt idx="21">
                  <c:v>1.05 to 1.1</c:v>
                </c:pt>
                <c:pt idx="22">
                  <c:v>1.1 to 1.15</c:v>
                </c:pt>
                <c:pt idx="23">
                  <c:v>1.15 to 1.2</c:v>
                </c:pt>
                <c:pt idx="24">
                  <c:v>1.2 to 1.25</c:v>
                </c:pt>
                <c:pt idx="25">
                  <c:v>1.25 to 1.3</c:v>
                </c:pt>
                <c:pt idx="26">
                  <c:v>1.3 to 1.35</c:v>
                </c:pt>
                <c:pt idx="27">
                  <c:v>1.35 to 1.4</c:v>
                </c:pt>
              </c:strCache>
            </c:strRef>
          </c:cat>
          <c:val>
            <c:numRef>
              <c:f>'Mean Graph'!$AK$4:$AK$31</c:f>
              <c:numCache>
                <c:formatCode>General</c:formatCode>
                <c:ptCount val="28"/>
                <c:pt idx="0">
                  <c:v>-9.4</c:v>
                </c:pt>
                <c:pt idx="1">
                  <c:v>-8.5</c:v>
                </c:pt>
                <c:pt idx="2">
                  <c:v>-9.3000000000000007</c:v>
                </c:pt>
                <c:pt idx="3">
                  <c:v>-8.7000000000000011</c:v>
                </c:pt>
                <c:pt idx="4">
                  <c:v>-6.8</c:v>
                </c:pt>
                <c:pt idx="5">
                  <c:v>-7.2</c:v>
                </c:pt>
                <c:pt idx="6">
                  <c:v>-8.5</c:v>
                </c:pt>
                <c:pt idx="7">
                  <c:v>-6.3</c:v>
                </c:pt>
                <c:pt idx="8">
                  <c:v>-5.0999999999999996</c:v>
                </c:pt>
                <c:pt idx="9">
                  <c:v>-6</c:v>
                </c:pt>
                <c:pt idx="10">
                  <c:v>-4.4000000000000004</c:v>
                </c:pt>
                <c:pt idx="11">
                  <c:v>-4.0999999999999996</c:v>
                </c:pt>
                <c:pt idx="12">
                  <c:v>-3.9</c:v>
                </c:pt>
                <c:pt idx="13">
                  <c:v>-1.7</c:v>
                </c:pt>
                <c:pt idx="14">
                  <c:v>-1.9</c:v>
                </c:pt>
                <c:pt idx="15">
                  <c:v>-1.2</c:v>
                </c:pt>
                <c:pt idx="16">
                  <c:v>-1.8</c:v>
                </c:pt>
                <c:pt idx="17">
                  <c:v>-1.4</c:v>
                </c:pt>
                <c:pt idx="18">
                  <c:v>-0.7</c:v>
                </c:pt>
                <c:pt idx="19">
                  <c:v>-0.9</c:v>
                </c:pt>
                <c:pt idx="20">
                  <c:v>-0.5</c:v>
                </c:pt>
                <c:pt idx="21">
                  <c:v>-0.3</c:v>
                </c:pt>
                <c:pt idx="22">
                  <c:v>-0.6</c:v>
                </c:pt>
                <c:pt idx="23">
                  <c:v>-0.3</c:v>
                </c:pt>
                <c:pt idx="24">
                  <c:v>0</c:v>
                </c:pt>
                <c:pt idx="25">
                  <c:v>0</c:v>
                </c:pt>
                <c:pt idx="26">
                  <c:v>0</c:v>
                </c:pt>
                <c:pt idx="27">
                  <c:v>-0.5</c:v>
                </c:pt>
              </c:numCache>
            </c:numRef>
          </c:val>
          <c:extLst>
            <c:ext xmlns:c16="http://schemas.microsoft.com/office/drawing/2014/chart" uri="{C3380CC4-5D6E-409C-BE32-E72D297353CC}">
              <c16:uniqueId val="{00000006-D1D2-4B74-83A5-E714B4E87FD2}"/>
            </c:ext>
          </c:extLst>
        </c:ser>
        <c:dLbls>
          <c:showLegendKey val="0"/>
          <c:showVal val="0"/>
          <c:showCatName val="0"/>
          <c:showSerName val="0"/>
          <c:showPercent val="0"/>
          <c:showBubbleSize val="0"/>
        </c:dLbls>
        <c:gapWidth val="0"/>
        <c:overlap val="100"/>
        <c:axId val="2121104104"/>
        <c:axId val="2121089336"/>
      </c:barChart>
      <c:catAx>
        <c:axId val="2121104104"/>
        <c:scaling>
          <c:orientation val="minMax"/>
        </c:scaling>
        <c:delete val="0"/>
        <c:axPos val="l"/>
        <c:title>
          <c:tx>
            <c:rich>
              <a:bodyPr rot="-5400000" vert="horz"/>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Error in Mean (in units of SD)</a:t>
                </a:r>
              </a:p>
            </c:rich>
          </c:tx>
          <c:layout>
            <c:manualLayout>
              <c:xMode val="edge"/>
              <c:yMode val="edge"/>
              <c:x val="9.7222222222222206E-3"/>
              <c:y val="0.15365663404224"/>
            </c:manualLayout>
          </c:layout>
          <c:overlay val="0"/>
        </c:title>
        <c:numFmt formatCode="General" sourceLinked="0"/>
        <c:majorTickMark val="out"/>
        <c:minorTickMark val="none"/>
        <c:tickLblPos val="low"/>
        <c:txPr>
          <a:bodyPr/>
          <a:lstStyle/>
          <a:p>
            <a:pPr>
              <a:defRPr>
                <a:latin typeface="Arial" panose="020B0604020202020204" pitchFamily="34" charset="0"/>
                <a:cs typeface="Arial" panose="020B0604020202020204" pitchFamily="34" charset="0"/>
              </a:defRPr>
            </a:pPr>
            <a:endParaRPr lang="de-DE"/>
          </a:p>
        </c:txPr>
        <c:crossAx val="2121089336"/>
        <c:crosses val="autoZero"/>
        <c:auto val="1"/>
        <c:lblAlgn val="ctr"/>
        <c:lblOffset val="100"/>
        <c:noMultiLvlLbl val="0"/>
      </c:catAx>
      <c:valAx>
        <c:axId val="2121089336"/>
        <c:scaling>
          <c:orientation val="minMax"/>
          <c:max val="20"/>
          <c:min val="-20"/>
        </c:scaling>
        <c:delete val="0"/>
        <c:axPos val="b"/>
        <c:title>
          <c:tx>
            <c:rich>
              <a:bodyPr/>
              <a:lstStyle/>
              <a:p>
                <a:pPr>
                  <a:defRPr>
                    <a:latin typeface="Arial" panose="020B0604020202020204" pitchFamily="34" charset="0"/>
                    <a:cs typeface="Arial" panose="020B0604020202020204" pitchFamily="34" charset="0"/>
                  </a:defRPr>
                </a:pPr>
                <a:r>
                  <a:rPr lang="en-US">
                    <a:latin typeface="Arial" panose="020B0604020202020204" pitchFamily="34" charset="0"/>
                    <a:cs typeface="Arial" panose="020B0604020202020204" pitchFamily="34" charset="0"/>
                  </a:rPr>
                  <a:t>Percent of 1,000</a:t>
                </a:r>
                <a:r>
                  <a:rPr lang="en-US" baseline="0">
                    <a:latin typeface="Arial" panose="020B0604020202020204" pitchFamily="34" charset="0"/>
                    <a:cs typeface="Arial" panose="020B0604020202020204" pitchFamily="34" charset="0"/>
                  </a:rPr>
                  <a:t> Samples</a:t>
                </a:r>
                <a:endParaRPr lang="en-US">
                  <a:latin typeface="Arial" panose="020B0604020202020204" pitchFamily="34" charset="0"/>
                  <a:cs typeface="Arial" panose="020B0604020202020204" pitchFamily="34" charset="0"/>
                </a:endParaRPr>
              </a:p>
            </c:rich>
          </c:tx>
          <c:overlay val="0"/>
        </c:title>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21104104"/>
        <c:crosses val="autoZero"/>
        <c:crossBetween val="between"/>
      </c:valAx>
      <c:valAx>
        <c:axId val="2121075368"/>
        <c:scaling>
          <c:orientation val="minMax"/>
          <c:max val="1.4"/>
        </c:scaling>
        <c:delete val="0"/>
        <c:axPos val="r"/>
        <c:numFmt formatCode="General" sourceLinked="1"/>
        <c:majorTickMark val="out"/>
        <c:minorTickMark val="none"/>
        <c:tickLblPos val="nextTo"/>
        <c:spPr>
          <a:ln>
            <a:solidFill>
              <a:schemeClr val="bg1"/>
            </a:solidFill>
          </a:ln>
        </c:spPr>
        <c:txPr>
          <a:bodyPr/>
          <a:lstStyle/>
          <a:p>
            <a:pPr>
              <a:defRPr>
                <a:solidFill>
                  <a:schemeClr val="bg1"/>
                </a:solidFill>
              </a:defRPr>
            </a:pPr>
            <a:endParaRPr lang="de-DE"/>
          </a:p>
        </c:txPr>
        <c:crossAx val="2121078760"/>
        <c:crosses val="max"/>
        <c:crossBetween val="between"/>
      </c:valAx>
      <c:catAx>
        <c:axId val="2121078760"/>
        <c:scaling>
          <c:orientation val="minMax"/>
        </c:scaling>
        <c:delete val="1"/>
        <c:axPos val="b"/>
        <c:majorTickMark val="out"/>
        <c:minorTickMark val="none"/>
        <c:tickLblPos val="nextTo"/>
        <c:crossAx val="2121075368"/>
        <c:crosses val="autoZero"/>
        <c:auto val="1"/>
        <c:lblAlgn val="ctr"/>
        <c:lblOffset val="100"/>
        <c:noMultiLvlLbl val="0"/>
      </c:catAx>
      <c:spPr>
        <a:solidFill>
          <a:schemeClr val="bg1"/>
        </a:solidFill>
      </c:spPr>
    </c:plotArea>
    <c:legend>
      <c:legendPos val="r"/>
      <c:legendEntry>
        <c:idx val="0"/>
        <c:delete val="1"/>
      </c:legendEntry>
      <c:legendEntry>
        <c:idx val="1"/>
        <c:delete val="1"/>
      </c:legendEntry>
      <c:legendEntry>
        <c:idx val="2"/>
        <c:delete val="1"/>
      </c:legendEntry>
      <c:legendEntry>
        <c:idx val="3"/>
        <c:delete val="1"/>
      </c:legendEntry>
      <c:legendEntry>
        <c:idx val="4"/>
        <c:delete val="1"/>
      </c:legendEntry>
      <c:layout>
        <c:manualLayout>
          <c:xMode val="edge"/>
          <c:yMode val="edge"/>
          <c:x val="0.636175634295713"/>
          <c:y val="8.4048191892680105E-2"/>
          <c:w val="0.191602143482065"/>
          <c:h val="0.112148026186649"/>
        </c:manualLayout>
      </c:layout>
      <c:overlay val="0"/>
      <c:txPr>
        <a:bodyPr/>
        <a:lstStyle/>
        <a:p>
          <a:pPr>
            <a:defRPr sz="800">
              <a:latin typeface="Arial" panose="020B0604020202020204" pitchFamily="34" charset="0"/>
              <a:cs typeface="Arial" panose="020B0604020202020204" pitchFamily="34" charset="0"/>
            </a:defRPr>
          </a:pPr>
          <a:endParaRPr lang="de-DE"/>
        </a:p>
      </c:txPr>
    </c:legend>
    <c:plotVisOnly val="1"/>
    <c:dispBlanksAs val="gap"/>
    <c:showDLblsOverMax val="0"/>
  </c:chart>
  <c:spPr>
    <a:solidFill>
      <a:schemeClr val="bg1"/>
    </a:solidFill>
    <a:ln>
      <a:noFill/>
    </a:ln>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2000">
                <a:latin typeface="Arial" panose="020B0604020202020204" pitchFamily="34" charset="0"/>
                <a:cs typeface="Arial" panose="020B0604020202020204" pitchFamily="34" charset="0"/>
              </a:defRPr>
            </a:pPr>
            <a:r>
              <a:rPr lang="en-US" sz="2000">
                <a:latin typeface="Arial" panose="020B0604020202020204" pitchFamily="34" charset="0"/>
                <a:cs typeface="Arial" panose="020B0604020202020204" pitchFamily="34" charset="0"/>
              </a:rPr>
              <a:t>Mean </a:t>
            </a:r>
            <a:r>
              <a:rPr lang="en-US" sz="2000" b="1" i="0" u="none" strike="noStrike" baseline="0">
                <a:effectLst/>
              </a:rPr>
              <a:t>± </a:t>
            </a:r>
            <a:r>
              <a:rPr lang="en-US" sz="2000">
                <a:latin typeface="Arial" panose="020B0604020202020204" pitchFamily="34" charset="0"/>
                <a:cs typeface="Arial" panose="020B0604020202020204" pitchFamily="34" charset="0"/>
              </a:rPr>
              <a:t>SD</a:t>
            </a:r>
          </a:p>
        </c:rich>
      </c:tx>
      <c:layout/>
      <c:overlay val="1"/>
    </c:title>
    <c:autoTitleDeleted val="0"/>
    <c:plotArea>
      <c:layout>
        <c:manualLayout>
          <c:layoutTarget val="inner"/>
          <c:xMode val="edge"/>
          <c:yMode val="edge"/>
          <c:x val="8.0598792203651695E-2"/>
          <c:y val="0.14965986394557801"/>
          <c:w val="0.85077616301119097"/>
          <c:h val="0.75281188065777505"/>
        </c:manualLayout>
      </c:layout>
      <c:areaChart>
        <c:grouping val="standard"/>
        <c:varyColors val="0"/>
        <c:ser>
          <c:idx val="5"/>
          <c:order val="1"/>
          <c:tx>
            <c:strRef>
              <c:f>'Mean SD Graph'!$E$1</c:f>
              <c:strCache>
                <c:ptCount val="1"/>
                <c:pt idx="0">
                  <c:v>Mean + SD</c:v>
                </c:pt>
              </c:strCache>
            </c:strRef>
          </c:tx>
          <c:spPr>
            <a:solidFill>
              <a:schemeClr val="bg1">
                <a:lumMod val="75000"/>
                <a:alpha val="50000"/>
              </a:schemeClr>
            </a:solidFill>
            <a:ln w="12700">
              <a:solidFill>
                <a:schemeClr val="bg1">
                  <a:lumMod val="75000"/>
                  <a:alpha val="50000"/>
                </a:schemeClr>
              </a:solidFill>
            </a:ln>
          </c:spPr>
          <c:val>
            <c:numRef>
              <c:f>'Mean SD Graph'!$Y$2:$Y$201</c:f>
              <c:numCache>
                <c:formatCode>General</c:formatCode>
                <c:ptCount val="200"/>
                <c:pt idx="0">
                  <c:v>4.0057320000000001</c:v>
                </c:pt>
                <c:pt idx="1">
                  <c:v>4.0057320000000001</c:v>
                </c:pt>
                <c:pt idx="2">
                  <c:v>4.0057320000000001</c:v>
                </c:pt>
                <c:pt idx="3">
                  <c:v>4.0057320000000001</c:v>
                </c:pt>
                <c:pt idx="4">
                  <c:v>4.0057320000000001</c:v>
                </c:pt>
                <c:pt idx="5">
                  <c:v>4.0057320000000001</c:v>
                </c:pt>
                <c:pt idx="6">
                  <c:v>4.0057320000000001</c:v>
                </c:pt>
                <c:pt idx="7">
                  <c:v>4.0057320000000001</c:v>
                </c:pt>
                <c:pt idx="8">
                  <c:v>4.0057320000000001</c:v>
                </c:pt>
                <c:pt idx="9">
                  <c:v>4.0057320000000001</c:v>
                </c:pt>
                <c:pt idx="10">
                  <c:v>4.0057320000000001</c:v>
                </c:pt>
                <c:pt idx="11">
                  <c:v>4.0057320000000001</c:v>
                </c:pt>
                <c:pt idx="12">
                  <c:v>4.0057320000000001</c:v>
                </c:pt>
                <c:pt idx="13">
                  <c:v>4.0057320000000001</c:v>
                </c:pt>
                <c:pt idx="14">
                  <c:v>4.0057320000000001</c:v>
                </c:pt>
                <c:pt idx="15">
                  <c:v>4.0057320000000001</c:v>
                </c:pt>
                <c:pt idx="16">
                  <c:v>4.0057320000000001</c:v>
                </c:pt>
                <c:pt idx="17">
                  <c:v>4.0057320000000001</c:v>
                </c:pt>
                <c:pt idx="18">
                  <c:v>4.0057320000000001</c:v>
                </c:pt>
                <c:pt idx="19">
                  <c:v>4.0057320000000001</c:v>
                </c:pt>
                <c:pt idx="20">
                  <c:v>4.0057320000000001</c:v>
                </c:pt>
                <c:pt idx="21">
                  <c:v>4.0057320000000001</c:v>
                </c:pt>
                <c:pt idx="22">
                  <c:v>4.0057320000000001</c:v>
                </c:pt>
                <c:pt idx="23">
                  <c:v>4.0057320000000001</c:v>
                </c:pt>
                <c:pt idx="24">
                  <c:v>4.0057320000000001</c:v>
                </c:pt>
                <c:pt idx="25">
                  <c:v>4.0057320000000001</c:v>
                </c:pt>
                <c:pt idx="26">
                  <c:v>4.0057320000000001</c:v>
                </c:pt>
                <c:pt idx="27">
                  <c:v>4.0057320000000001</c:v>
                </c:pt>
                <c:pt idx="28">
                  <c:v>4.0057320000000001</c:v>
                </c:pt>
                <c:pt idx="29">
                  <c:v>4.0057320000000001</c:v>
                </c:pt>
                <c:pt idx="30">
                  <c:v>4.0057320000000001</c:v>
                </c:pt>
                <c:pt idx="31">
                  <c:v>4.0057320000000001</c:v>
                </c:pt>
                <c:pt idx="32">
                  <c:v>4.0057320000000001</c:v>
                </c:pt>
                <c:pt idx="33">
                  <c:v>4.0057320000000001</c:v>
                </c:pt>
                <c:pt idx="34">
                  <c:v>4.0057320000000001</c:v>
                </c:pt>
                <c:pt idx="35">
                  <c:v>4.0057320000000001</c:v>
                </c:pt>
                <c:pt idx="36">
                  <c:v>4.0057320000000001</c:v>
                </c:pt>
                <c:pt idx="37">
                  <c:v>4.0057320000000001</c:v>
                </c:pt>
                <c:pt idx="38">
                  <c:v>4.0057320000000001</c:v>
                </c:pt>
                <c:pt idx="39">
                  <c:v>4.0057320000000001</c:v>
                </c:pt>
                <c:pt idx="40">
                  <c:v>4.0057320000000001</c:v>
                </c:pt>
                <c:pt idx="41">
                  <c:v>4.0057320000000001</c:v>
                </c:pt>
                <c:pt idx="42">
                  <c:v>4.0057320000000001</c:v>
                </c:pt>
                <c:pt idx="43">
                  <c:v>4.0057320000000001</c:v>
                </c:pt>
                <c:pt idx="44">
                  <c:v>4.0057320000000001</c:v>
                </c:pt>
                <c:pt idx="45">
                  <c:v>4.0057320000000001</c:v>
                </c:pt>
                <c:pt idx="46">
                  <c:v>4.0057320000000001</c:v>
                </c:pt>
                <c:pt idx="47">
                  <c:v>4.0057320000000001</c:v>
                </c:pt>
                <c:pt idx="48">
                  <c:v>4.0057320000000001</c:v>
                </c:pt>
                <c:pt idx="49">
                  <c:v>4.0057320000000001</c:v>
                </c:pt>
                <c:pt idx="50">
                  <c:v>4.0057320000000001</c:v>
                </c:pt>
                <c:pt idx="51">
                  <c:v>4.0057320000000001</c:v>
                </c:pt>
                <c:pt idx="52">
                  <c:v>4.0057320000000001</c:v>
                </c:pt>
                <c:pt idx="53">
                  <c:v>4.0057320000000001</c:v>
                </c:pt>
                <c:pt idx="54">
                  <c:v>4.0057320000000001</c:v>
                </c:pt>
                <c:pt idx="55">
                  <c:v>4.0057320000000001</c:v>
                </c:pt>
                <c:pt idx="56">
                  <c:v>4.0057320000000001</c:v>
                </c:pt>
                <c:pt idx="57">
                  <c:v>4.0057320000000001</c:v>
                </c:pt>
                <c:pt idx="58">
                  <c:v>4.0057320000000001</c:v>
                </c:pt>
                <c:pt idx="59">
                  <c:v>4.0057320000000001</c:v>
                </c:pt>
                <c:pt idx="60">
                  <c:v>4.0057320000000001</c:v>
                </c:pt>
                <c:pt idx="61">
                  <c:v>4.0057320000000001</c:v>
                </c:pt>
                <c:pt idx="62">
                  <c:v>4.0057320000000001</c:v>
                </c:pt>
                <c:pt idx="63">
                  <c:v>4.0057320000000001</c:v>
                </c:pt>
                <c:pt idx="64">
                  <c:v>4.0057320000000001</c:v>
                </c:pt>
                <c:pt idx="65">
                  <c:v>4.0057320000000001</c:v>
                </c:pt>
                <c:pt idx="66">
                  <c:v>4.0057320000000001</c:v>
                </c:pt>
                <c:pt idx="67">
                  <c:v>4.0057320000000001</c:v>
                </c:pt>
                <c:pt idx="68">
                  <c:v>4.0057320000000001</c:v>
                </c:pt>
                <c:pt idx="69">
                  <c:v>4.0057320000000001</c:v>
                </c:pt>
                <c:pt idx="70">
                  <c:v>4.0057320000000001</c:v>
                </c:pt>
                <c:pt idx="71">
                  <c:v>4.0057320000000001</c:v>
                </c:pt>
                <c:pt idx="72">
                  <c:v>4.0057320000000001</c:v>
                </c:pt>
                <c:pt idx="73">
                  <c:v>4.0057320000000001</c:v>
                </c:pt>
                <c:pt idx="74">
                  <c:v>4.0057320000000001</c:v>
                </c:pt>
                <c:pt idx="75">
                  <c:v>4.0057320000000001</c:v>
                </c:pt>
                <c:pt idx="76">
                  <c:v>4.0057320000000001</c:v>
                </c:pt>
                <c:pt idx="77">
                  <c:v>4.0057320000000001</c:v>
                </c:pt>
                <c:pt idx="78">
                  <c:v>4.0057320000000001</c:v>
                </c:pt>
                <c:pt idx="79">
                  <c:v>4.0057320000000001</c:v>
                </c:pt>
                <c:pt idx="80">
                  <c:v>4.0057320000000001</c:v>
                </c:pt>
                <c:pt idx="81">
                  <c:v>4.0057320000000001</c:v>
                </c:pt>
                <c:pt idx="82">
                  <c:v>4.0057320000000001</c:v>
                </c:pt>
                <c:pt idx="83">
                  <c:v>4.0057320000000001</c:v>
                </c:pt>
                <c:pt idx="84">
                  <c:v>4.0057320000000001</c:v>
                </c:pt>
                <c:pt idx="85">
                  <c:v>4.0057320000000001</c:v>
                </c:pt>
                <c:pt idx="86">
                  <c:v>4.0057320000000001</c:v>
                </c:pt>
                <c:pt idx="87">
                  <c:v>4.0057320000000001</c:v>
                </c:pt>
                <c:pt idx="88">
                  <c:v>4.0057320000000001</c:v>
                </c:pt>
                <c:pt idx="89">
                  <c:v>4.0057320000000001</c:v>
                </c:pt>
                <c:pt idx="90">
                  <c:v>4.0057320000000001</c:v>
                </c:pt>
                <c:pt idx="91">
                  <c:v>4.0057320000000001</c:v>
                </c:pt>
                <c:pt idx="92">
                  <c:v>4.0057320000000001</c:v>
                </c:pt>
                <c:pt idx="93">
                  <c:v>4.0057320000000001</c:v>
                </c:pt>
                <c:pt idx="94">
                  <c:v>4.0057320000000001</c:v>
                </c:pt>
                <c:pt idx="95">
                  <c:v>4.0057320000000001</c:v>
                </c:pt>
                <c:pt idx="96">
                  <c:v>4.0057320000000001</c:v>
                </c:pt>
                <c:pt idx="97">
                  <c:v>4.0057320000000001</c:v>
                </c:pt>
                <c:pt idx="98">
                  <c:v>4.0057320000000001</c:v>
                </c:pt>
                <c:pt idx="99">
                  <c:v>4.0057320000000001</c:v>
                </c:pt>
                <c:pt idx="100">
                  <c:v>4.0057320000000001</c:v>
                </c:pt>
                <c:pt idx="101">
                  <c:v>4.0057320000000001</c:v>
                </c:pt>
                <c:pt idx="102">
                  <c:v>4.0057320000000001</c:v>
                </c:pt>
                <c:pt idx="103">
                  <c:v>4.0057320000000001</c:v>
                </c:pt>
                <c:pt idx="104">
                  <c:v>4.0057320000000001</c:v>
                </c:pt>
                <c:pt idx="105">
                  <c:v>4.0057320000000001</c:v>
                </c:pt>
                <c:pt idx="106">
                  <c:v>4.0057320000000001</c:v>
                </c:pt>
                <c:pt idx="107">
                  <c:v>4.0057320000000001</c:v>
                </c:pt>
                <c:pt idx="108">
                  <c:v>4.0057320000000001</c:v>
                </c:pt>
                <c:pt idx="109">
                  <c:v>4.0057320000000001</c:v>
                </c:pt>
                <c:pt idx="110">
                  <c:v>4.0057320000000001</c:v>
                </c:pt>
                <c:pt idx="111">
                  <c:v>4.0057320000000001</c:v>
                </c:pt>
                <c:pt idx="112">
                  <c:v>4.0057320000000001</c:v>
                </c:pt>
                <c:pt idx="113">
                  <c:v>4.0057320000000001</c:v>
                </c:pt>
                <c:pt idx="114">
                  <c:v>4.0057320000000001</c:v>
                </c:pt>
                <c:pt idx="115">
                  <c:v>4.0057320000000001</c:v>
                </c:pt>
                <c:pt idx="116">
                  <c:v>4.0057320000000001</c:v>
                </c:pt>
                <c:pt idx="117">
                  <c:v>4.0057320000000001</c:v>
                </c:pt>
                <c:pt idx="118">
                  <c:v>4.0057320000000001</c:v>
                </c:pt>
                <c:pt idx="119">
                  <c:v>4.0057320000000001</c:v>
                </c:pt>
                <c:pt idx="120">
                  <c:v>4.0057320000000001</c:v>
                </c:pt>
                <c:pt idx="121">
                  <c:v>4.0057320000000001</c:v>
                </c:pt>
                <c:pt idx="122">
                  <c:v>4.0057320000000001</c:v>
                </c:pt>
                <c:pt idx="123">
                  <c:v>4.0057320000000001</c:v>
                </c:pt>
                <c:pt idx="124">
                  <c:v>4.0057320000000001</c:v>
                </c:pt>
                <c:pt idx="125">
                  <c:v>4.0057320000000001</c:v>
                </c:pt>
                <c:pt idx="126">
                  <c:v>4.0057320000000001</c:v>
                </c:pt>
                <c:pt idx="127">
                  <c:v>4.0057320000000001</c:v>
                </c:pt>
                <c:pt idx="128">
                  <c:v>4.0057320000000001</c:v>
                </c:pt>
                <c:pt idx="129">
                  <c:v>4.0057320000000001</c:v>
                </c:pt>
                <c:pt idx="130">
                  <c:v>4.0057320000000001</c:v>
                </c:pt>
                <c:pt idx="131">
                  <c:v>4.0057320000000001</c:v>
                </c:pt>
                <c:pt idx="132">
                  <c:v>4.0057320000000001</c:v>
                </c:pt>
                <c:pt idx="133">
                  <c:v>4.0057320000000001</c:v>
                </c:pt>
                <c:pt idx="134">
                  <c:v>4.0057320000000001</c:v>
                </c:pt>
                <c:pt idx="135">
                  <c:v>4.0057320000000001</c:v>
                </c:pt>
                <c:pt idx="136">
                  <c:v>4.0057320000000001</c:v>
                </c:pt>
                <c:pt idx="137">
                  <c:v>4.0057320000000001</c:v>
                </c:pt>
                <c:pt idx="138">
                  <c:v>4.0057320000000001</c:v>
                </c:pt>
                <c:pt idx="139">
                  <c:v>4.0057320000000001</c:v>
                </c:pt>
                <c:pt idx="140">
                  <c:v>4.0057320000000001</c:v>
                </c:pt>
                <c:pt idx="141">
                  <c:v>4.0057320000000001</c:v>
                </c:pt>
                <c:pt idx="142">
                  <c:v>4.0057320000000001</c:v>
                </c:pt>
                <c:pt idx="143">
                  <c:v>4.0057320000000001</c:v>
                </c:pt>
                <c:pt idx="144">
                  <c:v>4.0057320000000001</c:v>
                </c:pt>
                <c:pt idx="145">
                  <c:v>4.0057320000000001</c:v>
                </c:pt>
                <c:pt idx="146">
                  <c:v>4.0057320000000001</c:v>
                </c:pt>
                <c:pt idx="147">
                  <c:v>4.0057320000000001</c:v>
                </c:pt>
                <c:pt idx="148">
                  <c:v>4.0057320000000001</c:v>
                </c:pt>
                <c:pt idx="149">
                  <c:v>4.0057320000000001</c:v>
                </c:pt>
                <c:pt idx="150">
                  <c:v>4.0057320000000001</c:v>
                </c:pt>
                <c:pt idx="151">
                  <c:v>4.0057320000000001</c:v>
                </c:pt>
                <c:pt idx="152">
                  <c:v>4.0057320000000001</c:v>
                </c:pt>
                <c:pt idx="153">
                  <c:v>4.0057320000000001</c:v>
                </c:pt>
                <c:pt idx="154">
                  <c:v>4.0057320000000001</c:v>
                </c:pt>
                <c:pt idx="155">
                  <c:v>4.0057320000000001</c:v>
                </c:pt>
                <c:pt idx="156">
                  <c:v>4.0057320000000001</c:v>
                </c:pt>
                <c:pt idx="157">
                  <c:v>4.0057320000000001</c:v>
                </c:pt>
                <c:pt idx="158">
                  <c:v>4.0057320000000001</c:v>
                </c:pt>
                <c:pt idx="159">
                  <c:v>4.0057320000000001</c:v>
                </c:pt>
                <c:pt idx="160">
                  <c:v>4.0057320000000001</c:v>
                </c:pt>
                <c:pt idx="161">
                  <c:v>4.0057320000000001</c:v>
                </c:pt>
                <c:pt idx="162">
                  <c:v>4.0057320000000001</c:v>
                </c:pt>
                <c:pt idx="163">
                  <c:v>4.0057320000000001</c:v>
                </c:pt>
                <c:pt idx="164">
                  <c:v>4.0057320000000001</c:v>
                </c:pt>
                <c:pt idx="165">
                  <c:v>4.0057320000000001</c:v>
                </c:pt>
                <c:pt idx="166">
                  <c:v>4.0057320000000001</c:v>
                </c:pt>
                <c:pt idx="167">
                  <c:v>4.0057320000000001</c:v>
                </c:pt>
                <c:pt idx="168">
                  <c:v>4.0057320000000001</c:v>
                </c:pt>
                <c:pt idx="169">
                  <c:v>4.0057320000000001</c:v>
                </c:pt>
                <c:pt idx="170">
                  <c:v>4.0057320000000001</c:v>
                </c:pt>
                <c:pt idx="171">
                  <c:v>4.0057320000000001</c:v>
                </c:pt>
                <c:pt idx="172">
                  <c:v>4.0057320000000001</c:v>
                </c:pt>
                <c:pt idx="173">
                  <c:v>4.0057320000000001</c:v>
                </c:pt>
                <c:pt idx="174">
                  <c:v>4.0057320000000001</c:v>
                </c:pt>
                <c:pt idx="175">
                  <c:v>4.0057320000000001</c:v>
                </c:pt>
                <c:pt idx="176">
                  <c:v>4.0057320000000001</c:v>
                </c:pt>
                <c:pt idx="177">
                  <c:v>4.0057320000000001</c:v>
                </c:pt>
                <c:pt idx="178">
                  <c:v>4.0057320000000001</c:v>
                </c:pt>
                <c:pt idx="179">
                  <c:v>4.0057320000000001</c:v>
                </c:pt>
                <c:pt idx="180">
                  <c:v>4.0057320000000001</c:v>
                </c:pt>
                <c:pt idx="181">
                  <c:v>4.0057320000000001</c:v>
                </c:pt>
                <c:pt idx="182">
                  <c:v>4.0057320000000001</c:v>
                </c:pt>
                <c:pt idx="183">
                  <c:v>4.0057320000000001</c:v>
                </c:pt>
                <c:pt idx="184">
                  <c:v>4.0057320000000001</c:v>
                </c:pt>
                <c:pt idx="185">
                  <c:v>4.0057320000000001</c:v>
                </c:pt>
                <c:pt idx="186">
                  <c:v>4.0057320000000001</c:v>
                </c:pt>
                <c:pt idx="187">
                  <c:v>4.0057320000000001</c:v>
                </c:pt>
                <c:pt idx="188">
                  <c:v>4.0057320000000001</c:v>
                </c:pt>
                <c:pt idx="189">
                  <c:v>4.0057320000000001</c:v>
                </c:pt>
                <c:pt idx="190">
                  <c:v>4.0057320000000001</c:v>
                </c:pt>
                <c:pt idx="191">
                  <c:v>4.0057320000000001</c:v>
                </c:pt>
                <c:pt idx="192">
                  <c:v>4.0057320000000001</c:v>
                </c:pt>
                <c:pt idx="193">
                  <c:v>4.0057320000000001</c:v>
                </c:pt>
                <c:pt idx="194">
                  <c:v>4.0057320000000001</c:v>
                </c:pt>
                <c:pt idx="195">
                  <c:v>4.0057320000000001</c:v>
                </c:pt>
                <c:pt idx="196">
                  <c:v>4.0057320000000001</c:v>
                </c:pt>
                <c:pt idx="197">
                  <c:v>4.0057320000000001</c:v>
                </c:pt>
                <c:pt idx="198">
                  <c:v>4.0057320000000001</c:v>
                </c:pt>
                <c:pt idx="199">
                  <c:v>4.0057320000000001</c:v>
                </c:pt>
              </c:numCache>
            </c:numRef>
          </c:val>
          <c:extLst>
            <c:ext xmlns:c16="http://schemas.microsoft.com/office/drawing/2014/chart" uri="{C3380CC4-5D6E-409C-BE32-E72D297353CC}">
              <c16:uniqueId val="{00000000-581B-43DB-B421-0C2639692EC0}"/>
            </c:ext>
          </c:extLst>
        </c:ser>
        <c:ser>
          <c:idx val="6"/>
          <c:order val="2"/>
          <c:tx>
            <c:strRef>
              <c:f>'Mean SD Graph'!$F$1</c:f>
              <c:strCache>
                <c:ptCount val="1"/>
                <c:pt idx="0">
                  <c:v>Mean - SD</c:v>
                </c:pt>
              </c:strCache>
            </c:strRef>
          </c:tx>
          <c:spPr>
            <a:solidFill>
              <a:schemeClr val="bg1"/>
            </a:solidFill>
            <a:ln w="12700">
              <a:solidFill>
                <a:schemeClr val="bg1"/>
              </a:solidFill>
            </a:ln>
          </c:spPr>
          <c:val>
            <c:numRef>
              <c:f>'Mean SD Graph'!$Z$2:$Z$201</c:f>
              <c:numCache>
                <c:formatCode>General</c:formatCode>
                <c:ptCount val="200"/>
                <c:pt idx="0">
                  <c:v>1.983652</c:v>
                </c:pt>
                <c:pt idx="1">
                  <c:v>1.983652</c:v>
                </c:pt>
                <c:pt idx="2">
                  <c:v>1.983652</c:v>
                </c:pt>
                <c:pt idx="3">
                  <c:v>1.983652</c:v>
                </c:pt>
                <c:pt idx="4">
                  <c:v>1.983652</c:v>
                </c:pt>
                <c:pt idx="5">
                  <c:v>1.983652</c:v>
                </c:pt>
                <c:pt idx="6">
                  <c:v>1.983652</c:v>
                </c:pt>
                <c:pt idx="7">
                  <c:v>1.983652</c:v>
                </c:pt>
                <c:pt idx="8">
                  <c:v>1.983652</c:v>
                </c:pt>
                <c:pt idx="9">
                  <c:v>1.983652</c:v>
                </c:pt>
                <c:pt idx="10">
                  <c:v>1.983652</c:v>
                </c:pt>
                <c:pt idx="11">
                  <c:v>1.983652</c:v>
                </c:pt>
                <c:pt idx="12">
                  <c:v>1.983652</c:v>
                </c:pt>
                <c:pt idx="13">
                  <c:v>1.983652</c:v>
                </c:pt>
                <c:pt idx="14">
                  <c:v>1.983652</c:v>
                </c:pt>
                <c:pt idx="15">
                  <c:v>1.983652</c:v>
                </c:pt>
                <c:pt idx="16">
                  <c:v>1.983652</c:v>
                </c:pt>
                <c:pt idx="17">
                  <c:v>1.983652</c:v>
                </c:pt>
                <c:pt idx="18">
                  <c:v>1.983652</c:v>
                </c:pt>
                <c:pt idx="19">
                  <c:v>1.983652</c:v>
                </c:pt>
                <c:pt idx="20">
                  <c:v>1.983652</c:v>
                </c:pt>
                <c:pt idx="21">
                  <c:v>1.983652</c:v>
                </c:pt>
                <c:pt idx="22">
                  <c:v>1.983652</c:v>
                </c:pt>
                <c:pt idx="23">
                  <c:v>1.983652</c:v>
                </c:pt>
                <c:pt idx="24">
                  <c:v>1.983652</c:v>
                </c:pt>
                <c:pt idx="25">
                  <c:v>1.983652</c:v>
                </c:pt>
                <c:pt idx="26">
                  <c:v>1.983652</c:v>
                </c:pt>
                <c:pt idx="27">
                  <c:v>1.983652</c:v>
                </c:pt>
                <c:pt idx="28">
                  <c:v>1.983652</c:v>
                </c:pt>
                <c:pt idx="29">
                  <c:v>1.983652</c:v>
                </c:pt>
                <c:pt idx="30">
                  <c:v>1.983652</c:v>
                </c:pt>
                <c:pt idx="31">
                  <c:v>1.983652</c:v>
                </c:pt>
                <c:pt idx="32">
                  <c:v>1.983652</c:v>
                </c:pt>
                <c:pt idx="33">
                  <c:v>1.983652</c:v>
                </c:pt>
                <c:pt idx="34">
                  <c:v>1.983652</c:v>
                </c:pt>
                <c:pt idx="35">
                  <c:v>1.983652</c:v>
                </c:pt>
                <c:pt idx="36">
                  <c:v>1.983652</c:v>
                </c:pt>
                <c:pt idx="37">
                  <c:v>1.983652</c:v>
                </c:pt>
                <c:pt idx="38">
                  <c:v>1.983652</c:v>
                </c:pt>
                <c:pt idx="39">
                  <c:v>1.983652</c:v>
                </c:pt>
                <c:pt idx="40">
                  <c:v>1.983652</c:v>
                </c:pt>
                <c:pt idx="41">
                  <c:v>1.983652</c:v>
                </c:pt>
                <c:pt idx="42">
                  <c:v>1.983652</c:v>
                </c:pt>
                <c:pt idx="43">
                  <c:v>1.983652</c:v>
                </c:pt>
                <c:pt idx="44">
                  <c:v>1.983652</c:v>
                </c:pt>
                <c:pt idx="45">
                  <c:v>1.983652</c:v>
                </c:pt>
                <c:pt idx="46">
                  <c:v>1.983652</c:v>
                </c:pt>
                <c:pt idx="47">
                  <c:v>1.983652</c:v>
                </c:pt>
                <c:pt idx="48">
                  <c:v>1.983652</c:v>
                </c:pt>
                <c:pt idx="49">
                  <c:v>1.983652</c:v>
                </c:pt>
                <c:pt idx="50">
                  <c:v>1.983652</c:v>
                </c:pt>
                <c:pt idx="51">
                  <c:v>1.983652</c:v>
                </c:pt>
                <c:pt idx="52">
                  <c:v>1.983652</c:v>
                </c:pt>
                <c:pt idx="53">
                  <c:v>1.983652</c:v>
                </c:pt>
                <c:pt idx="54">
                  <c:v>1.983652</c:v>
                </c:pt>
                <c:pt idx="55">
                  <c:v>1.983652</c:v>
                </c:pt>
                <c:pt idx="56">
                  <c:v>1.983652</c:v>
                </c:pt>
                <c:pt idx="57">
                  <c:v>1.983652</c:v>
                </c:pt>
                <c:pt idx="58">
                  <c:v>1.983652</c:v>
                </c:pt>
                <c:pt idx="59">
                  <c:v>1.983652</c:v>
                </c:pt>
                <c:pt idx="60">
                  <c:v>1.983652</c:v>
                </c:pt>
                <c:pt idx="61">
                  <c:v>1.983652</c:v>
                </c:pt>
                <c:pt idx="62">
                  <c:v>1.983652</c:v>
                </c:pt>
                <c:pt idx="63">
                  <c:v>1.983652</c:v>
                </c:pt>
                <c:pt idx="64">
                  <c:v>1.983652</c:v>
                </c:pt>
                <c:pt idx="65">
                  <c:v>1.983652</c:v>
                </c:pt>
                <c:pt idx="66">
                  <c:v>1.983652</c:v>
                </c:pt>
                <c:pt idx="67">
                  <c:v>1.983652</c:v>
                </c:pt>
                <c:pt idx="68">
                  <c:v>1.983652</c:v>
                </c:pt>
                <c:pt idx="69">
                  <c:v>1.983652</c:v>
                </c:pt>
                <c:pt idx="70">
                  <c:v>1.983652</c:v>
                </c:pt>
                <c:pt idx="71">
                  <c:v>1.983652</c:v>
                </c:pt>
                <c:pt idx="72">
                  <c:v>1.983652</c:v>
                </c:pt>
                <c:pt idx="73">
                  <c:v>1.983652</c:v>
                </c:pt>
                <c:pt idx="74">
                  <c:v>1.983652</c:v>
                </c:pt>
                <c:pt idx="75">
                  <c:v>1.983652</c:v>
                </c:pt>
                <c:pt idx="76">
                  <c:v>1.983652</c:v>
                </c:pt>
                <c:pt idx="77">
                  <c:v>1.983652</c:v>
                </c:pt>
                <c:pt idx="78">
                  <c:v>1.983652</c:v>
                </c:pt>
                <c:pt idx="79">
                  <c:v>1.983652</c:v>
                </c:pt>
                <c:pt idx="80">
                  <c:v>1.983652</c:v>
                </c:pt>
                <c:pt idx="81">
                  <c:v>1.983652</c:v>
                </c:pt>
                <c:pt idx="82">
                  <c:v>1.983652</c:v>
                </c:pt>
                <c:pt idx="83">
                  <c:v>1.983652</c:v>
                </c:pt>
                <c:pt idx="84">
                  <c:v>1.983652</c:v>
                </c:pt>
                <c:pt idx="85">
                  <c:v>1.983652</c:v>
                </c:pt>
                <c:pt idx="86">
                  <c:v>1.983652</c:v>
                </c:pt>
                <c:pt idx="87">
                  <c:v>1.983652</c:v>
                </c:pt>
                <c:pt idx="88">
                  <c:v>1.983652</c:v>
                </c:pt>
                <c:pt idx="89">
                  <c:v>1.983652</c:v>
                </c:pt>
                <c:pt idx="90">
                  <c:v>1.983652</c:v>
                </c:pt>
                <c:pt idx="91">
                  <c:v>1.983652</c:v>
                </c:pt>
                <c:pt idx="92">
                  <c:v>1.983652</c:v>
                </c:pt>
                <c:pt idx="93">
                  <c:v>1.983652</c:v>
                </c:pt>
                <c:pt idx="94">
                  <c:v>1.983652</c:v>
                </c:pt>
                <c:pt idx="95">
                  <c:v>1.983652</c:v>
                </c:pt>
                <c:pt idx="96">
                  <c:v>1.983652</c:v>
                </c:pt>
                <c:pt idx="97">
                  <c:v>1.983652</c:v>
                </c:pt>
                <c:pt idx="98">
                  <c:v>1.983652</c:v>
                </c:pt>
                <c:pt idx="99">
                  <c:v>1.983652</c:v>
                </c:pt>
                <c:pt idx="100">
                  <c:v>1.983652</c:v>
                </c:pt>
                <c:pt idx="101">
                  <c:v>1.983652</c:v>
                </c:pt>
                <c:pt idx="102">
                  <c:v>1.983652</c:v>
                </c:pt>
                <c:pt idx="103">
                  <c:v>1.983652</c:v>
                </c:pt>
                <c:pt idx="104">
                  <c:v>1.983652</c:v>
                </c:pt>
                <c:pt idx="105">
                  <c:v>1.983652</c:v>
                </c:pt>
                <c:pt idx="106">
                  <c:v>1.983652</c:v>
                </c:pt>
                <c:pt idx="107">
                  <c:v>1.983652</c:v>
                </c:pt>
                <c:pt idx="108">
                  <c:v>1.983652</c:v>
                </c:pt>
                <c:pt idx="109">
                  <c:v>1.983652</c:v>
                </c:pt>
                <c:pt idx="110">
                  <c:v>1.983652</c:v>
                </c:pt>
                <c:pt idx="111">
                  <c:v>1.983652</c:v>
                </c:pt>
                <c:pt idx="112">
                  <c:v>1.983652</c:v>
                </c:pt>
                <c:pt idx="113">
                  <c:v>1.983652</c:v>
                </c:pt>
                <c:pt idx="114">
                  <c:v>1.983652</c:v>
                </c:pt>
                <c:pt idx="115">
                  <c:v>1.983652</c:v>
                </c:pt>
                <c:pt idx="116">
                  <c:v>1.983652</c:v>
                </c:pt>
                <c:pt idx="117">
                  <c:v>1.983652</c:v>
                </c:pt>
                <c:pt idx="118">
                  <c:v>1.983652</c:v>
                </c:pt>
                <c:pt idx="119">
                  <c:v>1.983652</c:v>
                </c:pt>
                <c:pt idx="120">
                  <c:v>1.983652</c:v>
                </c:pt>
                <c:pt idx="121">
                  <c:v>1.983652</c:v>
                </c:pt>
                <c:pt idx="122">
                  <c:v>1.983652</c:v>
                </c:pt>
                <c:pt idx="123">
                  <c:v>1.983652</c:v>
                </c:pt>
                <c:pt idx="124">
                  <c:v>1.983652</c:v>
                </c:pt>
                <c:pt idx="125">
                  <c:v>1.983652</c:v>
                </c:pt>
                <c:pt idx="126">
                  <c:v>1.983652</c:v>
                </c:pt>
                <c:pt idx="127">
                  <c:v>1.983652</c:v>
                </c:pt>
                <c:pt idx="128">
                  <c:v>1.983652</c:v>
                </c:pt>
                <c:pt idx="129">
                  <c:v>1.983652</c:v>
                </c:pt>
                <c:pt idx="130">
                  <c:v>1.983652</c:v>
                </c:pt>
                <c:pt idx="131">
                  <c:v>1.983652</c:v>
                </c:pt>
                <c:pt idx="132">
                  <c:v>1.983652</c:v>
                </c:pt>
                <c:pt idx="133">
                  <c:v>1.983652</c:v>
                </c:pt>
                <c:pt idx="134">
                  <c:v>1.983652</c:v>
                </c:pt>
                <c:pt idx="135">
                  <c:v>1.983652</c:v>
                </c:pt>
                <c:pt idx="136">
                  <c:v>1.983652</c:v>
                </c:pt>
                <c:pt idx="137">
                  <c:v>1.983652</c:v>
                </c:pt>
                <c:pt idx="138">
                  <c:v>1.983652</c:v>
                </c:pt>
                <c:pt idx="139">
                  <c:v>1.983652</c:v>
                </c:pt>
                <c:pt idx="140">
                  <c:v>1.983652</c:v>
                </c:pt>
                <c:pt idx="141">
                  <c:v>1.983652</c:v>
                </c:pt>
                <c:pt idx="142">
                  <c:v>1.983652</c:v>
                </c:pt>
                <c:pt idx="143">
                  <c:v>1.983652</c:v>
                </c:pt>
                <c:pt idx="144">
                  <c:v>1.983652</c:v>
                </c:pt>
                <c:pt idx="145">
                  <c:v>1.983652</c:v>
                </c:pt>
                <c:pt idx="146">
                  <c:v>1.983652</c:v>
                </c:pt>
                <c:pt idx="147">
                  <c:v>1.983652</c:v>
                </c:pt>
                <c:pt idx="148">
                  <c:v>1.983652</c:v>
                </c:pt>
                <c:pt idx="149">
                  <c:v>1.983652</c:v>
                </c:pt>
                <c:pt idx="150">
                  <c:v>1.983652</c:v>
                </c:pt>
                <c:pt idx="151">
                  <c:v>1.983652</c:v>
                </c:pt>
                <c:pt idx="152">
                  <c:v>1.983652</c:v>
                </c:pt>
                <c:pt idx="153">
                  <c:v>1.983652</c:v>
                </c:pt>
                <c:pt idx="154">
                  <c:v>1.983652</c:v>
                </c:pt>
                <c:pt idx="155">
                  <c:v>1.983652</c:v>
                </c:pt>
                <c:pt idx="156">
                  <c:v>1.983652</c:v>
                </c:pt>
                <c:pt idx="157">
                  <c:v>1.983652</c:v>
                </c:pt>
                <c:pt idx="158">
                  <c:v>1.983652</c:v>
                </c:pt>
                <c:pt idx="159">
                  <c:v>1.983652</c:v>
                </c:pt>
                <c:pt idx="160">
                  <c:v>1.983652</c:v>
                </c:pt>
                <c:pt idx="161">
                  <c:v>1.983652</c:v>
                </c:pt>
                <c:pt idx="162">
                  <c:v>1.983652</c:v>
                </c:pt>
                <c:pt idx="163">
                  <c:v>1.983652</c:v>
                </c:pt>
                <c:pt idx="164">
                  <c:v>1.983652</c:v>
                </c:pt>
                <c:pt idx="165">
                  <c:v>1.983652</c:v>
                </c:pt>
                <c:pt idx="166">
                  <c:v>1.983652</c:v>
                </c:pt>
                <c:pt idx="167">
                  <c:v>1.983652</c:v>
                </c:pt>
                <c:pt idx="168">
                  <c:v>1.983652</c:v>
                </c:pt>
                <c:pt idx="169">
                  <c:v>1.983652</c:v>
                </c:pt>
                <c:pt idx="170">
                  <c:v>1.983652</c:v>
                </c:pt>
                <c:pt idx="171">
                  <c:v>1.983652</c:v>
                </c:pt>
                <c:pt idx="172">
                  <c:v>1.983652</c:v>
                </c:pt>
                <c:pt idx="173">
                  <c:v>1.983652</c:v>
                </c:pt>
                <c:pt idx="174">
                  <c:v>1.983652</c:v>
                </c:pt>
                <c:pt idx="175">
                  <c:v>1.983652</c:v>
                </c:pt>
                <c:pt idx="176">
                  <c:v>1.983652</c:v>
                </c:pt>
                <c:pt idx="177">
                  <c:v>1.983652</c:v>
                </c:pt>
                <c:pt idx="178">
                  <c:v>1.983652</c:v>
                </c:pt>
                <c:pt idx="179">
                  <c:v>1.983652</c:v>
                </c:pt>
                <c:pt idx="180">
                  <c:v>1.983652</c:v>
                </c:pt>
                <c:pt idx="181">
                  <c:v>1.983652</c:v>
                </c:pt>
                <c:pt idx="182">
                  <c:v>1.983652</c:v>
                </c:pt>
                <c:pt idx="183">
                  <c:v>1.983652</c:v>
                </c:pt>
                <c:pt idx="184">
                  <c:v>1.983652</c:v>
                </c:pt>
                <c:pt idx="185">
                  <c:v>1.983652</c:v>
                </c:pt>
                <c:pt idx="186">
                  <c:v>1.983652</c:v>
                </c:pt>
                <c:pt idx="187">
                  <c:v>1.983652</c:v>
                </c:pt>
                <c:pt idx="188">
                  <c:v>1.983652</c:v>
                </c:pt>
                <c:pt idx="189">
                  <c:v>1.983652</c:v>
                </c:pt>
                <c:pt idx="190">
                  <c:v>1.983652</c:v>
                </c:pt>
                <c:pt idx="191">
                  <c:v>1.983652</c:v>
                </c:pt>
                <c:pt idx="192">
                  <c:v>1.983652</c:v>
                </c:pt>
                <c:pt idx="193">
                  <c:v>1.983652</c:v>
                </c:pt>
                <c:pt idx="194">
                  <c:v>1.983652</c:v>
                </c:pt>
                <c:pt idx="195">
                  <c:v>1.983652</c:v>
                </c:pt>
                <c:pt idx="196">
                  <c:v>1.983652</c:v>
                </c:pt>
                <c:pt idx="197">
                  <c:v>1.983652</c:v>
                </c:pt>
                <c:pt idx="198">
                  <c:v>1.983652</c:v>
                </c:pt>
                <c:pt idx="199">
                  <c:v>1.983652</c:v>
                </c:pt>
              </c:numCache>
            </c:numRef>
          </c:val>
          <c:extLst>
            <c:ext xmlns:c16="http://schemas.microsoft.com/office/drawing/2014/chart" uri="{C3380CC4-5D6E-409C-BE32-E72D297353CC}">
              <c16:uniqueId val="{00000001-581B-43DB-B421-0C2639692EC0}"/>
            </c:ext>
          </c:extLst>
        </c:ser>
        <c:dLbls>
          <c:showLegendKey val="0"/>
          <c:showVal val="0"/>
          <c:showCatName val="0"/>
          <c:showSerName val="0"/>
          <c:showPercent val="0"/>
          <c:showBubbleSize val="0"/>
        </c:dLbls>
        <c:axId val="-2106877240"/>
        <c:axId val="-2106905960"/>
      </c:areaChart>
      <c:lineChart>
        <c:grouping val="standard"/>
        <c:varyColors val="0"/>
        <c:ser>
          <c:idx val="0"/>
          <c:order val="0"/>
          <c:tx>
            <c:strRef>
              <c:f>'Mean SD Graph'!$D$1</c:f>
              <c:strCache>
                <c:ptCount val="1"/>
                <c:pt idx="0">
                  <c:v>Population Mean</c:v>
                </c:pt>
              </c:strCache>
            </c:strRef>
          </c:tx>
          <c:spPr>
            <a:ln w="12700">
              <a:solidFill>
                <a:schemeClr val="tx1"/>
              </a:solidFill>
            </a:ln>
          </c:spPr>
          <c:marker>
            <c:symbol val="none"/>
          </c:marker>
          <c:val>
            <c:numRef>
              <c:f>'Mean SD Graph'!$X$2:$X$201</c:f>
              <c:numCache>
                <c:formatCode>General</c:formatCode>
                <c:ptCount val="200"/>
                <c:pt idx="0">
                  <c:v>2.9946920000000001</c:v>
                </c:pt>
                <c:pt idx="1">
                  <c:v>2.9946920000000001</c:v>
                </c:pt>
                <c:pt idx="2">
                  <c:v>2.9946920000000001</c:v>
                </c:pt>
                <c:pt idx="3">
                  <c:v>2.9946920000000001</c:v>
                </c:pt>
                <c:pt idx="4">
                  <c:v>2.9946920000000001</c:v>
                </c:pt>
                <c:pt idx="5">
                  <c:v>2.9946920000000001</c:v>
                </c:pt>
                <c:pt idx="6">
                  <c:v>2.9946920000000001</c:v>
                </c:pt>
                <c:pt idx="7">
                  <c:v>2.9946920000000001</c:v>
                </c:pt>
                <c:pt idx="8">
                  <c:v>2.9946920000000001</c:v>
                </c:pt>
                <c:pt idx="9">
                  <c:v>2.9946920000000001</c:v>
                </c:pt>
                <c:pt idx="10">
                  <c:v>2.9946920000000001</c:v>
                </c:pt>
                <c:pt idx="11">
                  <c:v>2.9946920000000001</c:v>
                </c:pt>
                <c:pt idx="12">
                  <c:v>2.9946920000000001</c:v>
                </c:pt>
                <c:pt idx="13">
                  <c:v>2.9946920000000001</c:v>
                </c:pt>
                <c:pt idx="14">
                  <c:v>2.9946920000000001</c:v>
                </c:pt>
                <c:pt idx="15">
                  <c:v>2.9946920000000001</c:v>
                </c:pt>
                <c:pt idx="16">
                  <c:v>2.9946920000000001</c:v>
                </c:pt>
                <c:pt idx="17">
                  <c:v>2.9946920000000001</c:v>
                </c:pt>
                <c:pt idx="18">
                  <c:v>2.9946920000000001</c:v>
                </c:pt>
                <c:pt idx="19">
                  <c:v>2.9946920000000001</c:v>
                </c:pt>
                <c:pt idx="20">
                  <c:v>2.9946920000000001</c:v>
                </c:pt>
                <c:pt idx="21">
                  <c:v>2.9946920000000001</c:v>
                </c:pt>
                <c:pt idx="22">
                  <c:v>2.9946920000000001</c:v>
                </c:pt>
                <c:pt idx="23">
                  <c:v>2.9946920000000001</c:v>
                </c:pt>
                <c:pt idx="24">
                  <c:v>2.9946920000000001</c:v>
                </c:pt>
                <c:pt idx="25">
                  <c:v>2.9946920000000001</c:v>
                </c:pt>
                <c:pt idx="26">
                  <c:v>2.9946920000000001</c:v>
                </c:pt>
                <c:pt idx="27">
                  <c:v>2.9946920000000001</c:v>
                </c:pt>
                <c:pt idx="28">
                  <c:v>2.9946920000000001</c:v>
                </c:pt>
                <c:pt idx="29">
                  <c:v>2.9946920000000001</c:v>
                </c:pt>
                <c:pt idx="30">
                  <c:v>2.9946920000000001</c:v>
                </c:pt>
                <c:pt idx="31">
                  <c:v>2.9946920000000001</c:v>
                </c:pt>
                <c:pt idx="32">
                  <c:v>2.9946920000000001</c:v>
                </c:pt>
                <c:pt idx="33">
                  <c:v>2.9946920000000001</c:v>
                </c:pt>
                <c:pt idx="34">
                  <c:v>2.9946920000000001</c:v>
                </c:pt>
                <c:pt idx="35">
                  <c:v>2.9946920000000001</c:v>
                </c:pt>
                <c:pt idx="36">
                  <c:v>2.9946920000000001</c:v>
                </c:pt>
                <c:pt idx="37">
                  <c:v>2.9946920000000001</c:v>
                </c:pt>
                <c:pt idx="38">
                  <c:v>2.9946920000000001</c:v>
                </c:pt>
                <c:pt idx="39">
                  <c:v>2.9946920000000001</c:v>
                </c:pt>
                <c:pt idx="40">
                  <c:v>2.9946920000000001</c:v>
                </c:pt>
                <c:pt idx="41">
                  <c:v>2.9946920000000001</c:v>
                </c:pt>
                <c:pt idx="42">
                  <c:v>2.9946920000000001</c:v>
                </c:pt>
                <c:pt idx="43">
                  <c:v>2.9946920000000001</c:v>
                </c:pt>
                <c:pt idx="44">
                  <c:v>2.9946920000000001</c:v>
                </c:pt>
                <c:pt idx="45">
                  <c:v>2.9946920000000001</c:v>
                </c:pt>
                <c:pt idx="46">
                  <c:v>2.9946920000000001</c:v>
                </c:pt>
                <c:pt idx="47">
                  <c:v>2.9946920000000001</c:v>
                </c:pt>
                <c:pt idx="48">
                  <c:v>2.9946920000000001</c:v>
                </c:pt>
                <c:pt idx="49">
                  <c:v>2.9946920000000001</c:v>
                </c:pt>
                <c:pt idx="50">
                  <c:v>2.9946920000000001</c:v>
                </c:pt>
                <c:pt idx="51">
                  <c:v>2.9946920000000001</c:v>
                </c:pt>
                <c:pt idx="52">
                  <c:v>2.9946920000000001</c:v>
                </c:pt>
                <c:pt idx="53">
                  <c:v>2.9946920000000001</c:v>
                </c:pt>
                <c:pt idx="54">
                  <c:v>2.9946920000000001</c:v>
                </c:pt>
                <c:pt idx="55">
                  <c:v>2.9946920000000001</c:v>
                </c:pt>
                <c:pt idx="56">
                  <c:v>2.9946920000000001</c:v>
                </c:pt>
                <c:pt idx="57">
                  <c:v>2.9946920000000001</c:v>
                </c:pt>
                <c:pt idx="58">
                  <c:v>2.9946920000000001</c:v>
                </c:pt>
                <c:pt idx="59">
                  <c:v>2.9946920000000001</c:v>
                </c:pt>
                <c:pt idx="60">
                  <c:v>2.9946920000000001</c:v>
                </c:pt>
                <c:pt idx="61">
                  <c:v>2.9946920000000001</c:v>
                </c:pt>
                <c:pt idx="62">
                  <c:v>2.9946920000000001</c:v>
                </c:pt>
                <c:pt idx="63">
                  <c:v>2.9946920000000001</c:v>
                </c:pt>
                <c:pt idx="64">
                  <c:v>2.9946920000000001</c:v>
                </c:pt>
                <c:pt idx="65">
                  <c:v>2.9946920000000001</c:v>
                </c:pt>
                <c:pt idx="66">
                  <c:v>2.9946920000000001</c:v>
                </c:pt>
                <c:pt idx="67">
                  <c:v>2.9946920000000001</c:v>
                </c:pt>
                <c:pt idx="68">
                  <c:v>2.9946920000000001</c:v>
                </c:pt>
                <c:pt idx="69">
                  <c:v>2.9946920000000001</c:v>
                </c:pt>
                <c:pt idx="70">
                  <c:v>2.9946920000000001</c:v>
                </c:pt>
                <c:pt idx="71">
                  <c:v>2.9946920000000001</c:v>
                </c:pt>
                <c:pt idx="72">
                  <c:v>2.9946920000000001</c:v>
                </c:pt>
                <c:pt idx="73">
                  <c:v>2.9946920000000001</c:v>
                </c:pt>
                <c:pt idx="74">
                  <c:v>2.9946920000000001</c:v>
                </c:pt>
                <c:pt idx="75">
                  <c:v>2.9946920000000001</c:v>
                </c:pt>
                <c:pt idx="76">
                  <c:v>2.9946920000000001</c:v>
                </c:pt>
                <c:pt idx="77">
                  <c:v>2.9946920000000001</c:v>
                </c:pt>
                <c:pt idx="78">
                  <c:v>2.9946920000000001</c:v>
                </c:pt>
                <c:pt idx="79">
                  <c:v>2.9946920000000001</c:v>
                </c:pt>
                <c:pt idx="80">
                  <c:v>2.9946920000000001</c:v>
                </c:pt>
                <c:pt idx="81">
                  <c:v>2.9946920000000001</c:v>
                </c:pt>
                <c:pt idx="82">
                  <c:v>2.9946920000000001</c:v>
                </c:pt>
                <c:pt idx="83">
                  <c:v>2.9946920000000001</c:v>
                </c:pt>
                <c:pt idx="84">
                  <c:v>2.9946920000000001</c:v>
                </c:pt>
                <c:pt idx="85">
                  <c:v>2.9946920000000001</c:v>
                </c:pt>
                <c:pt idx="86">
                  <c:v>2.9946920000000001</c:v>
                </c:pt>
                <c:pt idx="87">
                  <c:v>2.9946920000000001</c:v>
                </c:pt>
                <c:pt idx="88">
                  <c:v>2.9946920000000001</c:v>
                </c:pt>
                <c:pt idx="89">
                  <c:v>2.9946920000000001</c:v>
                </c:pt>
                <c:pt idx="90">
                  <c:v>2.9946920000000001</c:v>
                </c:pt>
                <c:pt idx="91">
                  <c:v>2.9946920000000001</c:v>
                </c:pt>
                <c:pt idx="92">
                  <c:v>2.9946920000000001</c:v>
                </c:pt>
                <c:pt idx="93">
                  <c:v>2.9946920000000001</c:v>
                </c:pt>
                <c:pt idx="94">
                  <c:v>2.9946920000000001</c:v>
                </c:pt>
                <c:pt idx="95">
                  <c:v>2.9946920000000001</c:v>
                </c:pt>
                <c:pt idx="96">
                  <c:v>2.9946920000000001</c:v>
                </c:pt>
                <c:pt idx="97">
                  <c:v>2.9946920000000001</c:v>
                </c:pt>
                <c:pt idx="98">
                  <c:v>2.9946920000000001</c:v>
                </c:pt>
                <c:pt idx="99">
                  <c:v>2.9946920000000001</c:v>
                </c:pt>
                <c:pt idx="100">
                  <c:v>2.9946920000000001</c:v>
                </c:pt>
                <c:pt idx="101">
                  <c:v>2.9946920000000001</c:v>
                </c:pt>
                <c:pt idx="102">
                  <c:v>2.9946920000000001</c:v>
                </c:pt>
                <c:pt idx="103">
                  <c:v>2.9946920000000001</c:v>
                </c:pt>
                <c:pt idx="104">
                  <c:v>2.9946920000000001</c:v>
                </c:pt>
                <c:pt idx="105">
                  <c:v>2.9946920000000001</c:v>
                </c:pt>
                <c:pt idx="106">
                  <c:v>2.9946920000000001</c:v>
                </c:pt>
                <c:pt idx="107">
                  <c:v>2.9946920000000001</c:v>
                </c:pt>
                <c:pt idx="108">
                  <c:v>2.9946920000000001</c:v>
                </c:pt>
                <c:pt idx="109">
                  <c:v>2.9946920000000001</c:v>
                </c:pt>
                <c:pt idx="110">
                  <c:v>2.9946920000000001</c:v>
                </c:pt>
                <c:pt idx="111">
                  <c:v>2.9946920000000001</c:v>
                </c:pt>
                <c:pt idx="112">
                  <c:v>2.9946920000000001</c:v>
                </c:pt>
                <c:pt idx="113">
                  <c:v>2.9946920000000001</c:v>
                </c:pt>
                <c:pt idx="114">
                  <c:v>2.9946920000000001</c:v>
                </c:pt>
                <c:pt idx="115">
                  <c:v>2.9946920000000001</c:v>
                </c:pt>
                <c:pt idx="116">
                  <c:v>2.9946920000000001</c:v>
                </c:pt>
                <c:pt idx="117">
                  <c:v>2.9946920000000001</c:v>
                </c:pt>
                <c:pt idx="118">
                  <c:v>2.9946920000000001</c:v>
                </c:pt>
                <c:pt idx="119">
                  <c:v>2.9946920000000001</c:v>
                </c:pt>
                <c:pt idx="120">
                  <c:v>2.9946920000000001</c:v>
                </c:pt>
                <c:pt idx="121">
                  <c:v>2.9946920000000001</c:v>
                </c:pt>
                <c:pt idx="122">
                  <c:v>2.9946920000000001</c:v>
                </c:pt>
                <c:pt idx="123">
                  <c:v>2.9946920000000001</c:v>
                </c:pt>
                <c:pt idx="124">
                  <c:v>2.9946920000000001</c:v>
                </c:pt>
                <c:pt idx="125">
                  <c:v>2.9946920000000001</c:v>
                </c:pt>
                <c:pt idx="126">
                  <c:v>2.9946920000000001</c:v>
                </c:pt>
                <c:pt idx="127">
                  <c:v>2.9946920000000001</c:v>
                </c:pt>
                <c:pt idx="128">
                  <c:v>2.9946920000000001</c:v>
                </c:pt>
                <c:pt idx="129">
                  <c:v>2.9946920000000001</c:v>
                </c:pt>
                <c:pt idx="130">
                  <c:v>2.9946920000000001</c:v>
                </c:pt>
                <c:pt idx="131">
                  <c:v>2.9946920000000001</c:v>
                </c:pt>
                <c:pt idx="132">
                  <c:v>2.9946920000000001</c:v>
                </c:pt>
                <c:pt idx="133">
                  <c:v>2.9946920000000001</c:v>
                </c:pt>
                <c:pt idx="134">
                  <c:v>2.9946920000000001</c:v>
                </c:pt>
                <c:pt idx="135">
                  <c:v>2.9946920000000001</c:v>
                </c:pt>
                <c:pt idx="136">
                  <c:v>2.9946920000000001</c:v>
                </c:pt>
                <c:pt idx="137">
                  <c:v>2.9946920000000001</c:v>
                </c:pt>
                <c:pt idx="138">
                  <c:v>2.9946920000000001</c:v>
                </c:pt>
                <c:pt idx="139">
                  <c:v>2.9946920000000001</c:v>
                </c:pt>
                <c:pt idx="140">
                  <c:v>2.9946920000000001</c:v>
                </c:pt>
                <c:pt idx="141">
                  <c:v>2.9946920000000001</c:v>
                </c:pt>
                <c:pt idx="142">
                  <c:v>2.9946920000000001</c:v>
                </c:pt>
                <c:pt idx="143">
                  <c:v>2.9946920000000001</c:v>
                </c:pt>
                <c:pt idx="144">
                  <c:v>2.9946920000000001</c:v>
                </c:pt>
                <c:pt idx="145">
                  <c:v>2.9946920000000001</c:v>
                </c:pt>
                <c:pt idx="146">
                  <c:v>2.9946920000000001</c:v>
                </c:pt>
                <c:pt idx="147">
                  <c:v>2.9946920000000001</c:v>
                </c:pt>
                <c:pt idx="148">
                  <c:v>2.9946920000000001</c:v>
                </c:pt>
                <c:pt idx="149">
                  <c:v>2.9946920000000001</c:v>
                </c:pt>
                <c:pt idx="150">
                  <c:v>2.9946920000000001</c:v>
                </c:pt>
                <c:pt idx="151">
                  <c:v>2.9946920000000001</c:v>
                </c:pt>
                <c:pt idx="152">
                  <c:v>2.9946920000000001</c:v>
                </c:pt>
                <c:pt idx="153">
                  <c:v>2.9946920000000001</c:v>
                </c:pt>
                <c:pt idx="154">
                  <c:v>2.9946920000000001</c:v>
                </c:pt>
                <c:pt idx="155">
                  <c:v>2.9946920000000001</c:v>
                </c:pt>
                <c:pt idx="156">
                  <c:v>2.9946920000000001</c:v>
                </c:pt>
                <c:pt idx="157">
                  <c:v>2.9946920000000001</c:v>
                </c:pt>
                <c:pt idx="158">
                  <c:v>2.9946920000000001</c:v>
                </c:pt>
                <c:pt idx="159">
                  <c:v>2.9946920000000001</c:v>
                </c:pt>
                <c:pt idx="160">
                  <c:v>2.9946920000000001</c:v>
                </c:pt>
                <c:pt idx="161">
                  <c:v>2.9946920000000001</c:v>
                </c:pt>
                <c:pt idx="162">
                  <c:v>2.9946920000000001</c:v>
                </c:pt>
                <c:pt idx="163">
                  <c:v>2.9946920000000001</c:v>
                </c:pt>
                <c:pt idx="164">
                  <c:v>2.9946920000000001</c:v>
                </c:pt>
                <c:pt idx="165">
                  <c:v>2.9946920000000001</c:v>
                </c:pt>
                <c:pt idx="166">
                  <c:v>2.9946920000000001</c:v>
                </c:pt>
                <c:pt idx="167">
                  <c:v>2.9946920000000001</c:v>
                </c:pt>
                <c:pt idx="168">
                  <c:v>2.9946920000000001</c:v>
                </c:pt>
                <c:pt idx="169">
                  <c:v>2.9946920000000001</c:v>
                </c:pt>
                <c:pt idx="170">
                  <c:v>2.9946920000000001</c:v>
                </c:pt>
                <c:pt idx="171">
                  <c:v>2.9946920000000001</c:v>
                </c:pt>
                <c:pt idx="172">
                  <c:v>2.9946920000000001</c:v>
                </c:pt>
                <c:pt idx="173">
                  <c:v>2.9946920000000001</c:v>
                </c:pt>
                <c:pt idx="174">
                  <c:v>2.9946920000000001</c:v>
                </c:pt>
                <c:pt idx="175">
                  <c:v>2.9946920000000001</c:v>
                </c:pt>
                <c:pt idx="176">
                  <c:v>2.9946920000000001</c:v>
                </c:pt>
                <c:pt idx="177">
                  <c:v>2.9946920000000001</c:v>
                </c:pt>
                <c:pt idx="178">
                  <c:v>2.9946920000000001</c:v>
                </c:pt>
                <c:pt idx="179">
                  <c:v>2.9946920000000001</c:v>
                </c:pt>
                <c:pt idx="180">
                  <c:v>2.9946920000000001</c:v>
                </c:pt>
                <c:pt idx="181">
                  <c:v>2.9946920000000001</c:v>
                </c:pt>
                <c:pt idx="182">
                  <c:v>2.9946920000000001</c:v>
                </c:pt>
                <c:pt idx="183">
                  <c:v>2.9946920000000001</c:v>
                </c:pt>
                <c:pt idx="184">
                  <c:v>2.9946920000000001</c:v>
                </c:pt>
                <c:pt idx="185">
                  <c:v>2.9946920000000001</c:v>
                </c:pt>
                <c:pt idx="186">
                  <c:v>2.9946920000000001</c:v>
                </c:pt>
                <c:pt idx="187">
                  <c:v>2.9946920000000001</c:v>
                </c:pt>
                <c:pt idx="188">
                  <c:v>2.9946920000000001</c:v>
                </c:pt>
                <c:pt idx="189">
                  <c:v>2.9946920000000001</c:v>
                </c:pt>
                <c:pt idx="190">
                  <c:v>2.9946920000000001</c:v>
                </c:pt>
                <c:pt idx="191">
                  <c:v>2.9946920000000001</c:v>
                </c:pt>
                <c:pt idx="192">
                  <c:v>2.9946920000000001</c:v>
                </c:pt>
                <c:pt idx="193">
                  <c:v>2.9946920000000001</c:v>
                </c:pt>
                <c:pt idx="194">
                  <c:v>2.9946920000000001</c:v>
                </c:pt>
                <c:pt idx="195">
                  <c:v>2.9946920000000001</c:v>
                </c:pt>
                <c:pt idx="196">
                  <c:v>2.9946920000000001</c:v>
                </c:pt>
                <c:pt idx="197">
                  <c:v>2.9946920000000001</c:v>
                </c:pt>
                <c:pt idx="198">
                  <c:v>2.9946920000000001</c:v>
                </c:pt>
                <c:pt idx="199">
                  <c:v>2.9946920000000001</c:v>
                </c:pt>
              </c:numCache>
            </c:numRef>
          </c:val>
          <c:smooth val="0"/>
          <c:extLst>
            <c:ext xmlns:c16="http://schemas.microsoft.com/office/drawing/2014/chart" uri="{C3380CC4-5D6E-409C-BE32-E72D297353CC}">
              <c16:uniqueId val="{00000002-581B-43DB-B421-0C2639692EC0}"/>
            </c:ext>
          </c:extLst>
        </c:ser>
        <c:ser>
          <c:idx val="1"/>
          <c:order val="3"/>
          <c:tx>
            <c:v>n = 5 / sample</c:v>
          </c:tx>
          <c:spPr>
            <a:ln>
              <a:noFill/>
            </a:ln>
          </c:spPr>
          <c:marker>
            <c:symbol val="circle"/>
            <c:size val="2"/>
            <c:spPr>
              <a:solidFill>
                <a:srgbClr val="C00000">
                  <a:alpha val="75000"/>
                </a:srgbClr>
              </a:solidFill>
              <a:ln>
                <a:noFill/>
              </a:ln>
            </c:spPr>
          </c:marker>
          <c:errBars>
            <c:errDir val="y"/>
            <c:errBarType val="both"/>
            <c:errValType val="cust"/>
            <c:noEndCap val="1"/>
            <c:plus>
              <c:numRef>
                <c:f>'Mean SD Graph'!$AE$2:$AE$201</c:f>
                <c:numCache>
                  <c:formatCode>General</c:formatCode>
                  <c:ptCount val="200"/>
                  <c:pt idx="0">
                    <c:v>0.55042041628397698</c:v>
                  </c:pt>
                  <c:pt idx="1">
                    <c:v>0.97443098760037306</c:v>
                  </c:pt>
                  <c:pt idx="2">
                    <c:v>1.126111778398901</c:v>
                  </c:pt>
                  <c:pt idx="3">
                    <c:v>0.62769791213163995</c:v>
                  </c:pt>
                  <c:pt idx="4">
                    <c:v>1.358651595915348</c:v>
                  </c:pt>
                  <c:pt idx="5">
                    <c:v>1.007841651170349</c:v>
                  </c:pt>
                  <c:pt idx="6">
                    <c:v>1.1918700270618801</c:v>
                  </c:pt>
                  <c:pt idx="7">
                    <c:v>0.80268323798618502</c:v>
                  </c:pt>
                  <c:pt idx="8">
                    <c:v>0.84381223149969398</c:v>
                  </c:pt>
                  <c:pt idx="9">
                    <c:v>1.1323203610892101</c:v>
                  </c:pt>
                  <c:pt idx="10">
                    <c:v>1.4862607866677739</c:v>
                  </c:pt>
                  <c:pt idx="11">
                    <c:v>0.94716933298398598</c:v>
                  </c:pt>
                  <c:pt idx="12">
                    <c:v>0.771753177024182</c:v>
                  </c:pt>
                  <c:pt idx="13">
                    <c:v>1.260852149083066</c:v>
                  </c:pt>
                  <c:pt idx="14">
                    <c:v>0.51217884276041503</c:v>
                  </c:pt>
                  <c:pt idx="15">
                    <c:v>1.0520040919319209</c:v>
                  </c:pt>
                  <c:pt idx="16">
                    <c:v>1.184354879064502</c:v>
                  </c:pt>
                  <c:pt idx="17">
                    <c:v>0.30089123984204402</c:v>
                  </c:pt>
                  <c:pt idx="18">
                    <c:v>1.040926730756967</c:v>
                  </c:pt>
                  <c:pt idx="19">
                    <c:v>0.741064020379684</c:v>
                  </c:pt>
                  <c:pt idx="20">
                    <c:v>0.92234065606576598</c:v>
                  </c:pt>
                  <c:pt idx="21">
                    <c:v>0.977107214372818</c:v>
                  </c:pt>
                  <c:pt idx="22">
                    <c:v>1.4830196592418901</c:v>
                  </c:pt>
                  <c:pt idx="23">
                    <c:v>1.0352551417233451</c:v>
                  </c:pt>
                  <c:pt idx="24">
                    <c:v>1.4764452279757201</c:v>
                  </c:pt>
                  <c:pt idx="25">
                    <c:v>0.93481431716953201</c:v>
                  </c:pt>
                  <c:pt idx="26">
                    <c:v>0.51792536445535597</c:v>
                  </c:pt>
                  <c:pt idx="27">
                    <c:v>0.636326289856737</c:v>
                  </c:pt>
                  <c:pt idx="28">
                    <c:v>0.86306335095184095</c:v>
                  </c:pt>
                  <c:pt idx="29">
                    <c:v>0.40711370727954499</c:v>
                  </c:pt>
                  <c:pt idx="30">
                    <c:v>0.58552951764206396</c:v>
                  </c:pt>
                  <c:pt idx="31">
                    <c:v>1.007106217350453</c:v>
                  </c:pt>
                  <c:pt idx="32">
                    <c:v>0.64135287963933396</c:v>
                  </c:pt>
                  <c:pt idx="33">
                    <c:v>0.86537531475059903</c:v>
                  </c:pt>
                  <c:pt idx="34">
                    <c:v>1.3720894500106631</c:v>
                  </c:pt>
                  <c:pt idx="35">
                    <c:v>1.451092470827871</c:v>
                  </c:pt>
                  <c:pt idx="36">
                    <c:v>0.87996178718082296</c:v>
                  </c:pt>
                  <c:pt idx="37">
                    <c:v>1.2833195687877961</c:v>
                  </c:pt>
                  <c:pt idx="38">
                    <c:v>1.3337534197529111</c:v>
                  </c:pt>
                  <c:pt idx="39">
                    <c:v>0.89132561546986999</c:v>
                  </c:pt>
                  <c:pt idx="40">
                    <c:v>0.64257566702102598</c:v>
                  </c:pt>
                  <c:pt idx="41">
                    <c:v>0.88580742190555095</c:v>
                  </c:pt>
                  <c:pt idx="42">
                    <c:v>1.1898837854797639</c:v>
                  </c:pt>
                  <c:pt idx="43">
                    <c:v>0.89057483905075596</c:v>
                  </c:pt>
                  <c:pt idx="44">
                    <c:v>0.72871068798708805</c:v>
                  </c:pt>
                  <c:pt idx="45">
                    <c:v>0.98930903505955703</c:v>
                  </c:pt>
                  <c:pt idx="46">
                    <c:v>0.68566739642140895</c:v>
                  </c:pt>
                  <c:pt idx="47">
                    <c:v>0.87889949520073596</c:v>
                  </c:pt>
                  <c:pt idx="48">
                    <c:v>0.524447549237682</c:v>
                  </c:pt>
                  <c:pt idx="49">
                    <c:v>1.268519601748278</c:v>
                  </c:pt>
                  <c:pt idx="50">
                    <c:v>0.81921030416488805</c:v>
                  </c:pt>
                  <c:pt idx="51">
                    <c:v>0.61356392008696503</c:v>
                  </c:pt>
                  <c:pt idx="52">
                    <c:v>0.99615421833057904</c:v>
                  </c:pt>
                  <c:pt idx="53">
                    <c:v>0.220436073413875</c:v>
                  </c:pt>
                  <c:pt idx="54">
                    <c:v>1.5847021185704</c:v>
                  </c:pt>
                  <c:pt idx="55">
                    <c:v>0.93341097752695301</c:v>
                  </c:pt>
                  <c:pt idx="56">
                    <c:v>0.72068774066011099</c:v>
                  </c:pt>
                  <c:pt idx="57">
                    <c:v>1.250689112688707</c:v>
                  </c:pt>
                  <c:pt idx="58">
                    <c:v>0.62323723235316197</c:v>
                  </c:pt>
                  <c:pt idx="59">
                    <c:v>1.3663528888255341</c:v>
                  </c:pt>
                  <c:pt idx="60">
                    <c:v>1.252602164819298</c:v>
                  </c:pt>
                  <c:pt idx="61">
                    <c:v>0.81395515507840399</c:v>
                  </c:pt>
                  <c:pt idx="62">
                    <c:v>1.040508249294259</c:v>
                  </c:pt>
                  <c:pt idx="63">
                    <c:v>0.89873254227785204</c:v>
                  </c:pt>
                  <c:pt idx="64">
                    <c:v>0.80609339573289696</c:v>
                  </c:pt>
                  <c:pt idx="65">
                    <c:v>1.191110179760265</c:v>
                  </c:pt>
                  <c:pt idx="66">
                    <c:v>0.31439247352086103</c:v>
                  </c:pt>
                  <c:pt idx="67">
                    <c:v>0.79876396066540001</c:v>
                  </c:pt>
                  <c:pt idx="68">
                    <c:v>1.679260953150294</c:v>
                  </c:pt>
                  <c:pt idx="69">
                    <c:v>1.2701834402898979</c:v>
                  </c:pt>
                  <c:pt idx="70">
                    <c:v>1.4857481150546381</c:v>
                  </c:pt>
                  <c:pt idx="71">
                    <c:v>0.61032652083351802</c:v>
                  </c:pt>
                  <c:pt idx="72">
                    <c:v>1.317299352484101</c:v>
                  </c:pt>
                  <c:pt idx="73">
                    <c:v>1.6134504813711401</c:v>
                  </c:pt>
                  <c:pt idx="74">
                    <c:v>0.91214658432026896</c:v>
                  </c:pt>
                  <c:pt idx="75">
                    <c:v>1.344969095045814</c:v>
                  </c:pt>
                  <c:pt idx="76">
                    <c:v>1.070062766889712</c:v>
                  </c:pt>
                  <c:pt idx="77">
                    <c:v>1.213313649453964</c:v>
                  </c:pt>
                  <c:pt idx="78">
                    <c:v>1.9098710155653551</c:v>
                  </c:pt>
                  <c:pt idx="79">
                    <c:v>1.4818066656847511</c:v>
                  </c:pt>
                  <c:pt idx="80">
                    <c:v>0.82968185286151697</c:v>
                  </c:pt>
                  <c:pt idx="81">
                    <c:v>0.358501661625728</c:v>
                  </c:pt>
                  <c:pt idx="82">
                    <c:v>1.160737031213426</c:v>
                  </c:pt>
                  <c:pt idx="83">
                    <c:v>0.95863328564497097</c:v>
                  </c:pt>
                  <c:pt idx="84">
                    <c:v>0.44984476819383101</c:v>
                  </c:pt>
                  <c:pt idx="85">
                    <c:v>0.163797090135889</c:v>
                  </c:pt>
                  <c:pt idx="86">
                    <c:v>1.3444270268931311</c:v>
                  </c:pt>
                  <c:pt idx="87">
                    <c:v>1.05865754068902</c:v>
                  </c:pt>
                  <c:pt idx="88">
                    <c:v>1.081690902394683</c:v>
                  </c:pt>
                  <c:pt idx="89">
                    <c:v>0.91850370738255804</c:v>
                  </c:pt>
                  <c:pt idx="90">
                    <c:v>0.73668292878364205</c:v>
                  </c:pt>
                  <c:pt idx="91">
                    <c:v>0.77434104699151596</c:v>
                  </c:pt>
                  <c:pt idx="92">
                    <c:v>0.63328690426156997</c:v>
                  </c:pt>
                  <c:pt idx="93">
                    <c:v>1.511913111824901</c:v>
                  </c:pt>
                  <c:pt idx="94">
                    <c:v>0.41347793410857703</c:v>
                  </c:pt>
                  <c:pt idx="95">
                    <c:v>0.37563198880912102</c:v>
                  </c:pt>
                  <c:pt idx="96">
                    <c:v>0.73546212207994599</c:v>
                  </c:pt>
                  <c:pt idx="97">
                    <c:v>0.76618886293261801</c:v>
                  </c:pt>
                  <c:pt idx="98">
                    <c:v>1.315036669219416</c:v>
                  </c:pt>
                  <c:pt idx="99">
                    <c:v>1.487707337835124</c:v>
                  </c:pt>
                  <c:pt idx="100">
                    <c:v>1.006895392684763</c:v>
                  </c:pt>
                  <c:pt idx="101">
                    <c:v>0.88751620990219604</c:v>
                  </c:pt>
                  <c:pt idx="102">
                    <c:v>0.83468639633280495</c:v>
                  </c:pt>
                  <c:pt idx="103">
                    <c:v>1.0112679241843481</c:v>
                  </c:pt>
                  <c:pt idx="104">
                    <c:v>1.434903431015333</c:v>
                  </c:pt>
                  <c:pt idx="105">
                    <c:v>0.97592372719466003</c:v>
                  </c:pt>
                  <c:pt idx="106">
                    <c:v>1.1218566008592601</c:v>
                  </c:pt>
                  <c:pt idx="107">
                    <c:v>1.1354280615904431</c:v>
                  </c:pt>
                  <c:pt idx="108">
                    <c:v>1.1499244900630841</c:v>
                  </c:pt>
                  <c:pt idx="109">
                    <c:v>1.114495838929435</c:v>
                  </c:pt>
                  <c:pt idx="110">
                    <c:v>1.12060563100207</c:v>
                  </c:pt>
                  <c:pt idx="111">
                    <c:v>0.89392383426211597</c:v>
                  </c:pt>
                  <c:pt idx="112">
                    <c:v>1.2092159984312361</c:v>
                  </c:pt>
                  <c:pt idx="113">
                    <c:v>1.1362597431111501</c:v>
                  </c:pt>
                  <c:pt idx="114">
                    <c:v>0.91542763919730397</c:v>
                  </c:pt>
                  <c:pt idx="115">
                    <c:v>1.0676197922905251</c:v>
                  </c:pt>
                  <c:pt idx="116">
                    <c:v>1.2496637992514901</c:v>
                  </c:pt>
                  <c:pt idx="117">
                    <c:v>1.006083517974607</c:v>
                  </c:pt>
                  <c:pt idx="118">
                    <c:v>1.065371042671089</c:v>
                  </c:pt>
                  <c:pt idx="119">
                    <c:v>0.74866427953021497</c:v>
                  </c:pt>
                  <c:pt idx="120">
                    <c:v>0.87991690327355698</c:v>
                  </c:pt>
                  <c:pt idx="121">
                    <c:v>1.0641082887344631</c:v>
                  </c:pt>
                  <c:pt idx="122">
                    <c:v>1.2145138228587169</c:v>
                  </c:pt>
                  <c:pt idx="123">
                    <c:v>1.0745030331901351</c:v>
                  </c:pt>
                  <c:pt idx="124">
                    <c:v>0.85780213532821503</c:v>
                  </c:pt>
                  <c:pt idx="125">
                    <c:v>0.852899699094954</c:v>
                  </c:pt>
                  <c:pt idx="126">
                    <c:v>1.06861733822942</c:v>
                  </c:pt>
                  <c:pt idx="127">
                    <c:v>1.064568774777108</c:v>
                  </c:pt>
                  <c:pt idx="128">
                    <c:v>0.81114628840112002</c:v>
                  </c:pt>
                  <c:pt idx="129">
                    <c:v>1.103254924864183</c:v>
                  </c:pt>
                  <c:pt idx="130">
                    <c:v>1.2940042658861119</c:v>
                  </c:pt>
                  <c:pt idx="131">
                    <c:v>0.73033676835252903</c:v>
                  </c:pt>
                  <c:pt idx="132">
                    <c:v>0.98673672210268903</c:v>
                  </c:pt>
                  <c:pt idx="133">
                    <c:v>1.076637719865468</c:v>
                  </c:pt>
                  <c:pt idx="134">
                    <c:v>1.1856301726743479</c:v>
                  </c:pt>
                  <c:pt idx="135">
                    <c:v>1.3041089705961151</c:v>
                  </c:pt>
                  <c:pt idx="136">
                    <c:v>0.83928292475413202</c:v>
                  </c:pt>
                  <c:pt idx="137">
                    <c:v>1.1349109115099081</c:v>
                  </c:pt>
                  <c:pt idx="138">
                    <c:v>1.1071876287507341</c:v>
                  </c:pt>
                  <c:pt idx="139">
                    <c:v>1.094049833340762</c:v>
                  </c:pt>
                  <c:pt idx="140">
                    <c:v>1.1117482462158479</c:v>
                  </c:pt>
                  <c:pt idx="141">
                    <c:v>0.825787939735393</c:v>
                  </c:pt>
                  <c:pt idx="142">
                    <c:v>1.030003385800679</c:v>
                  </c:pt>
                  <c:pt idx="143">
                    <c:v>1.036255657081169</c:v>
                  </c:pt>
                  <c:pt idx="144">
                    <c:v>1.0046355237083711</c:v>
                  </c:pt>
                  <c:pt idx="145">
                    <c:v>0.81970279289516002</c:v>
                  </c:pt>
                  <c:pt idx="146">
                    <c:v>1.0028179008762921</c:v>
                  </c:pt>
                  <c:pt idx="147">
                    <c:v>1.165977714780366</c:v>
                  </c:pt>
                  <c:pt idx="148">
                    <c:v>0.87371876319972896</c:v>
                  </c:pt>
                  <c:pt idx="149">
                    <c:v>1.2005791232320151</c:v>
                  </c:pt>
                  <c:pt idx="150">
                    <c:v>1.148785225886727</c:v>
                  </c:pt>
                  <c:pt idx="151">
                    <c:v>1.1363464203013609</c:v>
                  </c:pt>
                  <c:pt idx="152">
                    <c:v>0.79415278025876601</c:v>
                  </c:pt>
                  <c:pt idx="153">
                    <c:v>1.2990274949854981</c:v>
                  </c:pt>
                  <c:pt idx="154">
                    <c:v>1.2030685061331601</c:v>
                  </c:pt>
                  <c:pt idx="155">
                    <c:v>1.159309003358912</c:v>
                  </c:pt>
                  <c:pt idx="156">
                    <c:v>1.1180720723074029</c:v>
                  </c:pt>
                  <c:pt idx="157">
                    <c:v>0.88879294765505201</c:v>
                  </c:pt>
                  <c:pt idx="158">
                    <c:v>0.978481918991564</c:v>
                  </c:pt>
                  <c:pt idx="159">
                    <c:v>0.83651534210265799</c:v>
                  </c:pt>
                  <c:pt idx="160">
                    <c:v>0.97310154197227405</c:v>
                  </c:pt>
                  <c:pt idx="161">
                    <c:v>0.925587872794008</c:v>
                  </c:pt>
                  <c:pt idx="162">
                    <c:v>0.98925100721502401</c:v>
                  </c:pt>
                  <c:pt idx="163">
                    <c:v>0.86029348324356003</c:v>
                  </c:pt>
                  <c:pt idx="164">
                    <c:v>0.91381071979610795</c:v>
                  </c:pt>
                  <c:pt idx="165">
                    <c:v>1.096063436085787</c:v>
                  </c:pt>
                  <c:pt idx="166">
                    <c:v>0.97140917360783896</c:v>
                  </c:pt>
                  <c:pt idx="167">
                    <c:v>0.97896768839156201</c:v>
                  </c:pt>
                  <c:pt idx="168">
                    <c:v>1.03938092838769</c:v>
                  </c:pt>
                  <c:pt idx="169">
                    <c:v>1.1203038458780981</c:v>
                  </c:pt>
                  <c:pt idx="170">
                    <c:v>0.781657935600783</c:v>
                  </c:pt>
                  <c:pt idx="171">
                    <c:v>1.0143665541795901</c:v>
                  </c:pt>
                  <c:pt idx="172">
                    <c:v>0.90754056035164099</c:v>
                  </c:pt>
                  <c:pt idx="173">
                    <c:v>1.2294152549788531</c:v>
                  </c:pt>
                  <c:pt idx="174">
                    <c:v>1.0304530139948569</c:v>
                  </c:pt>
                  <c:pt idx="175">
                    <c:v>1.031964635598966</c:v>
                  </c:pt>
                  <c:pt idx="176">
                    <c:v>1.0509458069323601</c:v>
                  </c:pt>
                  <c:pt idx="177">
                    <c:v>1.1999562903007761</c:v>
                  </c:pt>
                  <c:pt idx="178">
                    <c:v>0.96014664110848003</c:v>
                  </c:pt>
                  <c:pt idx="179">
                    <c:v>0.99802425129301497</c:v>
                  </c:pt>
                  <c:pt idx="180">
                    <c:v>1.0341032165461199</c:v>
                  </c:pt>
                  <c:pt idx="181">
                    <c:v>0.97564914237308598</c:v>
                  </c:pt>
                  <c:pt idx="182">
                    <c:v>0.74434065765901702</c:v>
                  </c:pt>
                  <c:pt idx="183">
                    <c:v>1.0046039816718679</c:v>
                  </c:pt>
                  <c:pt idx="184">
                    <c:v>0.99945451410990505</c:v>
                  </c:pt>
                  <c:pt idx="185">
                    <c:v>0.92575378722965795</c:v>
                  </c:pt>
                  <c:pt idx="186">
                    <c:v>1.177031380402856</c:v>
                  </c:pt>
                  <c:pt idx="187">
                    <c:v>1.16206337894156</c:v>
                  </c:pt>
                  <c:pt idx="188">
                    <c:v>1.0435064851453779</c:v>
                  </c:pt>
                  <c:pt idx="189">
                    <c:v>1.2315532044770761</c:v>
                  </c:pt>
                  <c:pt idx="190">
                    <c:v>1.0758544572243021</c:v>
                  </c:pt>
                  <c:pt idx="191">
                    <c:v>1.089088906477176</c:v>
                  </c:pt>
                  <c:pt idx="192">
                    <c:v>0.97292459458598701</c:v>
                  </c:pt>
                  <c:pt idx="193">
                    <c:v>1.275714397792008</c:v>
                  </c:pt>
                  <c:pt idx="194">
                    <c:v>1.0802775016770341</c:v>
                  </c:pt>
                  <c:pt idx="195">
                    <c:v>0.90521088971624497</c:v>
                  </c:pt>
                  <c:pt idx="196">
                    <c:v>0.71905258782653603</c:v>
                  </c:pt>
                  <c:pt idx="197">
                    <c:v>0.94880648438049697</c:v>
                  </c:pt>
                  <c:pt idx="198">
                    <c:v>1.027557319190038</c:v>
                  </c:pt>
                  <c:pt idx="199">
                    <c:v>0.85199064844803796</c:v>
                  </c:pt>
                </c:numCache>
              </c:numRef>
            </c:plus>
            <c:minus>
              <c:numRef>
                <c:f>'Mean SD Graph'!$AE$2:$AE$201</c:f>
                <c:numCache>
                  <c:formatCode>General</c:formatCode>
                  <c:ptCount val="200"/>
                  <c:pt idx="0">
                    <c:v>0.55042041628397698</c:v>
                  </c:pt>
                  <c:pt idx="1">
                    <c:v>0.97443098760037306</c:v>
                  </c:pt>
                  <c:pt idx="2">
                    <c:v>1.126111778398901</c:v>
                  </c:pt>
                  <c:pt idx="3">
                    <c:v>0.62769791213163995</c:v>
                  </c:pt>
                  <c:pt idx="4">
                    <c:v>1.358651595915348</c:v>
                  </c:pt>
                  <c:pt idx="5">
                    <c:v>1.007841651170349</c:v>
                  </c:pt>
                  <c:pt idx="6">
                    <c:v>1.1918700270618801</c:v>
                  </c:pt>
                  <c:pt idx="7">
                    <c:v>0.80268323798618502</c:v>
                  </c:pt>
                  <c:pt idx="8">
                    <c:v>0.84381223149969398</c:v>
                  </c:pt>
                  <c:pt idx="9">
                    <c:v>1.1323203610892101</c:v>
                  </c:pt>
                  <c:pt idx="10">
                    <c:v>1.4862607866677739</c:v>
                  </c:pt>
                  <c:pt idx="11">
                    <c:v>0.94716933298398598</c:v>
                  </c:pt>
                  <c:pt idx="12">
                    <c:v>0.771753177024182</c:v>
                  </c:pt>
                  <c:pt idx="13">
                    <c:v>1.260852149083066</c:v>
                  </c:pt>
                  <c:pt idx="14">
                    <c:v>0.51217884276041503</c:v>
                  </c:pt>
                  <c:pt idx="15">
                    <c:v>1.0520040919319209</c:v>
                  </c:pt>
                  <c:pt idx="16">
                    <c:v>1.184354879064502</c:v>
                  </c:pt>
                  <c:pt idx="17">
                    <c:v>0.30089123984204402</c:v>
                  </c:pt>
                  <c:pt idx="18">
                    <c:v>1.040926730756967</c:v>
                  </c:pt>
                  <c:pt idx="19">
                    <c:v>0.741064020379684</c:v>
                  </c:pt>
                  <c:pt idx="20">
                    <c:v>0.92234065606576598</c:v>
                  </c:pt>
                  <c:pt idx="21">
                    <c:v>0.977107214372818</c:v>
                  </c:pt>
                  <c:pt idx="22">
                    <c:v>1.4830196592418901</c:v>
                  </c:pt>
                  <c:pt idx="23">
                    <c:v>1.0352551417233451</c:v>
                  </c:pt>
                  <c:pt idx="24">
                    <c:v>1.4764452279757201</c:v>
                  </c:pt>
                  <c:pt idx="25">
                    <c:v>0.93481431716953201</c:v>
                  </c:pt>
                  <c:pt idx="26">
                    <c:v>0.51792536445535597</c:v>
                  </c:pt>
                  <c:pt idx="27">
                    <c:v>0.636326289856737</c:v>
                  </c:pt>
                  <c:pt idx="28">
                    <c:v>0.86306335095184095</c:v>
                  </c:pt>
                  <c:pt idx="29">
                    <c:v>0.40711370727954499</c:v>
                  </c:pt>
                  <c:pt idx="30">
                    <c:v>0.58552951764206396</c:v>
                  </c:pt>
                  <c:pt idx="31">
                    <c:v>1.007106217350453</c:v>
                  </c:pt>
                  <c:pt idx="32">
                    <c:v>0.64135287963933396</c:v>
                  </c:pt>
                  <c:pt idx="33">
                    <c:v>0.86537531475059903</c:v>
                  </c:pt>
                  <c:pt idx="34">
                    <c:v>1.3720894500106631</c:v>
                  </c:pt>
                  <c:pt idx="35">
                    <c:v>1.451092470827871</c:v>
                  </c:pt>
                  <c:pt idx="36">
                    <c:v>0.87996178718082296</c:v>
                  </c:pt>
                  <c:pt idx="37">
                    <c:v>1.2833195687877961</c:v>
                  </c:pt>
                  <c:pt idx="38">
                    <c:v>1.3337534197529111</c:v>
                  </c:pt>
                  <c:pt idx="39">
                    <c:v>0.89132561546986999</c:v>
                  </c:pt>
                  <c:pt idx="40">
                    <c:v>0.64257566702102598</c:v>
                  </c:pt>
                  <c:pt idx="41">
                    <c:v>0.88580742190555095</c:v>
                  </c:pt>
                  <c:pt idx="42">
                    <c:v>1.1898837854797639</c:v>
                  </c:pt>
                  <c:pt idx="43">
                    <c:v>0.89057483905075596</c:v>
                  </c:pt>
                  <c:pt idx="44">
                    <c:v>0.72871068798708805</c:v>
                  </c:pt>
                  <c:pt idx="45">
                    <c:v>0.98930903505955703</c:v>
                  </c:pt>
                  <c:pt idx="46">
                    <c:v>0.68566739642140895</c:v>
                  </c:pt>
                  <c:pt idx="47">
                    <c:v>0.87889949520073596</c:v>
                  </c:pt>
                  <c:pt idx="48">
                    <c:v>0.524447549237682</c:v>
                  </c:pt>
                  <c:pt idx="49">
                    <c:v>1.268519601748278</c:v>
                  </c:pt>
                  <c:pt idx="50">
                    <c:v>0.81921030416488805</c:v>
                  </c:pt>
                  <c:pt idx="51">
                    <c:v>0.61356392008696503</c:v>
                  </c:pt>
                  <c:pt idx="52">
                    <c:v>0.99615421833057904</c:v>
                  </c:pt>
                  <c:pt idx="53">
                    <c:v>0.220436073413875</c:v>
                  </c:pt>
                  <c:pt idx="54">
                    <c:v>1.5847021185704</c:v>
                  </c:pt>
                  <c:pt idx="55">
                    <c:v>0.93341097752695301</c:v>
                  </c:pt>
                  <c:pt idx="56">
                    <c:v>0.72068774066011099</c:v>
                  </c:pt>
                  <c:pt idx="57">
                    <c:v>1.250689112688707</c:v>
                  </c:pt>
                  <c:pt idx="58">
                    <c:v>0.62323723235316197</c:v>
                  </c:pt>
                  <c:pt idx="59">
                    <c:v>1.3663528888255341</c:v>
                  </c:pt>
                  <c:pt idx="60">
                    <c:v>1.252602164819298</c:v>
                  </c:pt>
                  <c:pt idx="61">
                    <c:v>0.81395515507840399</c:v>
                  </c:pt>
                  <c:pt idx="62">
                    <c:v>1.040508249294259</c:v>
                  </c:pt>
                  <c:pt idx="63">
                    <c:v>0.89873254227785204</c:v>
                  </c:pt>
                  <c:pt idx="64">
                    <c:v>0.80609339573289696</c:v>
                  </c:pt>
                  <c:pt idx="65">
                    <c:v>1.191110179760265</c:v>
                  </c:pt>
                  <c:pt idx="66">
                    <c:v>0.31439247352086103</c:v>
                  </c:pt>
                  <c:pt idx="67">
                    <c:v>0.79876396066540001</c:v>
                  </c:pt>
                  <c:pt idx="68">
                    <c:v>1.679260953150294</c:v>
                  </c:pt>
                  <c:pt idx="69">
                    <c:v>1.2701834402898979</c:v>
                  </c:pt>
                  <c:pt idx="70">
                    <c:v>1.4857481150546381</c:v>
                  </c:pt>
                  <c:pt idx="71">
                    <c:v>0.61032652083351802</c:v>
                  </c:pt>
                  <c:pt idx="72">
                    <c:v>1.317299352484101</c:v>
                  </c:pt>
                  <c:pt idx="73">
                    <c:v>1.6134504813711401</c:v>
                  </c:pt>
                  <c:pt idx="74">
                    <c:v>0.91214658432026896</c:v>
                  </c:pt>
                  <c:pt idx="75">
                    <c:v>1.344969095045814</c:v>
                  </c:pt>
                  <c:pt idx="76">
                    <c:v>1.070062766889712</c:v>
                  </c:pt>
                  <c:pt idx="77">
                    <c:v>1.213313649453964</c:v>
                  </c:pt>
                  <c:pt idx="78">
                    <c:v>1.9098710155653551</c:v>
                  </c:pt>
                  <c:pt idx="79">
                    <c:v>1.4818066656847511</c:v>
                  </c:pt>
                  <c:pt idx="80">
                    <c:v>0.82968185286151697</c:v>
                  </c:pt>
                  <c:pt idx="81">
                    <c:v>0.358501661625728</c:v>
                  </c:pt>
                  <c:pt idx="82">
                    <c:v>1.160737031213426</c:v>
                  </c:pt>
                  <c:pt idx="83">
                    <c:v>0.95863328564497097</c:v>
                  </c:pt>
                  <c:pt idx="84">
                    <c:v>0.44984476819383101</c:v>
                  </c:pt>
                  <c:pt idx="85">
                    <c:v>0.163797090135889</c:v>
                  </c:pt>
                  <c:pt idx="86">
                    <c:v>1.3444270268931311</c:v>
                  </c:pt>
                  <c:pt idx="87">
                    <c:v>1.05865754068902</c:v>
                  </c:pt>
                  <c:pt idx="88">
                    <c:v>1.081690902394683</c:v>
                  </c:pt>
                  <c:pt idx="89">
                    <c:v>0.91850370738255804</c:v>
                  </c:pt>
                  <c:pt idx="90">
                    <c:v>0.73668292878364205</c:v>
                  </c:pt>
                  <c:pt idx="91">
                    <c:v>0.77434104699151596</c:v>
                  </c:pt>
                  <c:pt idx="92">
                    <c:v>0.63328690426156997</c:v>
                  </c:pt>
                  <c:pt idx="93">
                    <c:v>1.511913111824901</c:v>
                  </c:pt>
                  <c:pt idx="94">
                    <c:v>0.41347793410857703</c:v>
                  </c:pt>
                  <c:pt idx="95">
                    <c:v>0.37563198880912102</c:v>
                  </c:pt>
                  <c:pt idx="96">
                    <c:v>0.73546212207994599</c:v>
                  </c:pt>
                  <c:pt idx="97">
                    <c:v>0.76618886293261801</c:v>
                  </c:pt>
                  <c:pt idx="98">
                    <c:v>1.315036669219416</c:v>
                  </c:pt>
                  <c:pt idx="99">
                    <c:v>1.487707337835124</c:v>
                  </c:pt>
                  <c:pt idx="100">
                    <c:v>1.006895392684763</c:v>
                  </c:pt>
                  <c:pt idx="101">
                    <c:v>0.88751620990219604</c:v>
                  </c:pt>
                  <c:pt idx="102">
                    <c:v>0.83468639633280495</c:v>
                  </c:pt>
                  <c:pt idx="103">
                    <c:v>1.0112679241843481</c:v>
                  </c:pt>
                  <c:pt idx="104">
                    <c:v>1.434903431015333</c:v>
                  </c:pt>
                  <c:pt idx="105">
                    <c:v>0.97592372719466003</c:v>
                  </c:pt>
                  <c:pt idx="106">
                    <c:v>1.1218566008592601</c:v>
                  </c:pt>
                  <c:pt idx="107">
                    <c:v>1.1354280615904431</c:v>
                  </c:pt>
                  <c:pt idx="108">
                    <c:v>1.1499244900630841</c:v>
                  </c:pt>
                  <c:pt idx="109">
                    <c:v>1.114495838929435</c:v>
                  </c:pt>
                  <c:pt idx="110">
                    <c:v>1.12060563100207</c:v>
                  </c:pt>
                  <c:pt idx="111">
                    <c:v>0.89392383426211597</c:v>
                  </c:pt>
                  <c:pt idx="112">
                    <c:v>1.2092159984312361</c:v>
                  </c:pt>
                  <c:pt idx="113">
                    <c:v>1.1362597431111501</c:v>
                  </c:pt>
                  <c:pt idx="114">
                    <c:v>0.91542763919730397</c:v>
                  </c:pt>
                  <c:pt idx="115">
                    <c:v>1.0676197922905251</c:v>
                  </c:pt>
                  <c:pt idx="116">
                    <c:v>1.2496637992514901</c:v>
                  </c:pt>
                  <c:pt idx="117">
                    <c:v>1.006083517974607</c:v>
                  </c:pt>
                  <c:pt idx="118">
                    <c:v>1.065371042671089</c:v>
                  </c:pt>
                  <c:pt idx="119">
                    <c:v>0.74866427953021497</c:v>
                  </c:pt>
                  <c:pt idx="120">
                    <c:v>0.87991690327355698</c:v>
                  </c:pt>
                  <c:pt idx="121">
                    <c:v>1.0641082887344631</c:v>
                  </c:pt>
                  <c:pt idx="122">
                    <c:v>1.2145138228587169</c:v>
                  </c:pt>
                  <c:pt idx="123">
                    <c:v>1.0745030331901351</c:v>
                  </c:pt>
                  <c:pt idx="124">
                    <c:v>0.85780213532821503</c:v>
                  </c:pt>
                  <c:pt idx="125">
                    <c:v>0.852899699094954</c:v>
                  </c:pt>
                  <c:pt idx="126">
                    <c:v>1.06861733822942</c:v>
                  </c:pt>
                  <c:pt idx="127">
                    <c:v>1.064568774777108</c:v>
                  </c:pt>
                  <c:pt idx="128">
                    <c:v>0.81114628840112002</c:v>
                  </c:pt>
                  <c:pt idx="129">
                    <c:v>1.103254924864183</c:v>
                  </c:pt>
                  <c:pt idx="130">
                    <c:v>1.2940042658861119</c:v>
                  </c:pt>
                  <c:pt idx="131">
                    <c:v>0.73033676835252903</c:v>
                  </c:pt>
                  <c:pt idx="132">
                    <c:v>0.98673672210268903</c:v>
                  </c:pt>
                  <c:pt idx="133">
                    <c:v>1.076637719865468</c:v>
                  </c:pt>
                  <c:pt idx="134">
                    <c:v>1.1856301726743479</c:v>
                  </c:pt>
                  <c:pt idx="135">
                    <c:v>1.3041089705961151</c:v>
                  </c:pt>
                  <c:pt idx="136">
                    <c:v>0.83928292475413202</c:v>
                  </c:pt>
                  <c:pt idx="137">
                    <c:v>1.1349109115099081</c:v>
                  </c:pt>
                  <c:pt idx="138">
                    <c:v>1.1071876287507341</c:v>
                  </c:pt>
                  <c:pt idx="139">
                    <c:v>1.094049833340762</c:v>
                  </c:pt>
                  <c:pt idx="140">
                    <c:v>1.1117482462158479</c:v>
                  </c:pt>
                  <c:pt idx="141">
                    <c:v>0.825787939735393</c:v>
                  </c:pt>
                  <c:pt idx="142">
                    <c:v>1.030003385800679</c:v>
                  </c:pt>
                  <c:pt idx="143">
                    <c:v>1.036255657081169</c:v>
                  </c:pt>
                  <c:pt idx="144">
                    <c:v>1.0046355237083711</c:v>
                  </c:pt>
                  <c:pt idx="145">
                    <c:v>0.81970279289516002</c:v>
                  </c:pt>
                  <c:pt idx="146">
                    <c:v>1.0028179008762921</c:v>
                  </c:pt>
                  <c:pt idx="147">
                    <c:v>1.165977714780366</c:v>
                  </c:pt>
                  <c:pt idx="148">
                    <c:v>0.87371876319972896</c:v>
                  </c:pt>
                  <c:pt idx="149">
                    <c:v>1.2005791232320151</c:v>
                  </c:pt>
                  <c:pt idx="150">
                    <c:v>1.148785225886727</c:v>
                  </c:pt>
                  <c:pt idx="151">
                    <c:v>1.1363464203013609</c:v>
                  </c:pt>
                  <c:pt idx="152">
                    <c:v>0.79415278025876601</c:v>
                  </c:pt>
                  <c:pt idx="153">
                    <c:v>1.2990274949854981</c:v>
                  </c:pt>
                  <c:pt idx="154">
                    <c:v>1.2030685061331601</c:v>
                  </c:pt>
                  <c:pt idx="155">
                    <c:v>1.159309003358912</c:v>
                  </c:pt>
                  <c:pt idx="156">
                    <c:v>1.1180720723074029</c:v>
                  </c:pt>
                  <c:pt idx="157">
                    <c:v>0.88879294765505201</c:v>
                  </c:pt>
                  <c:pt idx="158">
                    <c:v>0.978481918991564</c:v>
                  </c:pt>
                  <c:pt idx="159">
                    <c:v>0.83651534210265799</c:v>
                  </c:pt>
                  <c:pt idx="160">
                    <c:v>0.97310154197227405</c:v>
                  </c:pt>
                  <c:pt idx="161">
                    <c:v>0.925587872794008</c:v>
                  </c:pt>
                  <c:pt idx="162">
                    <c:v>0.98925100721502401</c:v>
                  </c:pt>
                  <c:pt idx="163">
                    <c:v>0.86029348324356003</c:v>
                  </c:pt>
                  <c:pt idx="164">
                    <c:v>0.91381071979610795</c:v>
                  </c:pt>
                  <c:pt idx="165">
                    <c:v>1.096063436085787</c:v>
                  </c:pt>
                  <c:pt idx="166">
                    <c:v>0.97140917360783896</c:v>
                  </c:pt>
                  <c:pt idx="167">
                    <c:v>0.97896768839156201</c:v>
                  </c:pt>
                  <c:pt idx="168">
                    <c:v>1.03938092838769</c:v>
                  </c:pt>
                  <c:pt idx="169">
                    <c:v>1.1203038458780981</c:v>
                  </c:pt>
                  <c:pt idx="170">
                    <c:v>0.781657935600783</c:v>
                  </c:pt>
                  <c:pt idx="171">
                    <c:v>1.0143665541795901</c:v>
                  </c:pt>
                  <c:pt idx="172">
                    <c:v>0.90754056035164099</c:v>
                  </c:pt>
                  <c:pt idx="173">
                    <c:v>1.2294152549788531</c:v>
                  </c:pt>
                  <c:pt idx="174">
                    <c:v>1.0304530139948569</c:v>
                  </c:pt>
                  <c:pt idx="175">
                    <c:v>1.031964635598966</c:v>
                  </c:pt>
                  <c:pt idx="176">
                    <c:v>1.0509458069323601</c:v>
                  </c:pt>
                  <c:pt idx="177">
                    <c:v>1.1999562903007761</c:v>
                  </c:pt>
                  <c:pt idx="178">
                    <c:v>0.96014664110848003</c:v>
                  </c:pt>
                  <c:pt idx="179">
                    <c:v>0.99802425129301497</c:v>
                  </c:pt>
                  <c:pt idx="180">
                    <c:v>1.0341032165461199</c:v>
                  </c:pt>
                  <c:pt idx="181">
                    <c:v>0.97564914237308598</c:v>
                  </c:pt>
                  <c:pt idx="182">
                    <c:v>0.74434065765901702</c:v>
                  </c:pt>
                  <c:pt idx="183">
                    <c:v>1.0046039816718679</c:v>
                  </c:pt>
                  <c:pt idx="184">
                    <c:v>0.99945451410990505</c:v>
                  </c:pt>
                  <c:pt idx="185">
                    <c:v>0.92575378722965795</c:v>
                  </c:pt>
                  <c:pt idx="186">
                    <c:v>1.177031380402856</c:v>
                  </c:pt>
                  <c:pt idx="187">
                    <c:v>1.16206337894156</c:v>
                  </c:pt>
                  <c:pt idx="188">
                    <c:v>1.0435064851453779</c:v>
                  </c:pt>
                  <c:pt idx="189">
                    <c:v>1.2315532044770761</c:v>
                  </c:pt>
                  <c:pt idx="190">
                    <c:v>1.0758544572243021</c:v>
                  </c:pt>
                  <c:pt idx="191">
                    <c:v>1.089088906477176</c:v>
                  </c:pt>
                  <c:pt idx="192">
                    <c:v>0.97292459458598701</c:v>
                  </c:pt>
                  <c:pt idx="193">
                    <c:v>1.275714397792008</c:v>
                  </c:pt>
                  <c:pt idx="194">
                    <c:v>1.0802775016770341</c:v>
                  </c:pt>
                  <c:pt idx="195">
                    <c:v>0.90521088971624497</c:v>
                  </c:pt>
                  <c:pt idx="196">
                    <c:v>0.71905258782653603</c:v>
                  </c:pt>
                  <c:pt idx="197">
                    <c:v>0.94880648438049697</c:v>
                  </c:pt>
                  <c:pt idx="198">
                    <c:v>1.027557319190038</c:v>
                  </c:pt>
                  <c:pt idx="199">
                    <c:v>0.85199064844803796</c:v>
                  </c:pt>
                </c:numCache>
              </c:numRef>
            </c:minus>
            <c:spPr>
              <a:ln>
                <a:solidFill>
                  <a:srgbClr val="C00000">
                    <a:alpha val="75000"/>
                  </a:srgbClr>
                </a:solidFill>
              </a:ln>
            </c:spPr>
          </c:errBars>
          <c:val>
            <c:numRef>
              <c:f>'Mean SD Graph'!$AA$2:$AA$201</c:f>
              <c:numCache>
                <c:formatCode>General</c:formatCode>
                <c:ptCount val="200"/>
                <c:pt idx="0">
                  <c:v>2.1844598166443312</c:v>
                </c:pt>
                <c:pt idx="1">
                  <c:v>2.2185963087001821</c:v>
                </c:pt>
                <c:pt idx="2">
                  <c:v>2.3158979333338419</c:v>
                </c:pt>
                <c:pt idx="3">
                  <c:v>2.330866990174377</c:v>
                </c:pt>
                <c:pt idx="4">
                  <c:v>2.3599130981105261</c:v>
                </c:pt>
                <c:pt idx="5">
                  <c:v>2.3783245187349999</c:v>
                </c:pt>
                <c:pt idx="6">
                  <c:v>2.4242787617522379</c:v>
                </c:pt>
                <c:pt idx="7">
                  <c:v>2.426456629520473</c:v>
                </c:pt>
                <c:pt idx="8">
                  <c:v>2.46119830351221</c:v>
                </c:pt>
                <c:pt idx="9">
                  <c:v>2.5041118503827242</c:v>
                </c:pt>
                <c:pt idx="10">
                  <c:v>2.515832149903106</c:v>
                </c:pt>
                <c:pt idx="11">
                  <c:v>2.5244822403436138</c:v>
                </c:pt>
                <c:pt idx="12">
                  <c:v>2.5354816178066701</c:v>
                </c:pt>
                <c:pt idx="13">
                  <c:v>2.55936122736045</c:v>
                </c:pt>
                <c:pt idx="14">
                  <c:v>2.6254829660438661</c:v>
                </c:pt>
                <c:pt idx="15">
                  <c:v>2.6348521212080751</c:v>
                </c:pt>
                <c:pt idx="16">
                  <c:v>2.6404809679896841</c:v>
                </c:pt>
                <c:pt idx="17">
                  <c:v>2.6497090417859179</c:v>
                </c:pt>
                <c:pt idx="18">
                  <c:v>2.6522240394278782</c:v>
                </c:pt>
                <c:pt idx="19">
                  <c:v>2.6732830773758951</c:v>
                </c:pt>
                <c:pt idx="20">
                  <c:v>2.6760749886168371</c:v>
                </c:pt>
                <c:pt idx="21">
                  <c:v>2.6795672608443901</c:v>
                </c:pt>
                <c:pt idx="22">
                  <c:v>2.6818372310670102</c:v>
                </c:pt>
                <c:pt idx="23">
                  <c:v>2.6954257886807458</c:v>
                </c:pt>
                <c:pt idx="24">
                  <c:v>2.7489581779766299</c:v>
                </c:pt>
                <c:pt idx="25">
                  <c:v>2.7586893977171978</c:v>
                </c:pt>
                <c:pt idx="26">
                  <c:v>2.77667777049433</c:v>
                </c:pt>
                <c:pt idx="27">
                  <c:v>2.7922641860989081</c:v>
                </c:pt>
                <c:pt idx="28">
                  <c:v>2.8258706917823568</c:v>
                </c:pt>
                <c:pt idx="29">
                  <c:v>2.826864709784946</c:v>
                </c:pt>
                <c:pt idx="30">
                  <c:v>2.8471914012226729</c:v>
                </c:pt>
                <c:pt idx="31">
                  <c:v>2.881393933591732</c:v>
                </c:pt>
                <c:pt idx="32">
                  <c:v>2.9051250727346982</c:v>
                </c:pt>
                <c:pt idx="33">
                  <c:v>2.9254205320180011</c:v>
                </c:pt>
                <c:pt idx="34">
                  <c:v>2.9289837657844622</c:v>
                </c:pt>
                <c:pt idx="35">
                  <c:v>2.9352962218183438</c:v>
                </c:pt>
                <c:pt idx="36">
                  <c:v>2.9370218245600239</c:v>
                </c:pt>
                <c:pt idx="37">
                  <c:v>2.9425552929213539</c:v>
                </c:pt>
                <c:pt idx="38">
                  <c:v>2.9748830007361602</c:v>
                </c:pt>
                <c:pt idx="39">
                  <c:v>2.9775044158733159</c:v>
                </c:pt>
                <c:pt idx="40">
                  <c:v>2.9822234556277238</c:v>
                </c:pt>
                <c:pt idx="41">
                  <c:v>2.986206145854426</c:v>
                </c:pt>
                <c:pt idx="42">
                  <c:v>3.0054367342258601</c:v>
                </c:pt>
                <c:pt idx="43">
                  <c:v>3.005646456514806</c:v>
                </c:pt>
                <c:pt idx="44">
                  <c:v>3.025730622357278</c:v>
                </c:pt>
                <c:pt idx="45">
                  <c:v>3.0266935571565901</c:v>
                </c:pt>
                <c:pt idx="46">
                  <c:v>3.041212943646896</c:v>
                </c:pt>
                <c:pt idx="47">
                  <c:v>3.0451749015463738</c:v>
                </c:pt>
                <c:pt idx="48">
                  <c:v>3.050933138701502</c:v>
                </c:pt>
                <c:pt idx="49">
                  <c:v>3.0700588352026981</c:v>
                </c:pt>
                <c:pt idx="50">
                  <c:v>3.0770624464528482</c:v>
                </c:pt>
                <c:pt idx="51">
                  <c:v>3.0848167683321441</c:v>
                </c:pt>
                <c:pt idx="52">
                  <c:v>3.1102893021630482</c:v>
                </c:pt>
                <c:pt idx="53">
                  <c:v>3.1220984086224508</c:v>
                </c:pt>
                <c:pt idx="54">
                  <c:v>3.1332264372179832</c:v>
                </c:pt>
                <c:pt idx="55">
                  <c:v>3.140134646062497</c:v>
                </c:pt>
                <c:pt idx="56">
                  <c:v>3.1452792965627041</c:v>
                </c:pt>
                <c:pt idx="57">
                  <c:v>3.1529265056064899</c:v>
                </c:pt>
                <c:pt idx="58">
                  <c:v>3.154213242507494</c:v>
                </c:pt>
                <c:pt idx="59">
                  <c:v>3.1632050601145898</c:v>
                </c:pt>
                <c:pt idx="60">
                  <c:v>3.1658172992114819</c:v>
                </c:pt>
                <c:pt idx="61">
                  <c:v>3.180626936926894</c:v>
                </c:pt>
                <c:pt idx="62">
                  <c:v>3.1808199725759598</c:v>
                </c:pt>
                <c:pt idx="63">
                  <c:v>3.188775586514502</c:v>
                </c:pt>
                <c:pt idx="64">
                  <c:v>3.1943326686226361</c:v>
                </c:pt>
                <c:pt idx="65">
                  <c:v>3.2024086861663341</c:v>
                </c:pt>
                <c:pt idx="66">
                  <c:v>3.2297224765700059</c:v>
                </c:pt>
                <c:pt idx="67">
                  <c:v>3.2320117344947121</c:v>
                </c:pt>
                <c:pt idx="68">
                  <c:v>3.2398762630968081</c:v>
                </c:pt>
                <c:pt idx="69">
                  <c:v>3.2597600707461489</c:v>
                </c:pt>
                <c:pt idx="70">
                  <c:v>3.287858410944521</c:v>
                </c:pt>
                <c:pt idx="71">
                  <c:v>3.2916217938349219</c:v>
                </c:pt>
                <c:pt idx="72">
                  <c:v>3.2935539385886718</c:v>
                </c:pt>
                <c:pt idx="73">
                  <c:v>3.2952313487841058</c:v>
                </c:pt>
                <c:pt idx="74">
                  <c:v>3.3028423779726461</c:v>
                </c:pt>
                <c:pt idx="75">
                  <c:v>3.3242757694563938</c:v>
                </c:pt>
                <c:pt idx="76">
                  <c:v>3.3320598332280378</c:v>
                </c:pt>
                <c:pt idx="77">
                  <c:v>3.3335774769799511</c:v>
                </c:pt>
                <c:pt idx="78">
                  <c:v>3.34612235290578</c:v>
                </c:pt>
                <c:pt idx="79">
                  <c:v>3.3624055596008851</c:v>
                </c:pt>
                <c:pt idx="80">
                  <c:v>3.3726292760395791</c:v>
                </c:pt>
                <c:pt idx="81">
                  <c:v>3.384134908833333</c:v>
                </c:pt>
                <c:pt idx="82">
                  <c:v>3.3979109656252562</c:v>
                </c:pt>
                <c:pt idx="83">
                  <c:v>3.4321056447373661</c:v>
                </c:pt>
                <c:pt idx="84">
                  <c:v>3.4522896677667831</c:v>
                </c:pt>
                <c:pt idx="85">
                  <c:v>3.4607653109571701</c:v>
                </c:pt>
                <c:pt idx="86">
                  <c:v>3.5058784100936071</c:v>
                </c:pt>
                <c:pt idx="87">
                  <c:v>3.5157601995905821</c:v>
                </c:pt>
                <c:pt idx="88">
                  <c:v>3.538469524395655</c:v>
                </c:pt>
                <c:pt idx="89">
                  <c:v>3.564662339554618</c:v>
                </c:pt>
                <c:pt idx="90">
                  <c:v>3.56843741919482</c:v>
                </c:pt>
                <c:pt idx="91">
                  <c:v>3.6080135734752798</c:v>
                </c:pt>
                <c:pt idx="92">
                  <c:v>3.6094995699180181</c:v>
                </c:pt>
                <c:pt idx="93">
                  <c:v>3.6158703013914661</c:v>
                </c:pt>
                <c:pt idx="94">
                  <c:v>3.72309541486104</c:v>
                </c:pt>
                <c:pt idx="95">
                  <c:v>3.7459052671930979</c:v>
                </c:pt>
                <c:pt idx="96">
                  <c:v>3.751214373760094</c:v>
                </c:pt>
                <c:pt idx="97">
                  <c:v>3.9767027878483141</c:v>
                </c:pt>
                <c:pt idx="98">
                  <c:v>4.386236102941794</c:v>
                </c:pt>
                <c:pt idx="99">
                  <c:v>4.4035076813003302</c:v>
                </c:pt>
              </c:numCache>
            </c:numRef>
          </c:val>
          <c:smooth val="0"/>
          <c:extLst>
            <c:ext xmlns:c16="http://schemas.microsoft.com/office/drawing/2014/chart" uri="{C3380CC4-5D6E-409C-BE32-E72D297353CC}">
              <c16:uniqueId val="{00000003-581B-43DB-B421-0C2639692EC0}"/>
            </c:ext>
          </c:extLst>
        </c:ser>
        <c:ser>
          <c:idx val="4"/>
          <c:order val="4"/>
          <c:tx>
            <c:v>n = 20 / sample</c:v>
          </c:tx>
          <c:spPr>
            <a:ln>
              <a:noFill/>
            </a:ln>
          </c:spPr>
          <c:marker>
            <c:symbol val="circle"/>
            <c:size val="2"/>
            <c:spPr>
              <a:solidFill>
                <a:srgbClr val="002060">
                  <a:alpha val="75000"/>
                </a:srgbClr>
              </a:solidFill>
              <a:ln>
                <a:noFill/>
              </a:ln>
            </c:spPr>
          </c:marker>
          <c:errBars>
            <c:errDir val="y"/>
            <c:errBarType val="both"/>
            <c:errValType val="cust"/>
            <c:noEndCap val="1"/>
            <c:plus>
              <c:numRef>
                <c:f>'Mean SD Graph'!$AE$2:$AE$201</c:f>
                <c:numCache>
                  <c:formatCode>General</c:formatCode>
                  <c:ptCount val="200"/>
                  <c:pt idx="0">
                    <c:v>0.55042041628397698</c:v>
                  </c:pt>
                  <c:pt idx="1">
                    <c:v>0.97443098760037306</c:v>
                  </c:pt>
                  <c:pt idx="2">
                    <c:v>1.126111778398901</c:v>
                  </c:pt>
                  <c:pt idx="3">
                    <c:v>0.62769791213163995</c:v>
                  </c:pt>
                  <c:pt idx="4">
                    <c:v>1.358651595915348</c:v>
                  </c:pt>
                  <c:pt idx="5">
                    <c:v>1.007841651170349</c:v>
                  </c:pt>
                  <c:pt idx="6">
                    <c:v>1.1918700270618801</c:v>
                  </c:pt>
                  <c:pt idx="7">
                    <c:v>0.80268323798618502</c:v>
                  </c:pt>
                  <c:pt idx="8">
                    <c:v>0.84381223149969398</c:v>
                  </c:pt>
                  <c:pt idx="9">
                    <c:v>1.1323203610892101</c:v>
                  </c:pt>
                  <c:pt idx="10">
                    <c:v>1.4862607866677739</c:v>
                  </c:pt>
                  <c:pt idx="11">
                    <c:v>0.94716933298398598</c:v>
                  </c:pt>
                  <c:pt idx="12">
                    <c:v>0.771753177024182</c:v>
                  </c:pt>
                  <c:pt idx="13">
                    <c:v>1.260852149083066</c:v>
                  </c:pt>
                  <c:pt idx="14">
                    <c:v>0.51217884276041503</c:v>
                  </c:pt>
                  <c:pt idx="15">
                    <c:v>1.0520040919319209</c:v>
                  </c:pt>
                  <c:pt idx="16">
                    <c:v>1.184354879064502</c:v>
                  </c:pt>
                  <c:pt idx="17">
                    <c:v>0.30089123984204402</c:v>
                  </c:pt>
                  <c:pt idx="18">
                    <c:v>1.040926730756967</c:v>
                  </c:pt>
                  <c:pt idx="19">
                    <c:v>0.741064020379684</c:v>
                  </c:pt>
                  <c:pt idx="20">
                    <c:v>0.92234065606576598</c:v>
                  </c:pt>
                  <c:pt idx="21">
                    <c:v>0.977107214372818</c:v>
                  </c:pt>
                  <c:pt idx="22">
                    <c:v>1.4830196592418901</c:v>
                  </c:pt>
                  <c:pt idx="23">
                    <c:v>1.0352551417233451</c:v>
                  </c:pt>
                  <c:pt idx="24">
                    <c:v>1.4764452279757201</c:v>
                  </c:pt>
                  <c:pt idx="25">
                    <c:v>0.93481431716953201</c:v>
                  </c:pt>
                  <c:pt idx="26">
                    <c:v>0.51792536445535597</c:v>
                  </c:pt>
                  <c:pt idx="27">
                    <c:v>0.636326289856737</c:v>
                  </c:pt>
                  <c:pt idx="28">
                    <c:v>0.86306335095184095</c:v>
                  </c:pt>
                  <c:pt idx="29">
                    <c:v>0.40711370727954499</c:v>
                  </c:pt>
                  <c:pt idx="30">
                    <c:v>0.58552951764206396</c:v>
                  </c:pt>
                  <c:pt idx="31">
                    <c:v>1.007106217350453</c:v>
                  </c:pt>
                  <c:pt idx="32">
                    <c:v>0.64135287963933396</c:v>
                  </c:pt>
                  <c:pt idx="33">
                    <c:v>0.86537531475059903</c:v>
                  </c:pt>
                  <c:pt idx="34">
                    <c:v>1.3720894500106631</c:v>
                  </c:pt>
                  <c:pt idx="35">
                    <c:v>1.451092470827871</c:v>
                  </c:pt>
                  <c:pt idx="36">
                    <c:v>0.87996178718082296</c:v>
                  </c:pt>
                  <c:pt idx="37">
                    <c:v>1.2833195687877961</c:v>
                  </c:pt>
                  <c:pt idx="38">
                    <c:v>1.3337534197529111</c:v>
                  </c:pt>
                  <c:pt idx="39">
                    <c:v>0.89132561546986999</c:v>
                  </c:pt>
                  <c:pt idx="40">
                    <c:v>0.64257566702102598</c:v>
                  </c:pt>
                  <c:pt idx="41">
                    <c:v>0.88580742190555095</c:v>
                  </c:pt>
                  <c:pt idx="42">
                    <c:v>1.1898837854797639</c:v>
                  </c:pt>
                  <c:pt idx="43">
                    <c:v>0.89057483905075596</c:v>
                  </c:pt>
                  <c:pt idx="44">
                    <c:v>0.72871068798708805</c:v>
                  </c:pt>
                  <c:pt idx="45">
                    <c:v>0.98930903505955703</c:v>
                  </c:pt>
                  <c:pt idx="46">
                    <c:v>0.68566739642140895</c:v>
                  </c:pt>
                  <c:pt idx="47">
                    <c:v>0.87889949520073596</c:v>
                  </c:pt>
                  <c:pt idx="48">
                    <c:v>0.524447549237682</c:v>
                  </c:pt>
                  <c:pt idx="49">
                    <c:v>1.268519601748278</c:v>
                  </c:pt>
                  <c:pt idx="50">
                    <c:v>0.81921030416488805</c:v>
                  </c:pt>
                  <c:pt idx="51">
                    <c:v>0.61356392008696503</c:v>
                  </c:pt>
                  <c:pt idx="52">
                    <c:v>0.99615421833057904</c:v>
                  </c:pt>
                  <c:pt idx="53">
                    <c:v>0.220436073413875</c:v>
                  </c:pt>
                  <c:pt idx="54">
                    <c:v>1.5847021185704</c:v>
                  </c:pt>
                  <c:pt idx="55">
                    <c:v>0.93341097752695301</c:v>
                  </c:pt>
                  <c:pt idx="56">
                    <c:v>0.72068774066011099</c:v>
                  </c:pt>
                  <c:pt idx="57">
                    <c:v>1.250689112688707</c:v>
                  </c:pt>
                  <c:pt idx="58">
                    <c:v>0.62323723235316197</c:v>
                  </c:pt>
                  <c:pt idx="59">
                    <c:v>1.3663528888255341</c:v>
                  </c:pt>
                  <c:pt idx="60">
                    <c:v>1.252602164819298</c:v>
                  </c:pt>
                  <c:pt idx="61">
                    <c:v>0.81395515507840399</c:v>
                  </c:pt>
                  <c:pt idx="62">
                    <c:v>1.040508249294259</c:v>
                  </c:pt>
                  <c:pt idx="63">
                    <c:v>0.89873254227785204</c:v>
                  </c:pt>
                  <c:pt idx="64">
                    <c:v>0.80609339573289696</c:v>
                  </c:pt>
                  <c:pt idx="65">
                    <c:v>1.191110179760265</c:v>
                  </c:pt>
                  <c:pt idx="66">
                    <c:v>0.31439247352086103</c:v>
                  </c:pt>
                  <c:pt idx="67">
                    <c:v>0.79876396066540001</c:v>
                  </c:pt>
                  <c:pt idx="68">
                    <c:v>1.679260953150294</c:v>
                  </c:pt>
                  <c:pt idx="69">
                    <c:v>1.2701834402898979</c:v>
                  </c:pt>
                  <c:pt idx="70">
                    <c:v>1.4857481150546381</c:v>
                  </c:pt>
                  <c:pt idx="71">
                    <c:v>0.61032652083351802</c:v>
                  </c:pt>
                  <c:pt idx="72">
                    <c:v>1.317299352484101</c:v>
                  </c:pt>
                  <c:pt idx="73">
                    <c:v>1.6134504813711401</c:v>
                  </c:pt>
                  <c:pt idx="74">
                    <c:v>0.91214658432026896</c:v>
                  </c:pt>
                  <c:pt idx="75">
                    <c:v>1.344969095045814</c:v>
                  </c:pt>
                  <c:pt idx="76">
                    <c:v>1.070062766889712</c:v>
                  </c:pt>
                  <c:pt idx="77">
                    <c:v>1.213313649453964</c:v>
                  </c:pt>
                  <c:pt idx="78">
                    <c:v>1.9098710155653551</c:v>
                  </c:pt>
                  <c:pt idx="79">
                    <c:v>1.4818066656847511</c:v>
                  </c:pt>
                  <c:pt idx="80">
                    <c:v>0.82968185286151697</c:v>
                  </c:pt>
                  <c:pt idx="81">
                    <c:v>0.358501661625728</c:v>
                  </c:pt>
                  <c:pt idx="82">
                    <c:v>1.160737031213426</c:v>
                  </c:pt>
                  <c:pt idx="83">
                    <c:v>0.95863328564497097</c:v>
                  </c:pt>
                  <c:pt idx="84">
                    <c:v>0.44984476819383101</c:v>
                  </c:pt>
                  <c:pt idx="85">
                    <c:v>0.163797090135889</c:v>
                  </c:pt>
                  <c:pt idx="86">
                    <c:v>1.3444270268931311</c:v>
                  </c:pt>
                  <c:pt idx="87">
                    <c:v>1.05865754068902</c:v>
                  </c:pt>
                  <c:pt idx="88">
                    <c:v>1.081690902394683</c:v>
                  </c:pt>
                  <c:pt idx="89">
                    <c:v>0.91850370738255804</c:v>
                  </c:pt>
                  <c:pt idx="90">
                    <c:v>0.73668292878364205</c:v>
                  </c:pt>
                  <c:pt idx="91">
                    <c:v>0.77434104699151596</c:v>
                  </c:pt>
                  <c:pt idx="92">
                    <c:v>0.63328690426156997</c:v>
                  </c:pt>
                  <c:pt idx="93">
                    <c:v>1.511913111824901</c:v>
                  </c:pt>
                  <c:pt idx="94">
                    <c:v>0.41347793410857703</c:v>
                  </c:pt>
                  <c:pt idx="95">
                    <c:v>0.37563198880912102</c:v>
                  </c:pt>
                  <c:pt idx="96">
                    <c:v>0.73546212207994599</c:v>
                  </c:pt>
                  <c:pt idx="97">
                    <c:v>0.76618886293261801</c:v>
                  </c:pt>
                  <c:pt idx="98">
                    <c:v>1.315036669219416</c:v>
                  </c:pt>
                  <c:pt idx="99">
                    <c:v>1.487707337835124</c:v>
                  </c:pt>
                  <c:pt idx="100">
                    <c:v>1.006895392684763</c:v>
                  </c:pt>
                  <c:pt idx="101">
                    <c:v>0.88751620990219604</c:v>
                  </c:pt>
                  <c:pt idx="102">
                    <c:v>0.83468639633280495</c:v>
                  </c:pt>
                  <c:pt idx="103">
                    <c:v>1.0112679241843481</c:v>
                  </c:pt>
                  <c:pt idx="104">
                    <c:v>1.434903431015333</c:v>
                  </c:pt>
                  <c:pt idx="105">
                    <c:v>0.97592372719466003</c:v>
                  </c:pt>
                  <c:pt idx="106">
                    <c:v>1.1218566008592601</c:v>
                  </c:pt>
                  <c:pt idx="107">
                    <c:v>1.1354280615904431</c:v>
                  </c:pt>
                  <c:pt idx="108">
                    <c:v>1.1499244900630841</c:v>
                  </c:pt>
                  <c:pt idx="109">
                    <c:v>1.114495838929435</c:v>
                  </c:pt>
                  <c:pt idx="110">
                    <c:v>1.12060563100207</c:v>
                  </c:pt>
                  <c:pt idx="111">
                    <c:v>0.89392383426211597</c:v>
                  </c:pt>
                  <c:pt idx="112">
                    <c:v>1.2092159984312361</c:v>
                  </c:pt>
                  <c:pt idx="113">
                    <c:v>1.1362597431111501</c:v>
                  </c:pt>
                  <c:pt idx="114">
                    <c:v>0.91542763919730397</c:v>
                  </c:pt>
                  <c:pt idx="115">
                    <c:v>1.0676197922905251</c:v>
                  </c:pt>
                  <c:pt idx="116">
                    <c:v>1.2496637992514901</c:v>
                  </c:pt>
                  <c:pt idx="117">
                    <c:v>1.006083517974607</c:v>
                  </c:pt>
                  <c:pt idx="118">
                    <c:v>1.065371042671089</c:v>
                  </c:pt>
                  <c:pt idx="119">
                    <c:v>0.74866427953021497</c:v>
                  </c:pt>
                  <c:pt idx="120">
                    <c:v>0.87991690327355698</c:v>
                  </c:pt>
                  <c:pt idx="121">
                    <c:v>1.0641082887344631</c:v>
                  </c:pt>
                  <c:pt idx="122">
                    <c:v>1.2145138228587169</c:v>
                  </c:pt>
                  <c:pt idx="123">
                    <c:v>1.0745030331901351</c:v>
                  </c:pt>
                  <c:pt idx="124">
                    <c:v>0.85780213532821503</c:v>
                  </c:pt>
                  <c:pt idx="125">
                    <c:v>0.852899699094954</c:v>
                  </c:pt>
                  <c:pt idx="126">
                    <c:v>1.06861733822942</c:v>
                  </c:pt>
                  <c:pt idx="127">
                    <c:v>1.064568774777108</c:v>
                  </c:pt>
                  <c:pt idx="128">
                    <c:v>0.81114628840112002</c:v>
                  </c:pt>
                  <c:pt idx="129">
                    <c:v>1.103254924864183</c:v>
                  </c:pt>
                  <c:pt idx="130">
                    <c:v>1.2940042658861119</c:v>
                  </c:pt>
                  <c:pt idx="131">
                    <c:v>0.73033676835252903</c:v>
                  </c:pt>
                  <c:pt idx="132">
                    <c:v>0.98673672210268903</c:v>
                  </c:pt>
                  <c:pt idx="133">
                    <c:v>1.076637719865468</c:v>
                  </c:pt>
                  <c:pt idx="134">
                    <c:v>1.1856301726743479</c:v>
                  </c:pt>
                  <c:pt idx="135">
                    <c:v>1.3041089705961151</c:v>
                  </c:pt>
                  <c:pt idx="136">
                    <c:v>0.83928292475413202</c:v>
                  </c:pt>
                  <c:pt idx="137">
                    <c:v>1.1349109115099081</c:v>
                  </c:pt>
                  <c:pt idx="138">
                    <c:v>1.1071876287507341</c:v>
                  </c:pt>
                  <c:pt idx="139">
                    <c:v>1.094049833340762</c:v>
                  </c:pt>
                  <c:pt idx="140">
                    <c:v>1.1117482462158479</c:v>
                  </c:pt>
                  <c:pt idx="141">
                    <c:v>0.825787939735393</c:v>
                  </c:pt>
                  <c:pt idx="142">
                    <c:v>1.030003385800679</c:v>
                  </c:pt>
                  <c:pt idx="143">
                    <c:v>1.036255657081169</c:v>
                  </c:pt>
                  <c:pt idx="144">
                    <c:v>1.0046355237083711</c:v>
                  </c:pt>
                  <c:pt idx="145">
                    <c:v>0.81970279289516002</c:v>
                  </c:pt>
                  <c:pt idx="146">
                    <c:v>1.0028179008762921</c:v>
                  </c:pt>
                  <c:pt idx="147">
                    <c:v>1.165977714780366</c:v>
                  </c:pt>
                  <c:pt idx="148">
                    <c:v>0.87371876319972896</c:v>
                  </c:pt>
                  <c:pt idx="149">
                    <c:v>1.2005791232320151</c:v>
                  </c:pt>
                  <c:pt idx="150">
                    <c:v>1.148785225886727</c:v>
                  </c:pt>
                  <c:pt idx="151">
                    <c:v>1.1363464203013609</c:v>
                  </c:pt>
                  <c:pt idx="152">
                    <c:v>0.79415278025876601</c:v>
                  </c:pt>
                  <c:pt idx="153">
                    <c:v>1.2990274949854981</c:v>
                  </c:pt>
                  <c:pt idx="154">
                    <c:v>1.2030685061331601</c:v>
                  </c:pt>
                  <c:pt idx="155">
                    <c:v>1.159309003358912</c:v>
                  </c:pt>
                  <c:pt idx="156">
                    <c:v>1.1180720723074029</c:v>
                  </c:pt>
                  <c:pt idx="157">
                    <c:v>0.88879294765505201</c:v>
                  </c:pt>
                  <c:pt idx="158">
                    <c:v>0.978481918991564</c:v>
                  </c:pt>
                  <c:pt idx="159">
                    <c:v>0.83651534210265799</c:v>
                  </c:pt>
                  <c:pt idx="160">
                    <c:v>0.97310154197227405</c:v>
                  </c:pt>
                  <c:pt idx="161">
                    <c:v>0.925587872794008</c:v>
                  </c:pt>
                  <c:pt idx="162">
                    <c:v>0.98925100721502401</c:v>
                  </c:pt>
                  <c:pt idx="163">
                    <c:v>0.86029348324356003</c:v>
                  </c:pt>
                  <c:pt idx="164">
                    <c:v>0.91381071979610795</c:v>
                  </c:pt>
                  <c:pt idx="165">
                    <c:v>1.096063436085787</c:v>
                  </c:pt>
                  <c:pt idx="166">
                    <c:v>0.97140917360783896</c:v>
                  </c:pt>
                  <c:pt idx="167">
                    <c:v>0.97896768839156201</c:v>
                  </c:pt>
                  <c:pt idx="168">
                    <c:v>1.03938092838769</c:v>
                  </c:pt>
                  <c:pt idx="169">
                    <c:v>1.1203038458780981</c:v>
                  </c:pt>
                  <c:pt idx="170">
                    <c:v>0.781657935600783</c:v>
                  </c:pt>
                  <c:pt idx="171">
                    <c:v>1.0143665541795901</c:v>
                  </c:pt>
                  <c:pt idx="172">
                    <c:v>0.90754056035164099</c:v>
                  </c:pt>
                  <c:pt idx="173">
                    <c:v>1.2294152549788531</c:v>
                  </c:pt>
                  <c:pt idx="174">
                    <c:v>1.0304530139948569</c:v>
                  </c:pt>
                  <c:pt idx="175">
                    <c:v>1.031964635598966</c:v>
                  </c:pt>
                  <c:pt idx="176">
                    <c:v>1.0509458069323601</c:v>
                  </c:pt>
                  <c:pt idx="177">
                    <c:v>1.1999562903007761</c:v>
                  </c:pt>
                  <c:pt idx="178">
                    <c:v>0.96014664110848003</c:v>
                  </c:pt>
                  <c:pt idx="179">
                    <c:v>0.99802425129301497</c:v>
                  </c:pt>
                  <c:pt idx="180">
                    <c:v>1.0341032165461199</c:v>
                  </c:pt>
                  <c:pt idx="181">
                    <c:v>0.97564914237308598</c:v>
                  </c:pt>
                  <c:pt idx="182">
                    <c:v>0.74434065765901702</c:v>
                  </c:pt>
                  <c:pt idx="183">
                    <c:v>1.0046039816718679</c:v>
                  </c:pt>
                  <c:pt idx="184">
                    <c:v>0.99945451410990505</c:v>
                  </c:pt>
                  <c:pt idx="185">
                    <c:v>0.92575378722965795</c:v>
                  </c:pt>
                  <c:pt idx="186">
                    <c:v>1.177031380402856</c:v>
                  </c:pt>
                  <c:pt idx="187">
                    <c:v>1.16206337894156</c:v>
                  </c:pt>
                  <c:pt idx="188">
                    <c:v>1.0435064851453779</c:v>
                  </c:pt>
                  <c:pt idx="189">
                    <c:v>1.2315532044770761</c:v>
                  </c:pt>
                  <c:pt idx="190">
                    <c:v>1.0758544572243021</c:v>
                  </c:pt>
                  <c:pt idx="191">
                    <c:v>1.089088906477176</c:v>
                  </c:pt>
                  <c:pt idx="192">
                    <c:v>0.97292459458598701</c:v>
                  </c:pt>
                  <c:pt idx="193">
                    <c:v>1.275714397792008</c:v>
                  </c:pt>
                  <c:pt idx="194">
                    <c:v>1.0802775016770341</c:v>
                  </c:pt>
                  <c:pt idx="195">
                    <c:v>0.90521088971624497</c:v>
                  </c:pt>
                  <c:pt idx="196">
                    <c:v>0.71905258782653603</c:v>
                  </c:pt>
                  <c:pt idx="197">
                    <c:v>0.94880648438049697</c:v>
                  </c:pt>
                  <c:pt idx="198">
                    <c:v>1.027557319190038</c:v>
                  </c:pt>
                  <c:pt idx="199">
                    <c:v>0.85199064844803796</c:v>
                  </c:pt>
                </c:numCache>
              </c:numRef>
            </c:plus>
            <c:minus>
              <c:numRef>
                <c:f>'Mean SD Graph'!$AE$2:$AE$201</c:f>
                <c:numCache>
                  <c:formatCode>General</c:formatCode>
                  <c:ptCount val="200"/>
                  <c:pt idx="0">
                    <c:v>0.55042041628397698</c:v>
                  </c:pt>
                  <c:pt idx="1">
                    <c:v>0.97443098760037306</c:v>
                  </c:pt>
                  <c:pt idx="2">
                    <c:v>1.126111778398901</c:v>
                  </c:pt>
                  <c:pt idx="3">
                    <c:v>0.62769791213163995</c:v>
                  </c:pt>
                  <c:pt idx="4">
                    <c:v>1.358651595915348</c:v>
                  </c:pt>
                  <c:pt idx="5">
                    <c:v>1.007841651170349</c:v>
                  </c:pt>
                  <c:pt idx="6">
                    <c:v>1.1918700270618801</c:v>
                  </c:pt>
                  <c:pt idx="7">
                    <c:v>0.80268323798618502</c:v>
                  </c:pt>
                  <c:pt idx="8">
                    <c:v>0.84381223149969398</c:v>
                  </c:pt>
                  <c:pt idx="9">
                    <c:v>1.1323203610892101</c:v>
                  </c:pt>
                  <c:pt idx="10">
                    <c:v>1.4862607866677739</c:v>
                  </c:pt>
                  <c:pt idx="11">
                    <c:v>0.94716933298398598</c:v>
                  </c:pt>
                  <c:pt idx="12">
                    <c:v>0.771753177024182</c:v>
                  </c:pt>
                  <c:pt idx="13">
                    <c:v>1.260852149083066</c:v>
                  </c:pt>
                  <c:pt idx="14">
                    <c:v>0.51217884276041503</c:v>
                  </c:pt>
                  <c:pt idx="15">
                    <c:v>1.0520040919319209</c:v>
                  </c:pt>
                  <c:pt idx="16">
                    <c:v>1.184354879064502</c:v>
                  </c:pt>
                  <c:pt idx="17">
                    <c:v>0.30089123984204402</c:v>
                  </c:pt>
                  <c:pt idx="18">
                    <c:v>1.040926730756967</c:v>
                  </c:pt>
                  <c:pt idx="19">
                    <c:v>0.741064020379684</c:v>
                  </c:pt>
                  <c:pt idx="20">
                    <c:v>0.92234065606576598</c:v>
                  </c:pt>
                  <c:pt idx="21">
                    <c:v>0.977107214372818</c:v>
                  </c:pt>
                  <c:pt idx="22">
                    <c:v>1.4830196592418901</c:v>
                  </c:pt>
                  <c:pt idx="23">
                    <c:v>1.0352551417233451</c:v>
                  </c:pt>
                  <c:pt idx="24">
                    <c:v>1.4764452279757201</c:v>
                  </c:pt>
                  <c:pt idx="25">
                    <c:v>0.93481431716953201</c:v>
                  </c:pt>
                  <c:pt idx="26">
                    <c:v>0.51792536445535597</c:v>
                  </c:pt>
                  <c:pt idx="27">
                    <c:v>0.636326289856737</c:v>
                  </c:pt>
                  <c:pt idx="28">
                    <c:v>0.86306335095184095</c:v>
                  </c:pt>
                  <c:pt idx="29">
                    <c:v>0.40711370727954499</c:v>
                  </c:pt>
                  <c:pt idx="30">
                    <c:v>0.58552951764206396</c:v>
                  </c:pt>
                  <c:pt idx="31">
                    <c:v>1.007106217350453</c:v>
                  </c:pt>
                  <c:pt idx="32">
                    <c:v>0.64135287963933396</c:v>
                  </c:pt>
                  <c:pt idx="33">
                    <c:v>0.86537531475059903</c:v>
                  </c:pt>
                  <c:pt idx="34">
                    <c:v>1.3720894500106631</c:v>
                  </c:pt>
                  <c:pt idx="35">
                    <c:v>1.451092470827871</c:v>
                  </c:pt>
                  <c:pt idx="36">
                    <c:v>0.87996178718082296</c:v>
                  </c:pt>
                  <c:pt idx="37">
                    <c:v>1.2833195687877961</c:v>
                  </c:pt>
                  <c:pt idx="38">
                    <c:v>1.3337534197529111</c:v>
                  </c:pt>
                  <c:pt idx="39">
                    <c:v>0.89132561546986999</c:v>
                  </c:pt>
                  <c:pt idx="40">
                    <c:v>0.64257566702102598</c:v>
                  </c:pt>
                  <c:pt idx="41">
                    <c:v>0.88580742190555095</c:v>
                  </c:pt>
                  <c:pt idx="42">
                    <c:v>1.1898837854797639</c:v>
                  </c:pt>
                  <c:pt idx="43">
                    <c:v>0.89057483905075596</c:v>
                  </c:pt>
                  <c:pt idx="44">
                    <c:v>0.72871068798708805</c:v>
                  </c:pt>
                  <c:pt idx="45">
                    <c:v>0.98930903505955703</c:v>
                  </c:pt>
                  <c:pt idx="46">
                    <c:v>0.68566739642140895</c:v>
                  </c:pt>
                  <c:pt idx="47">
                    <c:v>0.87889949520073596</c:v>
                  </c:pt>
                  <c:pt idx="48">
                    <c:v>0.524447549237682</c:v>
                  </c:pt>
                  <c:pt idx="49">
                    <c:v>1.268519601748278</c:v>
                  </c:pt>
                  <c:pt idx="50">
                    <c:v>0.81921030416488805</c:v>
                  </c:pt>
                  <c:pt idx="51">
                    <c:v>0.61356392008696503</c:v>
                  </c:pt>
                  <c:pt idx="52">
                    <c:v>0.99615421833057904</c:v>
                  </c:pt>
                  <c:pt idx="53">
                    <c:v>0.220436073413875</c:v>
                  </c:pt>
                  <c:pt idx="54">
                    <c:v>1.5847021185704</c:v>
                  </c:pt>
                  <c:pt idx="55">
                    <c:v>0.93341097752695301</c:v>
                  </c:pt>
                  <c:pt idx="56">
                    <c:v>0.72068774066011099</c:v>
                  </c:pt>
                  <c:pt idx="57">
                    <c:v>1.250689112688707</c:v>
                  </c:pt>
                  <c:pt idx="58">
                    <c:v>0.62323723235316197</c:v>
                  </c:pt>
                  <c:pt idx="59">
                    <c:v>1.3663528888255341</c:v>
                  </c:pt>
                  <c:pt idx="60">
                    <c:v>1.252602164819298</c:v>
                  </c:pt>
                  <c:pt idx="61">
                    <c:v>0.81395515507840399</c:v>
                  </c:pt>
                  <c:pt idx="62">
                    <c:v>1.040508249294259</c:v>
                  </c:pt>
                  <c:pt idx="63">
                    <c:v>0.89873254227785204</c:v>
                  </c:pt>
                  <c:pt idx="64">
                    <c:v>0.80609339573289696</c:v>
                  </c:pt>
                  <c:pt idx="65">
                    <c:v>1.191110179760265</c:v>
                  </c:pt>
                  <c:pt idx="66">
                    <c:v>0.31439247352086103</c:v>
                  </c:pt>
                  <c:pt idx="67">
                    <c:v>0.79876396066540001</c:v>
                  </c:pt>
                  <c:pt idx="68">
                    <c:v>1.679260953150294</c:v>
                  </c:pt>
                  <c:pt idx="69">
                    <c:v>1.2701834402898979</c:v>
                  </c:pt>
                  <c:pt idx="70">
                    <c:v>1.4857481150546381</c:v>
                  </c:pt>
                  <c:pt idx="71">
                    <c:v>0.61032652083351802</c:v>
                  </c:pt>
                  <c:pt idx="72">
                    <c:v>1.317299352484101</c:v>
                  </c:pt>
                  <c:pt idx="73">
                    <c:v>1.6134504813711401</c:v>
                  </c:pt>
                  <c:pt idx="74">
                    <c:v>0.91214658432026896</c:v>
                  </c:pt>
                  <c:pt idx="75">
                    <c:v>1.344969095045814</c:v>
                  </c:pt>
                  <c:pt idx="76">
                    <c:v>1.070062766889712</c:v>
                  </c:pt>
                  <c:pt idx="77">
                    <c:v>1.213313649453964</c:v>
                  </c:pt>
                  <c:pt idx="78">
                    <c:v>1.9098710155653551</c:v>
                  </c:pt>
                  <c:pt idx="79">
                    <c:v>1.4818066656847511</c:v>
                  </c:pt>
                  <c:pt idx="80">
                    <c:v>0.82968185286151697</c:v>
                  </c:pt>
                  <c:pt idx="81">
                    <c:v>0.358501661625728</c:v>
                  </c:pt>
                  <c:pt idx="82">
                    <c:v>1.160737031213426</c:v>
                  </c:pt>
                  <c:pt idx="83">
                    <c:v>0.95863328564497097</c:v>
                  </c:pt>
                  <c:pt idx="84">
                    <c:v>0.44984476819383101</c:v>
                  </c:pt>
                  <c:pt idx="85">
                    <c:v>0.163797090135889</c:v>
                  </c:pt>
                  <c:pt idx="86">
                    <c:v>1.3444270268931311</c:v>
                  </c:pt>
                  <c:pt idx="87">
                    <c:v>1.05865754068902</c:v>
                  </c:pt>
                  <c:pt idx="88">
                    <c:v>1.081690902394683</c:v>
                  </c:pt>
                  <c:pt idx="89">
                    <c:v>0.91850370738255804</c:v>
                  </c:pt>
                  <c:pt idx="90">
                    <c:v>0.73668292878364205</c:v>
                  </c:pt>
                  <c:pt idx="91">
                    <c:v>0.77434104699151596</c:v>
                  </c:pt>
                  <c:pt idx="92">
                    <c:v>0.63328690426156997</c:v>
                  </c:pt>
                  <c:pt idx="93">
                    <c:v>1.511913111824901</c:v>
                  </c:pt>
                  <c:pt idx="94">
                    <c:v>0.41347793410857703</c:v>
                  </c:pt>
                  <c:pt idx="95">
                    <c:v>0.37563198880912102</c:v>
                  </c:pt>
                  <c:pt idx="96">
                    <c:v>0.73546212207994599</c:v>
                  </c:pt>
                  <c:pt idx="97">
                    <c:v>0.76618886293261801</c:v>
                  </c:pt>
                  <c:pt idx="98">
                    <c:v>1.315036669219416</c:v>
                  </c:pt>
                  <c:pt idx="99">
                    <c:v>1.487707337835124</c:v>
                  </c:pt>
                  <c:pt idx="100">
                    <c:v>1.006895392684763</c:v>
                  </c:pt>
                  <c:pt idx="101">
                    <c:v>0.88751620990219604</c:v>
                  </c:pt>
                  <c:pt idx="102">
                    <c:v>0.83468639633280495</c:v>
                  </c:pt>
                  <c:pt idx="103">
                    <c:v>1.0112679241843481</c:v>
                  </c:pt>
                  <c:pt idx="104">
                    <c:v>1.434903431015333</c:v>
                  </c:pt>
                  <c:pt idx="105">
                    <c:v>0.97592372719466003</c:v>
                  </c:pt>
                  <c:pt idx="106">
                    <c:v>1.1218566008592601</c:v>
                  </c:pt>
                  <c:pt idx="107">
                    <c:v>1.1354280615904431</c:v>
                  </c:pt>
                  <c:pt idx="108">
                    <c:v>1.1499244900630841</c:v>
                  </c:pt>
                  <c:pt idx="109">
                    <c:v>1.114495838929435</c:v>
                  </c:pt>
                  <c:pt idx="110">
                    <c:v>1.12060563100207</c:v>
                  </c:pt>
                  <c:pt idx="111">
                    <c:v>0.89392383426211597</c:v>
                  </c:pt>
                  <c:pt idx="112">
                    <c:v>1.2092159984312361</c:v>
                  </c:pt>
                  <c:pt idx="113">
                    <c:v>1.1362597431111501</c:v>
                  </c:pt>
                  <c:pt idx="114">
                    <c:v>0.91542763919730397</c:v>
                  </c:pt>
                  <c:pt idx="115">
                    <c:v>1.0676197922905251</c:v>
                  </c:pt>
                  <c:pt idx="116">
                    <c:v>1.2496637992514901</c:v>
                  </c:pt>
                  <c:pt idx="117">
                    <c:v>1.006083517974607</c:v>
                  </c:pt>
                  <c:pt idx="118">
                    <c:v>1.065371042671089</c:v>
                  </c:pt>
                  <c:pt idx="119">
                    <c:v>0.74866427953021497</c:v>
                  </c:pt>
                  <c:pt idx="120">
                    <c:v>0.87991690327355698</c:v>
                  </c:pt>
                  <c:pt idx="121">
                    <c:v>1.0641082887344631</c:v>
                  </c:pt>
                  <c:pt idx="122">
                    <c:v>1.2145138228587169</c:v>
                  </c:pt>
                  <c:pt idx="123">
                    <c:v>1.0745030331901351</c:v>
                  </c:pt>
                  <c:pt idx="124">
                    <c:v>0.85780213532821503</c:v>
                  </c:pt>
                  <c:pt idx="125">
                    <c:v>0.852899699094954</c:v>
                  </c:pt>
                  <c:pt idx="126">
                    <c:v>1.06861733822942</c:v>
                  </c:pt>
                  <c:pt idx="127">
                    <c:v>1.064568774777108</c:v>
                  </c:pt>
                  <c:pt idx="128">
                    <c:v>0.81114628840112002</c:v>
                  </c:pt>
                  <c:pt idx="129">
                    <c:v>1.103254924864183</c:v>
                  </c:pt>
                  <c:pt idx="130">
                    <c:v>1.2940042658861119</c:v>
                  </c:pt>
                  <c:pt idx="131">
                    <c:v>0.73033676835252903</c:v>
                  </c:pt>
                  <c:pt idx="132">
                    <c:v>0.98673672210268903</c:v>
                  </c:pt>
                  <c:pt idx="133">
                    <c:v>1.076637719865468</c:v>
                  </c:pt>
                  <c:pt idx="134">
                    <c:v>1.1856301726743479</c:v>
                  </c:pt>
                  <c:pt idx="135">
                    <c:v>1.3041089705961151</c:v>
                  </c:pt>
                  <c:pt idx="136">
                    <c:v>0.83928292475413202</c:v>
                  </c:pt>
                  <c:pt idx="137">
                    <c:v>1.1349109115099081</c:v>
                  </c:pt>
                  <c:pt idx="138">
                    <c:v>1.1071876287507341</c:v>
                  </c:pt>
                  <c:pt idx="139">
                    <c:v>1.094049833340762</c:v>
                  </c:pt>
                  <c:pt idx="140">
                    <c:v>1.1117482462158479</c:v>
                  </c:pt>
                  <c:pt idx="141">
                    <c:v>0.825787939735393</c:v>
                  </c:pt>
                  <c:pt idx="142">
                    <c:v>1.030003385800679</c:v>
                  </c:pt>
                  <c:pt idx="143">
                    <c:v>1.036255657081169</c:v>
                  </c:pt>
                  <c:pt idx="144">
                    <c:v>1.0046355237083711</c:v>
                  </c:pt>
                  <c:pt idx="145">
                    <c:v>0.81970279289516002</c:v>
                  </c:pt>
                  <c:pt idx="146">
                    <c:v>1.0028179008762921</c:v>
                  </c:pt>
                  <c:pt idx="147">
                    <c:v>1.165977714780366</c:v>
                  </c:pt>
                  <c:pt idx="148">
                    <c:v>0.87371876319972896</c:v>
                  </c:pt>
                  <c:pt idx="149">
                    <c:v>1.2005791232320151</c:v>
                  </c:pt>
                  <c:pt idx="150">
                    <c:v>1.148785225886727</c:v>
                  </c:pt>
                  <c:pt idx="151">
                    <c:v>1.1363464203013609</c:v>
                  </c:pt>
                  <c:pt idx="152">
                    <c:v>0.79415278025876601</c:v>
                  </c:pt>
                  <c:pt idx="153">
                    <c:v>1.2990274949854981</c:v>
                  </c:pt>
                  <c:pt idx="154">
                    <c:v>1.2030685061331601</c:v>
                  </c:pt>
                  <c:pt idx="155">
                    <c:v>1.159309003358912</c:v>
                  </c:pt>
                  <c:pt idx="156">
                    <c:v>1.1180720723074029</c:v>
                  </c:pt>
                  <c:pt idx="157">
                    <c:v>0.88879294765505201</c:v>
                  </c:pt>
                  <c:pt idx="158">
                    <c:v>0.978481918991564</c:v>
                  </c:pt>
                  <c:pt idx="159">
                    <c:v>0.83651534210265799</c:v>
                  </c:pt>
                  <c:pt idx="160">
                    <c:v>0.97310154197227405</c:v>
                  </c:pt>
                  <c:pt idx="161">
                    <c:v>0.925587872794008</c:v>
                  </c:pt>
                  <c:pt idx="162">
                    <c:v>0.98925100721502401</c:v>
                  </c:pt>
                  <c:pt idx="163">
                    <c:v>0.86029348324356003</c:v>
                  </c:pt>
                  <c:pt idx="164">
                    <c:v>0.91381071979610795</c:v>
                  </c:pt>
                  <c:pt idx="165">
                    <c:v>1.096063436085787</c:v>
                  </c:pt>
                  <c:pt idx="166">
                    <c:v>0.97140917360783896</c:v>
                  </c:pt>
                  <c:pt idx="167">
                    <c:v>0.97896768839156201</c:v>
                  </c:pt>
                  <c:pt idx="168">
                    <c:v>1.03938092838769</c:v>
                  </c:pt>
                  <c:pt idx="169">
                    <c:v>1.1203038458780981</c:v>
                  </c:pt>
                  <c:pt idx="170">
                    <c:v>0.781657935600783</c:v>
                  </c:pt>
                  <c:pt idx="171">
                    <c:v>1.0143665541795901</c:v>
                  </c:pt>
                  <c:pt idx="172">
                    <c:v>0.90754056035164099</c:v>
                  </c:pt>
                  <c:pt idx="173">
                    <c:v>1.2294152549788531</c:v>
                  </c:pt>
                  <c:pt idx="174">
                    <c:v>1.0304530139948569</c:v>
                  </c:pt>
                  <c:pt idx="175">
                    <c:v>1.031964635598966</c:v>
                  </c:pt>
                  <c:pt idx="176">
                    <c:v>1.0509458069323601</c:v>
                  </c:pt>
                  <c:pt idx="177">
                    <c:v>1.1999562903007761</c:v>
                  </c:pt>
                  <c:pt idx="178">
                    <c:v>0.96014664110848003</c:v>
                  </c:pt>
                  <c:pt idx="179">
                    <c:v>0.99802425129301497</c:v>
                  </c:pt>
                  <c:pt idx="180">
                    <c:v>1.0341032165461199</c:v>
                  </c:pt>
                  <c:pt idx="181">
                    <c:v>0.97564914237308598</c:v>
                  </c:pt>
                  <c:pt idx="182">
                    <c:v>0.74434065765901702</c:v>
                  </c:pt>
                  <c:pt idx="183">
                    <c:v>1.0046039816718679</c:v>
                  </c:pt>
                  <c:pt idx="184">
                    <c:v>0.99945451410990505</c:v>
                  </c:pt>
                  <c:pt idx="185">
                    <c:v>0.92575378722965795</c:v>
                  </c:pt>
                  <c:pt idx="186">
                    <c:v>1.177031380402856</c:v>
                  </c:pt>
                  <c:pt idx="187">
                    <c:v>1.16206337894156</c:v>
                  </c:pt>
                  <c:pt idx="188">
                    <c:v>1.0435064851453779</c:v>
                  </c:pt>
                  <c:pt idx="189">
                    <c:v>1.2315532044770761</c:v>
                  </c:pt>
                  <c:pt idx="190">
                    <c:v>1.0758544572243021</c:v>
                  </c:pt>
                  <c:pt idx="191">
                    <c:v>1.089088906477176</c:v>
                  </c:pt>
                  <c:pt idx="192">
                    <c:v>0.97292459458598701</c:v>
                  </c:pt>
                  <c:pt idx="193">
                    <c:v>1.275714397792008</c:v>
                  </c:pt>
                  <c:pt idx="194">
                    <c:v>1.0802775016770341</c:v>
                  </c:pt>
                  <c:pt idx="195">
                    <c:v>0.90521088971624497</c:v>
                  </c:pt>
                  <c:pt idx="196">
                    <c:v>0.71905258782653603</c:v>
                  </c:pt>
                  <c:pt idx="197">
                    <c:v>0.94880648438049697</c:v>
                  </c:pt>
                  <c:pt idx="198">
                    <c:v>1.027557319190038</c:v>
                  </c:pt>
                  <c:pt idx="199">
                    <c:v>0.85199064844803796</c:v>
                  </c:pt>
                </c:numCache>
              </c:numRef>
            </c:minus>
            <c:spPr>
              <a:ln>
                <a:solidFill>
                  <a:srgbClr val="002060">
                    <a:alpha val="75000"/>
                  </a:srgbClr>
                </a:solidFill>
              </a:ln>
            </c:spPr>
          </c:errBars>
          <c:val>
            <c:numRef>
              <c:f>'Mean SD Graph'!$AB$2:$AB$201</c:f>
              <c:numCache>
                <c:formatCode>General</c:formatCode>
                <c:ptCount val="200"/>
                <c:pt idx="100">
                  <c:v>2.1251302800650551</c:v>
                </c:pt>
                <c:pt idx="101">
                  <c:v>2.5265154230742062</c:v>
                </c:pt>
                <c:pt idx="102">
                  <c:v>2.574917936569936</c:v>
                </c:pt>
                <c:pt idx="103">
                  <c:v>2.6109809081011761</c:v>
                </c:pt>
                <c:pt idx="104">
                  <c:v>2.622187925479682</c:v>
                </c:pt>
                <c:pt idx="105">
                  <c:v>2.65433325681308</c:v>
                </c:pt>
                <c:pt idx="106">
                  <c:v>2.7194103936582841</c:v>
                </c:pt>
                <c:pt idx="107">
                  <c:v>2.7289266547599622</c:v>
                </c:pt>
                <c:pt idx="108">
                  <c:v>2.7299116648609121</c:v>
                </c:pt>
                <c:pt idx="109">
                  <c:v>2.733607615419376</c:v>
                </c:pt>
                <c:pt idx="110">
                  <c:v>2.7402917756920981</c:v>
                </c:pt>
                <c:pt idx="111">
                  <c:v>2.7713568788397569</c:v>
                </c:pt>
                <c:pt idx="112">
                  <c:v>2.7774059572434489</c:v>
                </c:pt>
                <c:pt idx="113">
                  <c:v>2.7851416226542618</c:v>
                </c:pt>
                <c:pt idx="114">
                  <c:v>2.8036992703321011</c:v>
                </c:pt>
                <c:pt idx="115">
                  <c:v>2.811593904086457</c:v>
                </c:pt>
                <c:pt idx="116">
                  <c:v>2.8316903619482261</c:v>
                </c:pt>
                <c:pt idx="117">
                  <c:v>2.8456249520041541</c:v>
                </c:pt>
                <c:pt idx="118">
                  <c:v>2.8473509507099268</c:v>
                </c:pt>
                <c:pt idx="119">
                  <c:v>2.8515486310204841</c:v>
                </c:pt>
                <c:pt idx="120">
                  <c:v>2.8569103487361529</c:v>
                </c:pt>
                <c:pt idx="121">
                  <c:v>2.8610850058844228</c:v>
                </c:pt>
                <c:pt idx="122">
                  <c:v>2.8611730952986392</c:v>
                </c:pt>
                <c:pt idx="123">
                  <c:v>2.866295173848723</c:v>
                </c:pt>
                <c:pt idx="124">
                  <c:v>2.8786737895299108</c:v>
                </c:pt>
                <c:pt idx="125">
                  <c:v>2.8804968737986281</c:v>
                </c:pt>
                <c:pt idx="126">
                  <c:v>2.9069004850555551</c:v>
                </c:pt>
                <c:pt idx="127">
                  <c:v>2.909461463695135</c:v>
                </c:pt>
                <c:pt idx="128">
                  <c:v>2.9218341234314642</c:v>
                </c:pt>
                <c:pt idx="129">
                  <c:v>2.9255854555370622</c:v>
                </c:pt>
                <c:pt idx="130">
                  <c:v>2.931362497532874</c:v>
                </c:pt>
                <c:pt idx="131">
                  <c:v>2.9386078583029702</c:v>
                </c:pt>
                <c:pt idx="132">
                  <c:v>2.9439820180425169</c:v>
                </c:pt>
                <c:pt idx="133">
                  <c:v>2.9477405678813269</c:v>
                </c:pt>
                <c:pt idx="134">
                  <c:v>2.9536846780357702</c:v>
                </c:pt>
                <c:pt idx="135">
                  <c:v>2.953990987708786</c:v>
                </c:pt>
                <c:pt idx="136">
                  <c:v>2.967252380425434</c:v>
                </c:pt>
                <c:pt idx="137">
                  <c:v>2.9683853372392401</c:v>
                </c:pt>
                <c:pt idx="138">
                  <c:v>2.9836069475883868</c:v>
                </c:pt>
                <c:pt idx="139">
                  <c:v>2.9922236420578452</c:v>
                </c:pt>
                <c:pt idx="140">
                  <c:v>2.9925226820762569</c:v>
                </c:pt>
                <c:pt idx="141">
                  <c:v>2.99933019391508</c:v>
                </c:pt>
                <c:pt idx="142">
                  <c:v>3.0005438012109269</c:v>
                </c:pt>
                <c:pt idx="143">
                  <c:v>3.0020329286344478</c:v>
                </c:pt>
                <c:pt idx="144">
                  <c:v>3.013235305388279</c:v>
                </c:pt>
                <c:pt idx="145">
                  <c:v>3.0134088097792131</c:v>
                </c:pt>
                <c:pt idx="146">
                  <c:v>3.0141216682201168</c:v>
                </c:pt>
                <c:pt idx="147">
                  <c:v>3.0142656812638968</c:v>
                </c:pt>
                <c:pt idx="148">
                  <c:v>3.0167217158063901</c:v>
                </c:pt>
                <c:pt idx="149">
                  <c:v>3.0292000691839789</c:v>
                </c:pt>
                <c:pt idx="150">
                  <c:v>3.038236455651568</c:v>
                </c:pt>
                <c:pt idx="151">
                  <c:v>3.0413794619279839</c:v>
                </c:pt>
                <c:pt idx="152">
                  <c:v>3.0453646015288038</c:v>
                </c:pt>
                <c:pt idx="153">
                  <c:v>3.045759855106533</c:v>
                </c:pt>
                <c:pt idx="154">
                  <c:v>3.051445351883872</c:v>
                </c:pt>
                <c:pt idx="155">
                  <c:v>3.0560591283553591</c:v>
                </c:pt>
                <c:pt idx="156">
                  <c:v>3.0637674281238789</c:v>
                </c:pt>
                <c:pt idx="157">
                  <c:v>3.067772032259831</c:v>
                </c:pt>
                <c:pt idx="158">
                  <c:v>3.0798868273283522</c:v>
                </c:pt>
                <c:pt idx="159">
                  <c:v>3.0834866859488108</c:v>
                </c:pt>
                <c:pt idx="160">
                  <c:v>3.0859017109023812</c:v>
                </c:pt>
                <c:pt idx="161">
                  <c:v>3.0912598258590722</c:v>
                </c:pt>
                <c:pt idx="162">
                  <c:v>3.094853660354242</c:v>
                </c:pt>
                <c:pt idx="163">
                  <c:v>3.0990765670472982</c:v>
                </c:pt>
                <c:pt idx="164">
                  <c:v>3.1095800232060928</c:v>
                </c:pt>
                <c:pt idx="165">
                  <c:v>3.111338356607396</c:v>
                </c:pt>
                <c:pt idx="166">
                  <c:v>3.112061641839809</c:v>
                </c:pt>
                <c:pt idx="167">
                  <c:v>3.1173015794527839</c:v>
                </c:pt>
                <c:pt idx="168">
                  <c:v>3.118547652008965</c:v>
                </c:pt>
                <c:pt idx="169">
                  <c:v>3.124807704648187</c:v>
                </c:pt>
                <c:pt idx="170">
                  <c:v>3.142018554868538</c:v>
                </c:pt>
                <c:pt idx="171">
                  <c:v>3.144842650348469</c:v>
                </c:pt>
                <c:pt idx="172">
                  <c:v>3.14514825082076</c:v>
                </c:pt>
                <c:pt idx="173">
                  <c:v>3.145460732888989</c:v>
                </c:pt>
                <c:pt idx="174">
                  <c:v>3.1476715456245099</c:v>
                </c:pt>
                <c:pt idx="175">
                  <c:v>3.1560829036824329</c:v>
                </c:pt>
                <c:pt idx="176">
                  <c:v>3.1598663614599332</c:v>
                </c:pt>
                <c:pt idx="177">
                  <c:v>3.1599614659931912</c:v>
                </c:pt>
                <c:pt idx="178">
                  <c:v>3.1606555856972069</c:v>
                </c:pt>
                <c:pt idx="179">
                  <c:v>3.1630709316027308</c:v>
                </c:pt>
                <c:pt idx="180">
                  <c:v>3.1671680648850571</c:v>
                </c:pt>
                <c:pt idx="181">
                  <c:v>3.1703117960427472</c:v>
                </c:pt>
                <c:pt idx="182">
                  <c:v>3.1749212415014281</c:v>
                </c:pt>
                <c:pt idx="183">
                  <c:v>3.177742799512477</c:v>
                </c:pt>
                <c:pt idx="184">
                  <c:v>3.1854742992852212</c:v>
                </c:pt>
                <c:pt idx="185">
                  <c:v>3.1988739418036638</c:v>
                </c:pt>
                <c:pt idx="186">
                  <c:v>3.2012132134679732</c:v>
                </c:pt>
                <c:pt idx="187">
                  <c:v>3.22035122645612</c:v>
                </c:pt>
                <c:pt idx="188">
                  <c:v>3.242638079118862</c:v>
                </c:pt>
                <c:pt idx="189">
                  <c:v>3.24449662285341</c:v>
                </c:pt>
                <c:pt idx="190">
                  <c:v>3.2474480118481011</c:v>
                </c:pt>
                <c:pt idx="191">
                  <c:v>3.25132498678758</c:v>
                </c:pt>
                <c:pt idx="192">
                  <c:v>3.2651394166643408</c:v>
                </c:pt>
                <c:pt idx="193">
                  <c:v>3.279820285020302</c:v>
                </c:pt>
                <c:pt idx="194">
                  <c:v>3.340249254668413</c:v>
                </c:pt>
                <c:pt idx="195">
                  <c:v>3.34977066951642</c:v>
                </c:pt>
                <c:pt idx="196">
                  <c:v>3.3558861087135532</c:v>
                </c:pt>
                <c:pt idx="197">
                  <c:v>3.390906548065205</c:v>
                </c:pt>
                <c:pt idx="198">
                  <c:v>3.4274470840920008</c:v>
                </c:pt>
                <c:pt idx="199">
                  <c:v>3.441631155129445</c:v>
                </c:pt>
              </c:numCache>
            </c:numRef>
          </c:val>
          <c:smooth val="0"/>
          <c:extLst>
            <c:ext xmlns:c16="http://schemas.microsoft.com/office/drawing/2014/chart" uri="{C3380CC4-5D6E-409C-BE32-E72D297353CC}">
              <c16:uniqueId val="{00000004-581B-43DB-B421-0C2639692EC0}"/>
            </c:ext>
          </c:extLst>
        </c:ser>
        <c:dLbls>
          <c:showLegendKey val="0"/>
          <c:showVal val="0"/>
          <c:showCatName val="0"/>
          <c:showSerName val="0"/>
          <c:showPercent val="0"/>
          <c:showBubbleSize val="0"/>
        </c:dLbls>
        <c:marker val="1"/>
        <c:smooth val="0"/>
        <c:axId val="-2106877240"/>
        <c:axId val="-2106905960"/>
      </c:lineChart>
      <c:catAx>
        <c:axId val="-2106877240"/>
        <c:scaling>
          <c:orientation val="minMax"/>
        </c:scaling>
        <c:delete val="0"/>
        <c:axPos val="b"/>
        <c:title>
          <c:tx>
            <c:rich>
              <a:bodyPr/>
              <a:lstStyle/>
              <a:p>
                <a:pPr>
                  <a:defRPr sz="2000"/>
                </a:pPr>
                <a:r>
                  <a:rPr lang="en-US" sz="2000">
                    <a:latin typeface="Arial" panose="020B0604020202020204" pitchFamily="34" charset="0"/>
                    <a:cs typeface="Arial" panose="020B0604020202020204" pitchFamily="34" charset="0"/>
                  </a:rPr>
                  <a:t>Sample</a:t>
                </a:r>
              </a:p>
            </c:rich>
          </c:tx>
          <c:layout/>
          <c:overlay val="0"/>
        </c:title>
        <c:majorTickMark val="none"/>
        <c:minorTickMark val="none"/>
        <c:tickLblPos val="none"/>
        <c:crossAx val="-2106905960"/>
        <c:crosses val="autoZero"/>
        <c:auto val="1"/>
        <c:lblAlgn val="ctr"/>
        <c:lblOffset val="100"/>
        <c:noMultiLvlLbl val="0"/>
      </c:catAx>
      <c:valAx>
        <c:axId val="-2106905960"/>
        <c:scaling>
          <c:orientation val="minMax"/>
          <c:max val="6"/>
        </c:scaling>
        <c:delete val="0"/>
        <c:axPos val="l"/>
        <c:numFmt formatCode="General" sourceLinked="1"/>
        <c:majorTickMark val="out"/>
        <c:minorTickMark val="none"/>
        <c:tickLblPos val="nextTo"/>
        <c:txPr>
          <a:bodyPr/>
          <a:lstStyle/>
          <a:p>
            <a:pPr>
              <a:defRPr>
                <a:latin typeface="Arial" panose="020B0604020202020204" pitchFamily="34" charset="0"/>
                <a:cs typeface="Arial" panose="020B0604020202020204" pitchFamily="34" charset="0"/>
              </a:defRPr>
            </a:pPr>
            <a:endParaRPr lang="de-DE"/>
          </a:p>
        </c:txPr>
        <c:crossAx val="-2106877240"/>
        <c:crosses val="autoZero"/>
        <c:crossBetween val="between"/>
      </c:valAx>
      <c:spPr>
        <a:solidFill>
          <a:schemeClr val="bg1"/>
        </a:solidFill>
      </c:spPr>
    </c:plotArea>
    <c:legend>
      <c:legendPos val="r"/>
      <c:legendEntry>
        <c:idx val="0"/>
        <c:delete val="1"/>
      </c:legendEntry>
      <c:legendEntry>
        <c:idx val="1"/>
        <c:delete val="1"/>
      </c:legendEntry>
      <c:layout>
        <c:manualLayout>
          <c:xMode val="edge"/>
          <c:yMode val="edge"/>
          <c:x val="0.10176601467192101"/>
          <c:y val="0.149961930434371"/>
          <c:w val="0.19882257866674399"/>
          <c:h val="0.164040655632332"/>
        </c:manualLayout>
      </c:layout>
      <c:overlay val="0"/>
      <c:txPr>
        <a:bodyPr/>
        <a:lstStyle/>
        <a:p>
          <a:pPr>
            <a:defRPr sz="800">
              <a:latin typeface="Arial" panose="020B0604020202020204" pitchFamily="34" charset="0"/>
              <a:cs typeface="Arial" panose="020B0604020202020204" pitchFamily="34" charset="0"/>
            </a:defRPr>
          </a:pPr>
          <a:endParaRPr lang="de-DE"/>
        </a:p>
      </c:txPr>
    </c:legend>
    <c:plotVisOnly val="1"/>
    <c:dispBlanksAs val="gap"/>
    <c:showDLblsOverMax val="0"/>
  </c:chart>
  <c:spPr>
    <a:solidFill>
      <a:schemeClr val="bg1"/>
    </a:solidFill>
    <a:ln>
      <a:noFill/>
    </a:ln>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chemeClr val="tx1"/>
            </a:solidFill>
            <a:ln>
              <a:noFill/>
            </a:ln>
          </c:spPr>
          <c:invertIfNegative val="0"/>
          <c:errBars>
            <c:errBarType val="plus"/>
            <c:errValType val="fixedVal"/>
            <c:noEndCap val="0"/>
            <c:val val="1.5882689999999999"/>
          </c:errBars>
          <c:val>
            <c:numRef>
              <c:f>[tracy_data.xlsx]Sheet1!$C$9</c:f>
              <c:numCache>
                <c:formatCode>General</c:formatCode>
                <c:ptCount val="1"/>
                <c:pt idx="0">
                  <c:v>12.36</c:v>
                </c:pt>
              </c:numCache>
            </c:numRef>
          </c:val>
          <c:extLst>
            <c:ext xmlns:c16="http://schemas.microsoft.com/office/drawing/2014/chart" uri="{C3380CC4-5D6E-409C-BE32-E72D297353CC}">
              <c16:uniqueId val="{00000000-01DD-4E6E-9CE2-45101F3E88FE}"/>
            </c:ext>
          </c:extLst>
        </c:ser>
        <c:ser>
          <c:idx val="1"/>
          <c:order val="1"/>
          <c:spPr>
            <a:solidFill>
              <a:schemeClr val="bg1"/>
            </a:solidFill>
            <a:ln>
              <a:solidFill>
                <a:schemeClr val="tx1"/>
              </a:solidFill>
            </a:ln>
          </c:spPr>
          <c:invertIfNegative val="0"/>
          <c:errBars>
            <c:errBarType val="plus"/>
            <c:errValType val="fixedVal"/>
            <c:noEndCap val="0"/>
            <c:val val="1.9190879999999999"/>
          </c:errBars>
          <c:val>
            <c:numRef>
              <c:f>[tracy_data.xlsx]Sheet1!$D$9</c:f>
              <c:numCache>
                <c:formatCode>General</c:formatCode>
                <c:ptCount val="1"/>
                <c:pt idx="0">
                  <c:v>17.47</c:v>
                </c:pt>
              </c:numCache>
            </c:numRef>
          </c:val>
          <c:extLst>
            <c:ext xmlns:c16="http://schemas.microsoft.com/office/drawing/2014/chart" uri="{C3380CC4-5D6E-409C-BE32-E72D297353CC}">
              <c16:uniqueId val="{00000001-01DD-4E6E-9CE2-45101F3E88FE}"/>
            </c:ext>
          </c:extLst>
        </c:ser>
        <c:dLbls>
          <c:showLegendKey val="0"/>
          <c:showVal val="0"/>
          <c:showCatName val="0"/>
          <c:showSerName val="0"/>
          <c:showPercent val="0"/>
          <c:showBubbleSize val="0"/>
        </c:dLbls>
        <c:gapWidth val="150"/>
        <c:axId val="-2125738440"/>
        <c:axId val="-2125771256"/>
      </c:barChart>
      <c:catAx>
        <c:axId val="-2125738440"/>
        <c:scaling>
          <c:orientation val="minMax"/>
        </c:scaling>
        <c:delete val="0"/>
        <c:axPos val="b"/>
        <c:majorTickMark val="out"/>
        <c:minorTickMark val="none"/>
        <c:tickLblPos val="none"/>
        <c:crossAx val="-2125771256"/>
        <c:crosses val="autoZero"/>
        <c:auto val="1"/>
        <c:lblAlgn val="ctr"/>
        <c:lblOffset val="100"/>
        <c:noMultiLvlLbl val="0"/>
      </c:catAx>
      <c:valAx>
        <c:axId val="-2125771256"/>
        <c:scaling>
          <c:orientation val="minMax"/>
        </c:scaling>
        <c:delete val="0"/>
        <c:axPos val="l"/>
        <c:numFmt formatCode="General" sourceLinked="1"/>
        <c:majorTickMark val="out"/>
        <c:minorTickMark val="none"/>
        <c:tickLblPos val="nextTo"/>
        <c:txPr>
          <a:bodyPr/>
          <a:lstStyle/>
          <a:p>
            <a:pPr>
              <a:defRPr sz="1400">
                <a:latin typeface="Arial" panose="020B0604020202020204" pitchFamily="34" charset="0"/>
                <a:cs typeface="Arial" panose="020B0604020202020204" pitchFamily="34" charset="0"/>
              </a:defRPr>
            </a:pPr>
            <a:endParaRPr lang="de-DE"/>
          </a:p>
        </c:txPr>
        <c:crossAx val="-2125738440"/>
        <c:crosses val="autoZero"/>
        <c:crossBetween val="between"/>
      </c:valAx>
    </c:plotArea>
    <c:plotVisOnly val="1"/>
    <c:dispBlanksAs val="gap"/>
    <c:showDLblsOverMax val="0"/>
  </c:chart>
  <c:externalData r:id="rId2">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scatterChart>
        <c:scatterStyle val="lineMarker"/>
        <c:varyColors val="0"/>
        <c:ser>
          <c:idx val="0"/>
          <c:order val="0"/>
          <c:spPr>
            <a:ln w="28575">
              <a:noFill/>
            </a:ln>
          </c:spPr>
          <c:marker>
            <c:symbol val="circle"/>
            <c:size val="5"/>
            <c:spPr>
              <a:solidFill>
                <a:schemeClr val="tx1"/>
              </a:solidFill>
              <a:ln>
                <a:solidFill>
                  <a:schemeClr val="tx1"/>
                </a:solidFill>
              </a:ln>
            </c:spPr>
          </c:marker>
          <c:xVal>
            <c:numRef>
              <c:f>'Paired n=7'!$C$21:$C$27</c:f>
              <c:numCache>
                <c:formatCode>General</c:formatCode>
                <c:ptCount val="7"/>
                <c:pt idx="0">
                  <c:v>0.4</c:v>
                </c:pt>
                <c:pt idx="1">
                  <c:v>0.6</c:v>
                </c:pt>
                <c:pt idx="2">
                  <c:v>0.6</c:v>
                </c:pt>
                <c:pt idx="3">
                  <c:v>0.5</c:v>
                </c:pt>
                <c:pt idx="4">
                  <c:v>0.5</c:v>
                </c:pt>
                <c:pt idx="5">
                  <c:v>0.4</c:v>
                </c:pt>
                <c:pt idx="6">
                  <c:v>0.5</c:v>
                </c:pt>
              </c:numCache>
            </c:numRef>
          </c:xVal>
          <c:yVal>
            <c:numRef>
              <c:f>'Paired n=7'!$D$21:$D$27</c:f>
              <c:numCache>
                <c:formatCode>General</c:formatCode>
                <c:ptCount val="7"/>
                <c:pt idx="0">
                  <c:v>5.7</c:v>
                </c:pt>
                <c:pt idx="1">
                  <c:v>0.6</c:v>
                </c:pt>
                <c:pt idx="2">
                  <c:v>5.3</c:v>
                </c:pt>
                <c:pt idx="3">
                  <c:v>6.1000000000000014</c:v>
                </c:pt>
                <c:pt idx="4">
                  <c:v>-0.3</c:v>
                </c:pt>
                <c:pt idx="5">
                  <c:v>-9.9999999999999603E-2</c:v>
                </c:pt>
                <c:pt idx="6">
                  <c:v>5.1999999999999966</c:v>
                </c:pt>
              </c:numCache>
            </c:numRef>
          </c:yVal>
          <c:smooth val="0"/>
          <c:extLst>
            <c:ext xmlns:c16="http://schemas.microsoft.com/office/drawing/2014/chart" uri="{C3380CC4-5D6E-409C-BE32-E72D297353CC}">
              <c16:uniqueId val="{00000000-9BE1-4521-9858-32BEA3443599}"/>
            </c:ext>
          </c:extLst>
        </c:ser>
        <c:ser>
          <c:idx val="2"/>
          <c:order val="1"/>
          <c:tx>
            <c:v>Median Diff</c:v>
          </c:tx>
          <c:spPr>
            <a:ln w="28575">
              <a:noFill/>
            </a:ln>
          </c:spPr>
          <c:marker>
            <c:symbol val="none"/>
          </c:marker>
          <c:trendline>
            <c:trendlineType val="linear"/>
            <c:dispRSqr val="0"/>
            <c:dispEq val="0"/>
          </c:trendline>
          <c:trendline>
            <c:spPr>
              <a:ln w="25400"/>
            </c:spPr>
            <c:trendlineType val="linear"/>
            <c:dispRSqr val="0"/>
            <c:dispEq val="0"/>
          </c:trendline>
          <c:xVal>
            <c:numRef>
              <c:f>'Paired n=7'!$L$21:$L$22</c:f>
              <c:numCache>
                <c:formatCode>General</c:formatCode>
                <c:ptCount val="2"/>
                <c:pt idx="0">
                  <c:v>0.65</c:v>
                </c:pt>
                <c:pt idx="1">
                  <c:v>0.35</c:v>
                </c:pt>
              </c:numCache>
            </c:numRef>
          </c:xVal>
          <c:yVal>
            <c:numRef>
              <c:f>'Paired n=7'!$J$21:$J$22</c:f>
              <c:numCache>
                <c:formatCode>General</c:formatCode>
                <c:ptCount val="2"/>
                <c:pt idx="0">
                  <c:v>5.1999999999999966</c:v>
                </c:pt>
                <c:pt idx="1">
                  <c:v>5.1999999999999966</c:v>
                </c:pt>
              </c:numCache>
            </c:numRef>
          </c:yVal>
          <c:smooth val="0"/>
          <c:extLst>
            <c:ext xmlns:c16="http://schemas.microsoft.com/office/drawing/2014/chart" uri="{C3380CC4-5D6E-409C-BE32-E72D297353CC}">
              <c16:uniqueId val="{00000001-9BE1-4521-9858-32BEA3443599}"/>
            </c:ext>
          </c:extLst>
        </c:ser>
        <c:dLbls>
          <c:showLegendKey val="0"/>
          <c:showVal val="0"/>
          <c:showCatName val="0"/>
          <c:showSerName val="0"/>
          <c:showPercent val="0"/>
          <c:showBubbleSize val="0"/>
        </c:dLbls>
        <c:axId val="-2104869240"/>
        <c:axId val="2143860840"/>
      </c:scatterChart>
      <c:valAx>
        <c:axId val="-2104869240"/>
        <c:scaling>
          <c:orientation val="minMax"/>
          <c:max val="1"/>
        </c:scaling>
        <c:delete val="0"/>
        <c:axPos val="b"/>
        <c:numFmt formatCode="General" sourceLinked="1"/>
        <c:majorTickMark val="out"/>
        <c:minorTickMark val="none"/>
        <c:tickLblPos val="none"/>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43860840"/>
        <c:crosses val="autoZero"/>
        <c:crossBetween val="midCat"/>
        <c:majorUnit val="1"/>
      </c:valAx>
      <c:valAx>
        <c:axId val="2143860840"/>
        <c:scaling>
          <c:orientation val="minMax"/>
          <c:max val="15"/>
        </c:scaling>
        <c:delete val="0"/>
        <c:axPos val="l"/>
        <c:numFmt formatCode="General" sourceLinked="1"/>
        <c:majorTickMark val="out"/>
        <c:minorTickMark val="none"/>
        <c:tickLblPos val="nextTo"/>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04869240"/>
        <c:crosses val="autoZero"/>
        <c:crossBetween val="midCat"/>
        <c:majorUnit val="5"/>
      </c:valAx>
    </c:plotArea>
    <c:plotVisOnly val="1"/>
    <c:dispBlanksAs val="gap"/>
    <c:showDLblsOverMax val="0"/>
  </c:chart>
  <c:externalData r:id="rId2">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de-DE"/>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spPr>
            <a:ln w="12700">
              <a:solidFill>
                <a:schemeClr val="tx1"/>
              </a:solidFill>
            </a:ln>
          </c:spPr>
          <c:marker>
            <c:symbol val="circle"/>
            <c:size val="5"/>
            <c:spPr>
              <a:solidFill>
                <a:schemeClr val="tx1"/>
              </a:solidFill>
              <a:ln>
                <a:solidFill>
                  <a:schemeClr val="tx1"/>
                </a:solidFill>
              </a:ln>
            </c:spPr>
          </c:marker>
          <c:val>
            <c:numRef>
              <c:f>'Paired n=7'!$A$21:$B$21</c:f>
              <c:numCache>
                <c:formatCode>General</c:formatCode>
                <c:ptCount val="2"/>
                <c:pt idx="0">
                  <c:v>2.2000000000000002</c:v>
                </c:pt>
                <c:pt idx="1">
                  <c:v>7.9</c:v>
                </c:pt>
              </c:numCache>
            </c:numRef>
          </c:val>
          <c:smooth val="0"/>
          <c:extLst>
            <c:ext xmlns:c16="http://schemas.microsoft.com/office/drawing/2014/chart" uri="{C3380CC4-5D6E-409C-BE32-E72D297353CC}">
              <c16:uniqueId val="{00000000-D0DA-494A-B0C3-135D00B6AD1A}"/>
            </c:ext>
          </c:extLst>
        </c:ser>
        <c:ser>
          <c:idx val="1"/>
          <c:order val="1"/>
          <c:spPr>
            <a:ln w="12700">
              <a:solidFill>
                <a:schemeClr val="tx1"/>
              </a:solidFill>
            </a:ln>
          </c:spPr>
          <c:marker>
            <c:symbol val="circle"/>
            <c:size val="5"/>
            <c:spPr>
              <a:solidFill>
                <a:schemeClr val="tx1"/>
              </a:solidFill>
              <a:ln>
                <a:solidFill>
                  <a:schemeClr val="tx1"/>
                </a:solidFill>
              </a:ln>
            </c:spPr>
          </c:marker>
          <c:val>
            <c:numRef>
              <c:f>'Paired n=7'!$A$22:$B$22</c:f>
              <c:numCache>
                <c:formatCode>General</c:formatCode>
                <c:ptCount val="2"/>
                <c:pt idx="0">
                  <c:v>3.1</c:v>
                </c:pt>
                <c:pt idx="1">
                  <c:v>3.7</c:v>
                </c:pt>
              </c:numCache>
            </c:numRef>
          </c:val>
          <c:smooth val="0"/>
          <c:extLst>
            <c:ext xmlns:c16="http://schemas.microsoft.com/office/drawing/2014/chart" uri="{C3380CC4-5D6E-409C-BE32-E72D297353CC}">
              <c16:uniqueId val="{00000001-D0DA-494A-B0C3-135D00B6AD1A}"/>
            </c:ext>
          </c:extLst>
        </c:ser>
        <c:ser>
          <c:idx val="2"/>
          <c:order val="2"/>
          <c:spPr>
            <a:ln w="12700">
              <a:solidFill>
                <a:schemeClr val="tx1"/>
              </a:solidFill>
            </a:ln>
          </c:spPr>
          <c:marker>
            <c:symbol val="circle"/>
            <c:size val="5"/>
            <c:spPr>
              <a:solidFill>
                <a:schemeClr val="tx1"/>
              </a:solidFill>
              <a:ln>
                <a:solidFill>
                  <a:schemeClr val="tx1"/>
                </a:solidFill>
              </a:ln>
            </c:spPr>
          </c:marker>
          <c:val>
            <c:numRef>
              <c:f>'Paired n=7'!$A$23:$B$23</c:f>
              <c:numCache>
                <c:formatCode>General</c:formatCode>
                <c:ptCount val="2"/>
                <c:pt idx="0">
                  <c:v>4.2</c:v>
                </c:pt>
                <c:pt idx="1">
                  <c:v>9.5</c:v>
                </c:pt>
              </c:numCache>
            </c:numRef>
          </c:val>
          <c:smooth val="0"/>
          <c:extLst>
            <c:ext xmlns:c16="http://schemas.microsoft.com/office/drawing/2014/chart" uri="{C3380CC4-5D6E-409C-BE32-E72D297353CC}">
              <c16:uniqueId val="{00000002-D0DA-494A-B0C3-135D00B6AD1A}"/>
            </c:ext>
          </c:extLst>
        </c:ser>
        <c:ser>
          <c:idx val="4"/>
          <c:order val="3"/>
          <c:spPr>
            <a:ln w="12700">
              <a:solidFill>
                <a:schemeClr val="tx1"/>
              </a:solidFill>
            </a:ln>
          </c:spPr>
          <c:marker>
            <c:symbol val="circle"/>
            <c:size val="5"/>
            <c:spPr>
              <a:solidFill>
                <a:schemeClr val="tx1"/>
              </a:solidFill>
              <a:ln>
                <a:solidFill>
                  <a:schemeClr val="tx1"/>
                </a:solidFill>
              </a:ln>
            </c:spPr>
          </c:marker>
          <c:val>
            <c:numRef>
              <c:f>'Paired n=7'!$A$24:$B$24</c:f>
              <c:numCache>
                <c:formatCode>General</c:formatCode>
                <c:ptCount val="2"/>
                <c:pt idx="0">
                  <c:v>5.7</c:v>
                </c:pt>
                <c:pt idx="1">
                  <c:v>11.8</c:v>
                </c:pt>
              </c:numCache>
            </c:numRef>
          </c:val>
          <c:smooth val="0"/>
          <c:extLst>
            <c:ext xmlns:c16="http://schemas.microsoft.com/office/drawing/2014/chart" uri="{C3380CC4-5D6E-409C-BE32-E72D297353CC}">
              <c16:uniqueId val="{00000003-D0DA-494A-B0C3-135D00B6AD1A}"/>
            </c:ext>
          </c:extLst>
        </c:ser>
        <c:ser>
          <c:idx val="5"/>
          <c:order val="4"/>
          <c:spPr>
            <a:ln w="12700">
              <a:solidFill>
                <a:schemeClr val="tx1"/>
              </a:solidFill>
            </a:ln>
          </c:spPr>
          <c:marker>
            <c:symbol val="circle"/>
            <c:size val="5"/>
            <c:spPr>
              <a:solidFill>
                <a:schemeClr val="tx1"/>
              </a:solidFill>
              <a:ln>
                <a:solidFill>
                  <a:schemeClr val="tx1"/>
                </a:solidFill>
              </a:ln>
            </c:spPr>
          </c:marker>
          <c:val>
            <c:numRef>
              <c:f>'Paired n=7'!$A$25:$B$25</c:f>
              <c:numCache>
                <c:formatCode>General</c:formatCode>
                <c:ptCount val="2"/>
                <c:pt idx="0">
                  <c:v>6.6</c:v>
                </c:pt>
                <c:pt idx="1">
                  <c:v>6.3</c:v>
                </c:pt>
              </c:numCache>
            </c:numRef>
          </c:val>
          <c:smooth val="0"/>
          <c:extLst>
            <c:ext xmlns:c16="http://schemas.microsoft.com/office/drawing/2014/chart" uri="{C3380CC4-5D6E-409C-BE32-E72D297353CC}">
              <c16:uniqueId val="{00000004-D0DA-494A-B0C3-135D00B6AD1A}"/>
            </c:ext>
          </c:extLst>
        </c:ser>
        <c:ser>
          <c:idx val="6"/>
          <c:order val="5"/>
          <c:spPr>
            <a:ln w="12700">
              <a:solidFill>
                <a:schemeClr val="tx1"/>
              </a:solidFill>
            </a:ln>
          </c:spPr>
          <c:marker>
            <c:symbol val="circle"/>
            <c:size val="5"/>
            <c:spPr>
              <a:solidFill>
                <a:schemeClr val="tx1"/>
              </a:solidFill>
              <a:ln>
                <a:solidFill>
                  <a:schemeClr val="tx1"/>
                </a:solidFill>
              </a:ln>
            </c:spPr>
          </c:marker>
          <c:val>
            <c:numRef>
              <c:f>'Paired n=7'!$A$26:$B$26</c:f>
              <c:numCache>
                <c:formatCode>General</c:formatCode>
                <c:ptCount val="2"/>
                <c:pt idx="0">
                  <c:v>8.4</c:v>
                </c:pt>
                <c:pt idx="1">
                  <c:v>8.3000000000000007</c:v>
                </c:pt>
              </c:numCache>
            </c:numRef>
          </c:val>
          <c:smooth val="0"/>
          <c:extLst>
            <c:ext xmlns:c16="http://schemas.microsoft.com/office/drawing/2014/chart" uri="{C3380CC4-5D6E-409C-BE32-E72D297353CC}">
              <c16:uniqueId val="{00000005-D0DA-494A-B0C3-135D00B6AD1A}"/>
            </c:ext>
          </c:extLst>
        </c:ser>
        <c:ser>
          <c:idx val="3"/>
          <c:order val="6"/>
          <c:spPr>
            <a:ln w="12700">
              <a:solidFill>
                <a:schemeClr val="tx1"/>
              </a:solidFill>
            </a:ln>
          </c:spPr>
          <c:marker>
            <c:symbol val="circle"/>
            <c:size val="5"/>
            <c:spPr>
              <a:solidFill>
                <a:schemeClr val="tx1"/>
              </a:solidFill>
              <a:ln>
                <a:solidFill>
                  <a:schemeClr val="tx1"/>
                </a:solidFill>
              </a:ln>
            </c:spPr>
          </c:marker>
          <c:val>
            <c:numRef>
              <c:f>'Paired n=7'!$A$27:$B$27</c:f>
              <c:numCache>
                <c:formatCode>General</c:formatCode>
                <c:ptCount val="2"/>
                <c:pt idx="0">
                  <c:v>9.3000000000000007</c:v>
                </c:pt>
                <c:pt idx="1">
                  <c:v>14.5</c:v>
                </c:pt>
              </c:numCache>
            </c:numRef>
          </c:val>
          <c:smooth val="0"/>
          <c:extLst>
            <c:ext xmlns:c16="http://schemas.microsoft.com/office/drawing/2014/chart" uri="{C3380CC4-5D6E-409C-BE32-E72D297353CC}">
              <c16:uniqueId val="{00000006-D0DA-494A-B0C3-135D00B6AD1A}"/>
            </c:ext>
          </c:extLst>
        </c:ser>
        <c:dLbls>
          <c:showLegendKey val="0"/>
          <c:showVal val="0"/>
          <c:showCatName val="0"/>
          <c:showSerName val="0"/>
          <c:showPercent val="0"/>
          <c:showBubbleSize val="0"/>
        </c:dLbls>
        <c:marker val="1"/>
        <c:smooth val="0"/>
        <c:axId val="-2126377592"/>
        <c:axId val="-2126381624"/>
      </c:lineChart>
      <c:catAx>
        <c:axId val="-2126377592"/>
        <c:scaling>
          <c:orientation val="minMax"/>
        </c:scaling>
        <c:delete val="0"/>
        <c:axPos val="b"/>
        <c:numFmt formatCode="General" sourceLinked="1"/>
        <c:majorTickMark val="out"/>
        <c:minorTickMark val="none"/>
        <c:tickLblPos val="none"/>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26381624"/>
        <c:crosses val="autoZero"/>
        <c:auto val="1"/>
        <c:lblAlgn val="ctr"/>
        <c:lblOffset val="100"/>
        <c:noMultiLvlLbl val="0"/>
      </c:catAx>
      <c:valAx>
        <c:axId val="-2126381624"/>
        <c:scaling>
          <c:orientation val="minMax"/>
          <c:max val="15"/>
        </c:scaling>
        <c:delete val="0"/>
        <c:axPos val="l"/>
        <c:numFmt formatCode="General" sourceLinked="1"/>
        <c:majorTickMark val="out"/>
        <c:minorTickMark val="none"/>
        <c:tickLblPos val="nextTo"/>
        <c:spPr>
          <a:ln>
            <a:solidFill>
              <a:schemeClr val="tx1"/>
            </a:solidFill>
          </a:ln>
        </c:spPr>
        <c:txPr>
          <a:bodyPr/>
          <a:lstStyle/>
          <a:p>
            <a:pPr>
              <a:defRPr>
                <a:latin typeface="Arial" panose="020B0604020202020204" pitchFamily="34" charset="0"/>
                <a:cs typeface="Arial" panose="020B0604020202020204" pitchFamily="34" charset="0"/>
              </a:defRPr>
            </a:pPr>
            <a:endParaRPr lang="de-DE"/>
          </a:p>
        </c:txPr>
        <c:crossAx val="-2126377592"/>
        <c:crosses val="autoZero"/>
        <c:crossBetween val="between"/>
        <c:majorUnit val="5"/>
      </c:valAx>
    </c:plotArea>
    <c:plotVisOnly val="1"/>
    <c:dispBlanksAs val="gap"/>
    <c:showDLblsOverMax val="0"/>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AD33E8-E8E1-414B-AA06-C94B7F6BE665}" type="datetimeFigureOut">
              <a:rPr lang="en-US" smtClean="0"/>
              <a:t>5/8/2018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BDDB4C-8FD8-44C8-AB72-74909009821C}" type="slidenum">
              <a:rPr lang="en-US" smtClean="0"/>
              <a:t>‹Nr.›</a:t>
            </a:fld>
            <a:endParaRPr lang="en-US"/>
          </a:p>
        </p:txBody>
      </p:sp>
    </p:spTree>
    <p:extLst>
      <p:ext uri="{BB962C8B-B14F-4D97-AF65-F5344CB8AC3E}">
        <p14:creationId xmlns:p14="http://schemas.microsoft.com/office/powerpoint/2010/main" val="1731391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58368" y="2743200"/>
            <a:ext cx="7827264" cy="1371600"/>
          </a:xfrm>
        </p:spPr>
        <p:txBody>
          <a:bodyPr lIns="0" rIns="0" anchor="b" anchorCtr="0">
            <a:noAutofit/>
          </a:bodyPr>
          <a:lstStyle>
            <a:lvl1pPr algn="l">
              <a:defRPr sz="36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58368" y="4114800"/>
            <a:ext cx="7827264" cy="685800"/>
          </a:xfrm>
        </p:spPr>
        <p:txBody>
          <a:bodyPr lIns="0" tIns="228600" rIns="0">
            <a:noAutofit/>
          </a:bodyPr>
          <a:lstStyle>
            <a:lvl1pPr marL="0" indent="0" algn="l">
              <a:spcBef>
                <a:spcPts val="0"/>
              </a:spcBef>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
        <p:nvSpPr>
          <p:cNvPr id="4" name="Date Placeholder 3"/>
          <p:cNvSpPr>
            <a:spLocks noGrp="1"/>
          </p:cNvSpPr>
          <p:nvPr>
            <p:ph type="dt" sz="half" idx="10"/>
          </p:nvPr>
        </p:nvSpPr>
        <p:spPr/>
        <p:txBody>
          <a:bodyPr/>
          <a:lstStyle/>
          <a:p>
            <a:fld id="{92FC451B-C95A-4AA7-B87B-F2189F62BD00}" type="datetime1">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CEEF6-673E-454E-86C7-8216BA50636A}" type="slidenum">
              <a:rPr lang="en-US" smtClean="0"/>
              <a:t>‹Nr.›</a:t>
            </a:fld>
            <a:endParaRPr lang="en-US"/>
          </a:p>
        </p:txBody>
      </p:sp>
      <p:grpSp>
        <p:nvGrpSpPr>
          <p:cNvPr id="20" name="Group 19"/>
          <p:cNvGrpSpPr/>
          <p:nvPr userDrawn="1"/>
        </p:nvGrpSpPr>
        <p:grpSpPr>
          <a:xfrm>
            <a:off x="657225" y="681038"/>
            <a:ext cx="1266825" cy="1381125"/>
            <a:chOff x="657225" y="681038"/>
            <a:chExt cx="1266825" cy="1381125"/>
          </a:xfrm>
          <a:solidFill>
            <a:srgbClr val="000000"/>
          </a:solidFill>
        </p:grpSpPr>
        <p:sp>
          <p:nvSpPr>
            <p:cNvPr id="21"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002700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368" y="0"/>
            <a:ext cx="7827264" cy="1371600"/>
          </a:xfrm>
        </p:spPr>
        <p:txBody>
          <a:bodyPr anchor="b"/>
          <a:lstStyle>
            <a:lvl1pPr algn="l">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658368" y="1444752"/>
            <a:ext cx="7827264" cy="42702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58368" y="5788152"/>
            <a:ext cx="7827264" cy="384048"/>
          </a:xfrm>
        </p:spPr>
        <p:txBody>
          <a:bodyPr tIns="45720" anchor="ctr" anchorCtr="0"/>
          <a:lstStyle>
            <a:lvl1pPr marL="0" indent="0">
              <a:spcBef>
                <a:spcPts val="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1B90CE-F0C5-4DDE-ABF9-64C73A1302CC}" type="datetime1">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CEEF6-673E-454E-86C7-8216BA50636A}" type="slidenum">
              <a:rPr lang="en-US" smtClean="0"/>
              <a:t>‹Nr.›</a:t>
            </a:fld>
            <a:endParaRPr lang="en-US"/>
          </a:p>
        </p:txBody>
      </p:sp>
      <p:grpSp>
        <p:nvGrpSpPr>
          <p:cNvPr id="21" name="Group 20"/>
          <p:cNvGrpSpPr/>
          <p:nvPr userDrawn="1"/>
        </p:nvGrpSpPr>
        <p:grpSpPr>
          <a:xfrm>
            <a:off x="120650" y="6299343"/>
            <a:ext cx="420688" cy="458645"/>
            <a:chOff x="657225" y="681038"/>
            <a:chExt cx="1266825" cy="1381125"/>
          </a:xfrm>
          <a:solidFill>
            <a:srgbClr val="000000"/>
          </a:solidFill>
        </p:grpSpPr>
        <p:sp>
          <p:nvSpPr>
            <p:cNvPr id="22"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9268554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Mayo Ending Slide">
    <p:spTree>
      <p:nvGrpSpPr>
        <p:cNvPr id="1" name=""/>
        <p:cNvGrpSpPr/>
        <p:nvPr/>
      </p:nvGrpSpPr>
      <p:grpSpPr>
        <a:xfrm>
          <a:off x="0" y="0"/>
          <a:ext cx="0" cy="0"/>
          <a:chOff x="0" y="0"/>
          <a:chExt cx="0" cy="0"/>
        </a:xfrm>
      </p:grpSpPr>
      <p:sp>
        <p:nvSpPr>
          <p:cNvPr id="2" name="Title 1"/>
          <p:cNvSpPr>
            <a:spLocks noGrp="1"/>
          </p:cNvSpPr>
          <p:nvPr>
            <p:ph type="title"/>
          </p:nvPr>
        </p:nvSpPr>
        <p:spPr>
          <a:xfrm>
            <a:off x="0" y="2733675"/>
            <a:ext cx="9144000" cy="1371600"/>
          </a:xfrm>
        </p:spPr>
        <p:txBody>
          <a:bodyPr anchor="ctr" anchorCtr="0"/>
          <a:lstStyle>
            <a:lvl1pPr algn="ctr">
              <a:defRPr/>
            </a:lvl1p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88FEE81-0888-427B-BE0F-97E1A00F450B}" type="datetime1">
              <a:rPr lang="en-US" smtClean="0"/>
              <a:t>5/8/2018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1CEEF6-673E-454E-86C7-8216BA50636A}" type="slidenum">
              <a:rPr lang="en-US" smtClean="0"/>
              <a:t>‹Nr.›</a:t>
            </a:fld>
            <a:endParaRPr lang="en-US"/>
          </a:p>
        </p:txBody>
      </p:sp>
      <p:grpSp>
        <p:nvGrpSpPr>
          <p:cNvPr id="31" name="Group 30"/>
          <p:cNvGrpSpPr/>
          <p:nvPr userDrawn="1"/>
        </p:nvGrpSpPr>
        <p:grpSpPr>
          <a:xfrm>
            <a:off x="3937794" y="681038"/>
            <a:ext cx="1266825" cy="1381125"/>
            <a:chOff x="657225" y="681038"/>
            <a:chExt cx="1266825" cy="1381125"/>
          </a:xfrm>
          <a:solidFill>
            <a:srgbClr val="000000"/>
          </a:solidFill>
        </p:grpSpPr>
        <p:sp>
          <p:nvSpPr>
            <p:cNvPr id="32"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6036023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6F0C5B-1D49-4BF9-8306-0459DDE58AA9}" type="datetime1">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CEEF6-673E-454E-86C7-8216BA50636A}" type="slidenum">
              <a:rPr lang="en-US" smtClean="0"/>
              <a:t>‹Nr.›</a:t>
            </a:fld>
            <a:endParaRPr lang="en-US"/>
          </a:p>
        </p:txBody>
      </p:sp>
    </p:spTree>
    <p:extLst>
      <p:ext uri="{BB962C8B-B14F-4D97-AF65-F5344CB8AC3E}">
        <p14:creationId xmlns:p14="http://schemas.microsoft.com/office/powerpoint/2010/main" val="35780866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606D65-9167-4F41-8277-469CC51402B1}" type="datetime1">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CEEF6-673E-454E-86C7-8216BA50636A}" type="slidenum">
              <a:rPr lang="en-US" smtClean="0"/>
              <a:t>‹Nr.›</a:t>
            </a:fld>
            <a:endParaRPr lang="en-US"/>
          </a:p>
        </p:txBody>
      </p:sp>
    </p:spTree>
    <p:extLst>
      <p:ext uri="{BB962C8B-B14F-4D97-AF65-F5344CB8AC3E}">
        <p14:creationId xmlns:p14="http://schemas.microsoft.com/office/powerpoint/2010/main" val="308194990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6D8C2B-7C90-4826-A5B9-9F4B368ED623}" type="datetime1">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CEEF6-673E-454E-86C7-8216BA50636A}" type="slidenum">
              <a:rPr lang="en-US" smtClean="0"/>
              <a:t>‹Nr.›</a:t>
            </a:fld>
            <a:endParaRPr lang="en-US"/>
          </a:p>
        </p:txBody>
      </p:sp>
      <p:grpSp>
        <p:nvGrpSpPr>
          <p:cNvPr id="20" name="Group 19"/>
          <p:cNvGrpSpPr/>
          <p:nvPr userDrawn="1"/>
        </p:nvGrpSpPr>
        <p:grpSpPr>
          <a:xfrm>
            <a:off x="120650" y="6299343"/>
            <a:ext cx="420688" cy="458645"/>
            <a:chOff x="657225" y="681038"/>
            <a:chExt cx="1266825" cy="1381125"/>
          </a:xfrm>
          <a:solidFill>
            <a:srgbClr val="000000"/>
          </a:solidFill>
        </p:grpSpPr>
        <p:sp>
          <p:nvSpPr>
            <p:cNvPr id="21"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582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Mayo Reduced Siz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1316736" y="1673352"/>
            <a:ext cx="6528816"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D4CEF9-5190-4767-B092-D76238E77262}" type="datetime1">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CEEF6-673E-454E-86C7-8216BA50636A}" type="slidenum">
              <a:rPr lang="en-US" smtClean="0"/>
              <a:t>‹Nr.›</a:t>
            </a:fld>
            <a:endParaRPr lang="en-US"/>
          </a:p>
        </p:txBody>
      </p:sp>
      <p:grpSp>
        <p:nvGrpSpPr>
          <p:cNvPr id="20" name="Group 19"/>
          <p:cNvGrpSpPr/>
          <p:nvPr userDrawn="1"/>
        </p:nvGrpSpPr>
        <p:grpSpPr>
          <a:xfrm>
            <a:off x="120650" y="6299343"/>
            <a:ext cx="420688" cy="458645"/>
            <a:chOff x="657225" y="681038"/>
            <a:chExt cx="1266825" cy="1381125"/>
          </a:xfrm>
          <a:solidFill>
            <a:srgbClr val="000000"/>
          </a:solidFill>
        </p:grpSpPr>
        <p:sp>
          <p:nvSpPr>
            <p:cNvPr id="21"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525828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8368" y="2743200"/>
            <a:ext cx="7827264" cy="1371600"/>
          </a:xfrm>
        </p:spPr>
        <p:txBody>
          <a:bodyPr anchor="b" anchorCtr="0"/>
          <a:lstStyle>
            <a:lvl1pPr algn="l">
              <a:defRPr sz="36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58368" y="4114800"/>
            <a:ext cx="7827264" cy="685800"/>
          </a:xfrm>
        </p:spPr>
        <p:txBody>
          <a:bodyPr anchor="t" anchorCtr="0"/>
          <a:lstStyle>
            <a:lvl1pPr marL="0" indent="0">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FF54C10-094C-4AA4-A941-0116FA840258}" type="datetime1">
              <a:rPr lang="en-US" smtClean="0"/>
              <a:t>5/8/2018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1CEEF6-673E-454E-86C7-8216BA50636A}" type="slidenum">
              <a:rPr lang="en-US" smtClean="0"/>
              <a:t>‹Nr.›</a:t>
            </a:fld>
            <a:endParaRPr lang="en-US"/>
          </a:p>
        </p:txBody>
      </p:sp>
      <p:grpSp>
        <p:nvGrpSpPr>
          <p:cNvPr id="20" name="Group 19"/>
          <p:cNvGrpSpPr/>
          <p:nvPr userDrawn="1"/>
        </p:nvGrpSpPr>
        <p:grpSpPr>
          <a:xfrm>
            <a:off x="120650" y="6299343"/>
            <a:ext cx="420688" cy="458645"/>
            <a:chOff x="657225" y="681038"/>
            <a:chExt cx="1266825" cy="1381125"/>
          </a:xfrm>
          <a:solidFill>
            <a:srgbClr val="000000"/>
          </a:solidFill>
        </p:grpSpPr>
        <p:sp>
          <p:nvSpPr>
            <p:cNvPr id="21"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318302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8368" y="1371600"/>
            <a:ext cx="3840480" cy="4800600"/>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371600"/>
            <a:ext cx="3840480" cy="4800600"/>
          </a:xfrm>
        </p:spPr>
        <p:txBody>
          <a:bodyPr/>
          <a:lstStyle>
            <a:lvl1pPr>
              <a:defRPr sz="24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037BB5-F55B-4861-B290-D40D57BE60B9}" type="datetime1">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CEEF6-673E-454E-86C7-8216BA50636A}" type="slidenum">
              <a:rPr lang="en-US" smtClean="0"/>
              <a:t>‹Nr.›</a:t>
            </a:fld>
            <a:endParaRPr lang="en-US"/>
          </a:p>
        </p:txBody>
      </p:sp>
      <p:grpSp>
        <p:nvGrpSpPr>
          <p:cNvPr id="21" name="Group 20"/>
          <p:cNvGrpSpPr/>
          <p:nvPr userDrawn="1"/>
        </p:nvGrpSpPr>
        <p:grpSpPr>
          <a:xfrm>
            <a:off x="120650" y="6299343"/>
            <a:ext cx="420688" cy="458645"/>
            <a:chOff x="657225" y="681038"/>
            <a:chExt cx="1266825" cy="1381125"/>
          </a:xfrm>
          <a:solidFill>
            <a:srgbClr val="000000"/>
          </a:solidFill>
        </p:grpSpPr>
        <p:sp>
          <p:nvSpPr>
            <p:cNvPr id="22"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8600488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8368" y="1371600"/>
            <a:ext cx="3840480" cy="80467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8368" y="2174875"/>
            <a:ext cx="3840480" cy="3986784"/>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371600"/>
            <a:ext cx="3840480" cy="80467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3840480" cy="3986784"/>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C8E4F6B-C9FD-4673-A637-4A4CC0011491}" type="datetime1">
              <a:rPr lang="en-US" smtClean="0"/>
              <a:t>5/8/2018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1CEEF6-673E-454E-86C7-8216BA50636A}" type="slidenum">
              <a:rPr lang="en-US" smtClean="0"/>
              <a:t>‹Nr.›</a:t>
            </a:fld>
            <a:endParaRPr lang="en-US"/>
          </a:p>
        </p:txBody>
      </p:sp>
      <p:grpSp>
        <p:nvGrpSpPr>
          <p:cNvPr id="23" name="Group 22"/>
          <p:cNvGrpSpPr/>
          <p:nvPr userDrawn="1"/>
        </p:nvGrpSpPr>
        <p:grpSpPr>
          <a:xfrm>
            <a:off x="120650" y="6299343"/>
            <a:ext cx="420688" cy="458645"/>
            <a:chOff x="657225" y="681038"/>
            <a:chExt cx="1266825" cy="1381125"/>
          </a:xfrm>
          <a:solidFill>
            <a:srgbClr val="000000"/>
          </a:solidFill>
        </p:grpSpPr>
        <p:sp>
          <p:nvSpPr>
            <p:cNvPr id="24"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904386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F4F8D7E-583D-49B6-9A2C-043E926A2215}" type="datetime1">
              <a:rPr lang="en-US" smtClean="0"/>
              <a:t>5/8/2018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1CEEF6-673E-454E-86C7-8216BA50636A}" type="slidenum">
              <a:rPr lang="en-US" smtClean="0"/>
              <a:t>‹Nr.›</a:t>
            </a:fld>
            <a:endParaRPr lang="en-US"/>
          </a:p>
        </p:txBody>
      </p:sp>
      <p:grpSp>
        <p:nvGrpSpPr>
          <p:cNvPr id="19" name="Group 18"/>
          <p:cNvGrpSpPr/>
          <p:nvPr userDrawn="1"/>
        </p:nvGrpSpPr>
        <p:grpSpPr>
          <a:xfrm>
            <a:off x="120650" y="6299343"/>
            <a:ext cx="420688" cy="458645"/>
            <a:chOff x="657225" y="681038"/>
            <a:chExt cx="1266825" cy="1381125"/>
          </a:xfrm>
          <a:solidFill>
            <a:srgbClr val="000000"/>
          </a:solidFill>
        </p:grpSpPr>
        <p:sp>
          <p:nvSpPr>
            <p:cNvPr id="20"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804998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10201-25D2-496C-9994-A55318BEA8ED}" type="datetime1">
              <a:rPr lang="en-US" smtClean="0"/>
              <a:t>5/8/2018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1CEEF6-673E-454E-86C7-8216BA50636A}" type="slidenum">
              <a:rPr lang="en-US" smtClean="0"/>
              <a:t>‹Nr.›</a:t>
            </a:fld>
            <a:endParaRPr lang="en-US"/>
          </a:p>
        </p:txBody>
      </p:sp>
      <p:grpSp>
        <p:nvGrpSpPr>
          <p:cNvPr id="18" name="Group 17"/>
          <p:cNvGrpSpPr/>
          <p:nvPr userDrawn="1"/>
        </p:nvGrpSpPr>
        <p:grpSpPr>
          <a:xfrm>
            <a:off x="120650" y="6299343"/>
            <a:ext cx="420688" cy="458645"/>
            <a:chOff x="657225" y="681038"/>
            <a:chExt cx="1266825" cy="1381125"/>
          </a:xfrm>
          <a:solidFill>
            <a:srgbClr val="000000"/>
          </a:solidFill>
        </p:grpSpPr>
        <p:sp>
          <p:nvSpPr>
            <p:cNvPr id="19"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1725232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368" y="0"/>
            <a:ext cx="2807208" cy="1371600"/>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575050" y="457200"/>
            <a:ext cx="4910328" cy="5715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8368" y="1371600"/>
            <a:ext cx="2807208" cy="4800600"/>
          </a:xfrm>
        </p:spPr>
        <p:txBody>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57DCBF-365E-4EA6-AA89-BB58A9706040}" type="datetime1">
              <a:rPr lang="en-US" smtClean="0"/>
              <a:t>5/8/2018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1CEEF6-673E-454E-86C7-8216BA50636A}" type="slidenum">
              <a:rPr lang="en-US" smtClean="0"/>
              <a:t>‹Nr.›</a:t>
            </a:fld>
            <a:endParaRPr lang="en-US"/>
          </a:p>
        </p:txBody>
      </p:sp>
      <p:grpSp>
        <p:nvGrpSpPr>
          <p:cNvPr id="21" name="Group 20"/>
          <p:cNvGrpSpPr/>
          <p:nvPr userDrawn="1"/>
        </p:nvGrpSpPr>
        <p:grpSpPr>
          <a:xfrm>
            <a:off x="120650" y="6299343"/>
            <a:ext cx="420688" cy="458645"/>
            <a:chOff x="657225" y="681038"/>
            <a:chExt cx="1266825" cy="1381125"/>
          </a:xfrm>
          <a:solidFill>
            <a:srgbClr val="000000"/>
          </a:solidFill>
        </p:grpSpPr>
        <p:sp>
          <p:nvSpPr>
            <p:cNvPr id="22" name="Freeform 5"/>
            <p:cNvSpPr>
              <a:spLocks noEditPoints="1"/>
            </p:cNvSpPr>
            <p:nvPr userDrawn="1"/>
          </p:nvSpPr>
          <p:spPr bwMode="auto">
            <a:xfrm>
              <a:off x="846138" y="1354138"/>
              <a:ext cx="887413" cy="708025"/>
            </a:xfrm>
            <a:custGeom>
              <a:avLst/>
              <a:gdLst>
                <a:gd name="T0" fmla="*/ 2203 w 2794"/>
                <a:gd name="T1" fmla="*/ 0 h 2229"/>
                <a:gd name="T2" fmla="*/ 1613 w 2794"/>
                <a:gd name="T3" fmla="*/ 0 h 2229"/>
                <a:gd name="T4" fmla="*/ 1613 w 2794"/>
                <a:gd name="T5" fmla="*/ 665 h 2229"/>
                <a:gd name="T6" fmla="*/ 1904 w 2794"/>
                <a:gd name="T7" fmla="*/ 1330 h 2229"/>
                <a:gd name="T8" fmla="*/ 1904 w 2794"/>
                <a:gd name="T9" fmla="*/ 1237 h 2229"/>
                <a:gd name="T10" fmla="*/ 1749 w 2794"/>
                <a:gd name="T11" fmla="*/ 747 h 2229"/>
                <a:gd name="T12" fmla="*/ 1749 w 2794"/>
                <a:gd name="T13" fmla="*/ 573 h 2229"/>
                <a:gd name="T14" fmla="*/ 1972 w 2794"/>
                <a:gd name="T15" fmla="*/ 573 h 2229"/>
                <a:gd name="T16" fmla="*/ 1972 w 2794"/>
                <a:gd name="T17" fmla="*/ 1332 h 2229"/>
                <a:gd name="T18" fmla="*/ 1401 w 2794"/>
                <a:gd name="T19" fmla="*/ 2182 h 2229"/>
                <a:gd name="T20" fmla="*/ 829 w 2794"/>
                <a:gd name="T21" fmla="*/ 1374 h 2229"/>
                <a:gd name="T22" fmla="*/ 1180 w 2794"/>
                <a:gd name="T23" fmla="*/ 665 h 2229"/>
                <a:gd name="T24" fmla="*/ 1180 w 2794"/>
                <a:gd name="T25" fmla="*/ 573 h 2229"/>
                <a:gd name="T26" fmla="*/ 1401 w 2794"/>
                <a:gd name="T27" fmla="*/ 573 h 2229"/>
                <a:gd name="T28" fmla="*/ 1542 w 2794"/>
                <a:gd name="T29" fmla="*/ 573 h 2229"/>
                <a:gd name="T30" fmla="*/ 1542 w 2794"/>
                <a:gd name="T31" fmla="*/ 436 h 2229"/>
                <a:gd name="T32" fmla="*/ 1401 w 2794"/>
                <a:gd name="T33" fmla="*/ 436 h 2229"/>
                <a:gd name="T34" fmla="*/ 1180 w 2794"/>
                <a:gd name="T35" fmla="*/ 436 h 2229"/>
                <a:gd name="T36" fmla="*/ 1180 w 2794"/>
                <a:gd name="T37" fmla="*/ 436 h 2229"/>
                <a:gd name="T38" fmla="*/ 1044 w 2794"/>
                <a:gd name="T39" fmla="*/ 436 h 2229"/>
                <a:gd name="T40" fmla="*/ 1044 w 2794"/>
                <a:gd name="T41" fmla="*/ 436 h 2229"/>
                <a:gd name="T42" fmla="*/ 692 w 2794"/>
                <a:gd name="T43" fmla="*/ 436 h 2229"/>
                <a:gd name="T44" fmla="*/ 692 w 2794"/>
                <a:gd name="T45" fmla="*/ 1234 h 2229"/>
                <a:gd name="T46" fmla="*/ 695 w 2794"/>
                <a:gd name="T47" fmla="*/ 1315 h 2229"/>
                <a:gd name="T48" fmla="*/ 695 w 2794"/>
                <a:gd name="T49" fmla="*/ 1315 h 2229"/>
                <a:gd name="T50" fmla="*/ 829 w 2794"/>
                <a:gd name="T51" fmla="*/ 1205 h 2229"/>
                <a:gd name="T52" fmla="*/ 829 w 2794"/>
                <a:gd name="T53" fmla="*/ 1205 h 2229"/>
                <a:gd name="T54" fmla="*/ 829 w 2794"/>
                <a:gd name="T55" fmla="*/ 573 h 2229"/>
                <a:gd name="T56" fmla="*/ 1044 w 2794"/>
                <a:gd name="T57" fmla="*/ 573 h 2229"/>
                <a:gd name="T58" fmla="*/ 1044 w 2794"/>
                <a:gd name="T59" fmla="*/ 573 h 2229"/>
                <a:gd name="T60" fmla="*/ 1044 w 2794"/>
                <a:gd name="T61" fmla="*/ 747 h 2229"/>
                <a:gd name="T62" fmla="*/ 590 w 2794"/>
                <a:gd name="T63" fmla="*/ 1447 h 2229"/>
                <a:gd name="T64" fmla="*/ 135 w 2794"/>
                <a:gd name="T65" fmla="*/ 747 h 2229"/>
                <a:gd name="T66" fmla="*/ 135 w 2794"/>
                <a:gd name="T67" fmla="*/ 136 h 2229"/>
                <a:gd name="T68" fmla="*/ 590 w 2794"/>
                <a:gd name="T69" fmla="*/ 136 h 2229"/>
                <a:gd name="T70" fmla="*/ 1044 w 2794"/>
                <a:gd name="T71" fmla="*/ 136 h 2229"/>
                <a:gd name="T72" fmla="*/ 1044 w 2794"/>
                <a:gd name="T73" fmla="*/ 370 h 2229"/>
                <a:gd name="T74" fmla="*/ 1180 w 2794"/>
                <a:gd name="T75" fmla="*/ 370 h 2229"/>
                <a:gd name="T76" fmla="*/ 1180 w 2794"/>
                <a:gd name="T77" fmla="*/ 0 h 2229"/>
                <a:gd name="T78" fmla="*/ 590 w 2794"/>
                <a:gd name="T79" fmla="*/ 0 h 2229"/>
                <a:gd name="T80" fmla="*/ 0 w 2794"/>
                <a:gd name="T81" fmla="*/ 0 h 2229"/>
                <a:gd name="T82" fmla="*/ 0 w 2794"/>
                <a:gd name="T83" fmla="*/ 665 h 2229"/>
                <a:gd name="T84" fmla="*/ 590 w 2794"/>
                <a:gd name="T85" fmla="*/ 1495 h 2229"/>
                <a:gd name="T86" fmla="*/ 708 w 2794"/>
                <a:gd name="T87" fmla="*/ 1444 h 2229"/>
                <a:gd name="T88" fmla="*/ 1401 w 2794"/>
                <a:gd name="T89" fmla="*/ 2229 h 2229"/>
                <a:gd name="T90" fmla="*/ 2093 w 2794"/>
                <a:gd name="T91" fmla="*/ 1447 h 2229"/>
                <a:gd name="T92" fmla="*/ 2203 w 2794"/>
                <a:gd name="T93" fmla="*/ 1495 h 2229"/>
                <a:gd name="T94" fmla="*/ 2794 w 2794"/>
                <a:gd name="T95" fmla="*/ 665 h 2229"/>
                <a:gd name="T96" fmla="*/ 2794 w 2794"/>
                <a:gd name="T97" fmla="*/ 0 h 2229"/>
                <a:gd name="T98" fmla="*/ 2203 w 2794"/>
                <a:gd name="T99" fmla="*/ 0 h 2229"/>
                <a:gd name="T100" fmla="*/ 2658 w 2794"/>
                <a:gd name="T101" fmla="*/ 747 h 2229"/>
                <a:gd name="T102" fmla="*/ 2203 w 2794"/>
                <a:gd name="T103" fmla="*/ 1447 h 2229"/>
                <a:gd name="T104" fmla="*/ 2100 w 2794"/>
                <a:gd name="T105" fmla="*/ 1395 h 2229"/>
                <a:gd name="T106" fmla="*/ 2109 w 2794"/>
                <a:gd name="T107" fmla="*/ 1234 h 2229"/>
                <a:gd name="T108" fmla="*/ 2109 w 2794"/>
                <a:gd name="T109" fmla="*/ 436 h 2229"/>
                <a:gd name="T110" fmla="*/ 1749 w 2794"/>
                <a:gd name="T111" fmla="*/ 436 h 2229"/>
                <a:gd name="T112" fmla="*/ 1749 w 2794"/>
                <a:gd name="T113" fmla="*/ 136 h 2229"/>
                <a:gd name="T114" fmla="*/ 2203 w 2794"/>
                <a:gd name="T115" fmla="*/ 136 h 2229"/>
                <a:gd name="T116" fmla="*/ 2658 w 2794"/>
                <a:gd name="T117" fmla="*/ 136 h 2229"/>
                <a:gd name="T118" fmla="*/ 2658 w 2794"/>
                <a:gd name="T119" fmla="*/ 747 h 2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4" h="2229">
                  <a:moveTo>
                    <a:pt x="2203" y="0"/>
                  </a:moveTo>
                  <a:cubicBezTo>
                    <a:pt x="1613" y="0"/>
                    <a:pt x="1613" y="0"/>
                    <a:pt x="1613" y="0"/>
                  </a:cubicBezTo>
                  <a:cubicBezTo>
                    <a:pt x="1613" y="665"/>
                    <a:pt x="1613" y="665"/>
                    <a:pt x="1613" y="665"/>
                  </a:cubicBezTo>
                  <a:cubicBezTo>
                    <a:pt x="1613" y="970"/>
                    <a:pt x="1719" y="1183"/>
                    <a:pt x="1904" y="1330"/>
                  </a:cubicBezTo>
                  <a:cubicBezTo>
                    <a:pt x="1904" y="1237"/>
                    <a:pt x="1904" y="1237"/>
                    <a:pt x="1904" y="1237"/>
                  </a:cubicBezTo>
                  <a:cubicBezTo>
                    <a:pt x="1769" y="1081"/>
                    <a:pt x="1749" y="901"/>
                    <a:pt x="1749" y="747"/>
                  </a:cubicBezTo>
                  <a:cubicBezTo>
                    <a:pt x="1749" y="573"/>
                    <a:pt x="1749" y="573"/>
                    <a:pt x="1749" y="573"/>
                  </a:cubicBezTo>
                  <a:cubicBezTo>
                    <a:pt x="1972" y="573"/>
                    <a:pt x="1972" y="573"/>
                    <a:pt x="1972" y="573"/>
                  </a:cubicBezTo>
                  <a:cubicBezTo>
                    <a:pt x="1972" y="1332"/>
                    <a:pt x="1972" y="1332"/>
                    <a:pt x="1972" y="1332"/>
                  </a:cubicBezTo>
                  <a:cubicBezTo>
                    <a:pt x="1972" y="1609"/>
                    <a:pt x="1895" y="1961"/>
                    <a:pt x="1401" y="2182"/>
                  </a:cubicBezTo>
                  <a:cubicBezTo>
                    <a:pt x="931" y="1972"/>
                    <a:pt x="838" y="1643"/>
                    <a:pt x="829" y="1374"/>
                  </a:cubicBezTo>
                  <a:cubicBezTo>
                    <a:pt x="1051" y="1225"/>
                    <a:pt x="1180" y="1001"/>
                    <a:pt x="1180" y="665"/>
                  </a:cubicBezTo>
                  <a:cubicBezTo>
                    <a:pt x="1180" y="573"/>
                    <a:pt x="1180" y="573"/>
                    <a:pt x="1180" y="573"/>
                  </a:cubicBezTo>
                  <a:cubicBezTo>
                    <a:pt x="1401" y="573"/>
                    <a:pt x="1401" y="573"/>
                    <a:pt x="1401" y="573"/>
                  </a:cubicBezTo>
                  <a:cubicBezTo>
                    <a:pt x="1542" y="573"/>
                    <a:pt x="1542" y="573"/>
                    <a:pt x="1542" y="573"/>
                  </a:cubicBezTo>
                  <a:cubicBezTo>
                    <a:pt x="1542" y="436"/>
                    <a:pt x="1542" y="436"/>
                    <a:pt x="1542" y="436"/>
                  </a:cubicBezTo>
                  <a:cubicBezTo>
                    <a:pt x="1401" y="436"/>
                    <a:pt x="1401" y="436"/>
                    <a:pt x="1401" y="436"/>
                  </a:cubicBezTo>
                  <a:cubicBezTo>
                    <a:pt x="1180" y="436"/>
                    <a:pt x="1180" y="436"/>
                    <a:pt x="1180" y="436"/>
                  </a:cubicBezTo>
                  <a:cubicBezTo>
                    <a:pt x="1180" y="436"/>
                    <a:pt x="1180" y="436"/>
                    <a:pt x="1180" y="436"/>
                  </a:cubicBezTo>
                  <a:cubicBezTo>
                    <a:pt x="1044" y="436"/>
                    <a:pt x="1044" y="436"/>
                    <a:pt x="1044" y="436"/>
                  </a:cubicBezTo>
                  <a:cubicBezTo>
                    <a:pt x="1044" y="436"/>
                    <a:pt x="1044" y="436"/>
                    <a:pt x="1044" y="436"/>
                  </a:cubicBezTo>
                  <a:cubicBezTo>
                    <a:pt x="692" y="436"/>
                    <a:pt x="692" y="436"/>
                    <a:pt x="692" y="436"/>
                  </a:cubicBezTo>
                  <a:cubicBezTo>
                    <a:pt x="692" y="1234"/>
                    <a:pt x="692" y="1234"/>
                    <a:pt x="692" y="1234"/>
                  </a:cubicBezTo>
                  <a:cubicBezTo>
                    <a:pt x="692" y="1262"/>
                    <a:pt x="693" y="1289"/>
                    <a:pt x="695" y="1315"/>
                  </a:cubicBezTo>
                  <a:cubicBezTo>
                    <a:pt x="695" y="1315"/>
                    <a:pt x="695" y="1315"/>
                    <a:pt x="695" y="1315"/>
                  </a:cubicBezTo>
                  <a:cubicBezTo>
                    <a:pt x="748" y="1280"/>
                    <a:pt x="792" y="1244"/>
                    <a:pt x="829" y="1205"/>
                  </a:cubicBezTo>
                  <a:cubicBezTo>
                    <a:pt x="829" y="1205"/>
                    <a:pt x="829" y="1205"/>
                    <a:pt x="829" y="1205"/>
                  </a:cubicBezTo>
                  <a:cubicBezTo>
                    <a:pt x="829" y="573"/>
                    <a:pt x="829" y="573"/>
                    <a:pt x="829" y="573"/>
                  </a:cubicBezTo>
                  <a:cubicBezTo>
                    <a:pt x="1044" y="573"/>
                    <a:pt x="1044" y="573"/>
                    <a:pt x="1044" y="573"/>
                  </a:cubicBezTo>
                  <a:cubicBezTo>
                    <a:pt x="1044" y="573"/>
                    <a:pt x="1044" y="573"/>
                    <a:pt x="1044" y="573"/>
                  </a:cubicBezTo>
                  <a:cubicBezTo>
                    <a:pt x="1044" y="747"/>
                    <a:pt x="1044" y="747"/>
                    <a:pt x="1044" y="747"/>
                  </a:cubicBezTo>
                  <a:cubicBezTo>
                    <a:pt x="1044" y="978"/>
                    <a:pt x="1001" y="1263"/>
                    <a:pt x="590" y="1447"/>
                  </a:cubicBezTo>
                  <a:cubicBezTo>
                    <a:pt x="178" y="1263"/>
                    <a:pt x="135" y="978"/>
                    <a:pt x="135" y="747"/>
                  </a:cubicBezTo>
                  <a:cubicBezTo>
                    <a:pt x="135" y="136"/>
                    <a:pt x="135" y="136"/>
                    <a:pt x="135" y="136"/>
                  </a:cubicBezTo>
                  <a:cubicBezTo>
                    <a:pt x="590" y="136"/>
                    <a:pt x="590" y="136"/>
                    <a:pt x="590" y="136"/>
                  </a:cubicBezTo>
                  <a:cubicBezTo>
                    <a:pt x="1044" y="136"/>
                    <a:pt x="1044" y="136"/>
                    <a:pt x="1044" y="136"/>
                  </a:cubicBezTo>
                  <a:cubicBezTo>
                    <a:pt x="1044" y="370"/>
                    <a:pt x="1044" y="370"/>
                    <a:pt x="1044" y="370"/>
                  </a:cubicBezTo>
                  <a:cubicBezTo>
                    <a:pt x="1180" y="370"/>
                    <a:pt x="1180" y="370"/>
                    <a:pt x="1180" y="370"/>
                  </a:cubicBezTo>
                  <a:cubicBezTo>
                    <a:pt x="1180" y="0"/>
                    <a:pt x="1180" y="0"/>
                    <a:pt x="1180" y="0"/>
                  </a:cubicBezTo>
                  <a:cubicBezTo>
                    <a:pt x="590" y="0"/>
                    <a:pt x="590" y="0"/>
                    <a:pt x="590" y="0"/>
                  </a:cubicBezTo>
                  <a:cubicBezTo>
                    <a:pt x="0" y="0"/>
                    <a:pt x="0" y="0"/>
                    <a:pt x="0" y="0"/>
                  </a:cubicBezTo>
                  <a:cubicBezTo>
                    <a:pt x="0" y="665"/>
                    <a:pt x="0" y="665"/>
                    <a:pt x="0" y="665"/>
                  </a:cubicBezTo>
                  <a:cubicBezTo>
                    <a:pt x="0" y="1109"/>
                    <a:pt x="224" y="1357"/>
                    <a:pt x="590" y="1495"/>
                  </a:cubicBezTo>
                  <a:cubicBezTo>
                    <a:pt x="631" y="1479"/>
                    <a:pt x="670" y="1462"/>
                    <a:pt x="708" y="1444"/>
                  </a:cubicBezTo>
                  <a:cubicBezTo>
                    <a:pt x="771" y="1847"/>
                    <a:pt x="1023" y="2087"/>
                    <a:pt x="1401" y="2229"/>
                  </a:cubicBezTo>
                  <a:cubicBezTo>
                    <a:pt x="1777" y="2087"/>
                    <a:pt x="2029" y="1848"/>
                    <a:pt x="2093" y="1447"/>
                  </a:cubicBezTo>
                  <a:cubicBezTo>
                    <a:pt x="2128" y="1464"/>
                    <a:pt x="2165" y="1480"/>
                    <a:pt x="2203" y="1495"/>
                  </a:cubicBezTo>
                  <a:cubicBezTo>
                    <a:pt x="2569" y="1357"/>
                    <a:pt x="2794" y="1109"/>
                    <a:pt x="2794" y="665"/>
                  </a:cubicBezTo>
                  <a:cubicBezTo>
                    <a:pt x="2794" y="0"/>
                    <a:pt x="2794" y="0"/>
                    <a:pt x="2794" y="0"/>
                  </a:cubicBezTo>
                  <a:lnTo>
                    <a:pt x="2203" y="0"/>
                  </a:lnTo>
                  <a:close/>
                  <a:moveTo>
                    <a:pt x="2658" y="747"/>
                  </a:moveTo>
                  <a:cubicBezTo>
                    <a:pt x="2658" y="978"/>
                    <a:pt x="2615" y="1263"/>
                    <a:pt x="2203" y="1447"/>
                  </a:cubicBezTo>
                  <a:cubicBezTo>
                    <a:pt x="2166" y="1431"/>
                    <a:pt x="2131" y="1413"/>
                    <a:pt x="2100" y="1395"/>
                  </a:cubicBezTo>
                  <a:cubicBezTo>
                    <a:pt x="2106" y="1344"/>
                    <a:pt x="2109" y="1290"/>
                    <a:pt x="2109" y="1234"/>
                  </a:cubicBezTo>
                  <a:cubicBezTo>
                    <a:pt x="2109" y="436"/>
                    <a:pt x="2109" y="436"/>
                    <a:pt x="2109" y="436"/>
                  </a:cubicBezTo>
                  <a:cubicBezTo>
                    <a:pt x="1749" y="436"/>
                    <a:pt x="1749" y="436"/>
                    <a:pt x="1749" y="436"/>
                  </a:cubicBezTo>
                  <a:cubicBezTo>
                    <a:pt x="1749" y="136"/>
                    <a:pt x="1749" y="136"/>
                    <a:pt x="1749" y="136"/>
                  </a:cubicBezTo>
                  <a:cubicBezTo>
                    <a:pt x="2203" y="136"/>
                    <a:pt x="2203" y="136"/>
                    <a:pt x="2203" y="136"/>
                  </a:cubicBezTo>
                  <a:cubicBezTo>
                    <a:pt x="2658" y="136"/>
                    <a:pt x="2658" y="136"/>
                    <a:pt x="2658" y="136"/>
                  </a:cubicBezTo>
                  <a:lnTo>
                    <a:pt x="2658" y="747"/>
                  </a:lnTo>
                  <a:close/>
                </a:path>
              </a:pathLst>
            </a:custGeom>
            <a:solidFill>
              <a:srgbClr val="004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userDrawn="1"/>
          </p:nvSpPr>
          <p:spPr bwMode="auto">
            <a:xfrm>
              <a:off x="915988" y="1003301"/>
              <a:ext cx="188913" cy="236538"/>
            </a:xfrm>
            <a:custGeom>
              <a:avLst/>
              <a:gdLst>
                <a:gd name="T0" fmla="*/ 49 w 596"/>
                <a:gd name="T1" fmla="*/ 747 h 747"/>
                <a:gd name="T2" fmla="*/ 49 w 596"/>
                <a:gd name="T3" fmla="*/ 721 h 747"/>
                <a:gd name="T4" fmla="*/ 91 w 596"/>
                <a:gd name="T5" fmla="*/ 696 h 747"/>
                <a:gd name="T6" fmla="*/ 99 w 596"/>
                <a:gd name="T7" fmla="*/ 684 h 747"/>
                <a:gd name="T8" fmla="*/ 105 w 596"/>
                <a:gd name="T9" fmla="*/ 621 h 747"/>
                <a:gd name="T10" fmla="*/ 109 w 596"/>
                <a:gd name="T11" fmla="*/ 535 h 747"/>
                <a:gd name="T12" fmla="*/ 109 w 596"/>
                <a:gd name="T13" fmla="*/ 252 h 747"/>
                <a:gd name="T14" fmla="*/ 105 w 596"/>
                <a:gd name="T15" fmla="*/ 112 h 747"/>
                <a:gd name="T16" fmla="*/ 98 w 596"/>
                <a:gd name="T17" fmla="*/ 52 h 747"/>
                <a:gd name="T18" fmla="*/ 78 w 596"/>
                <a:gd name="T19" fmla="*/ 39 h 747"/>
                <a:gd name="T20" fmla="*/ 0 w 596"/>
                <a:gd name="T21" fmla="*/ 33 h 747"/>
                <a:gd name="T22" fmla="*/ 0 w 596"/>
                <a:gd name="T23" fmla="*/ 0 h 747"/>
                <a:gd name="T24" fmla="*/ 165 w 596"/>
                <a:gd name="T25" fmla="*/ 3 h 747"/>
                <a:gd name="T26" fmla="*/ 323 w 596"/>
                <a:gd name="T27" fmla="*/ 0 h 747"/>
                <a:gd name="T28" fmla="*/ 323 w 596"/>
                <a:gd name="T29" fmla="*/ 33 h 747"/>
                <a:gd name="T30" fmla="*/ 243 w 596"/>
                <a:gd name="T31" fmla="*/ 39 h 747"/>
                <a:gd name="T32" fmla="*/ 224 w 596"/>
                <a:gd name="T33" fmla="*/ 51 h 747"/>
                <a:gd name="T34" fmla="*/ 216 w 596"/>
                <a:gd name="T35" fmla="*/ 102 h 747"/>
                <a:gd name="T36" fmla="*/ 213 w 596"/>
                <a:gd name="T37" fmla="*/ 252 h 747"/>
                <a:gd name="T38" fmla="*/ 213 w 596"/>
                <a:gd name="T39" fmla="*/ 606 h 747"/>
                <a:gd name="T40" fmla="*/ 216 w 596"/>
                <a:gd name="T41" fmla="*/ 696 h 747"/>
                <a:gd name="T42" fmla="*/ 303 w 596"/>
                <a:gd name="T43" fmla="*/ 700 h 747"/>
                <a:gd name="T44" fmla="*/ 525 w 596"/>
                <a:gd name="T45" fmla="*/ 681 h 747"/>
                <a:gd name="T46" fmla="*/ 538 w 596"/>
                <a:gd name="T47" fmla="*/ 644 h 747"/>
                <a:gd name="T48" fmla="*/ 560 w 596"/>
                <a:gd name="T49" fmla="*/ 557 h 747"/>
                <a:gd name="T50" fmla="*/ 596 w 596"/>
                <a:gd name="T51" fmla="*/ 557 h 747"/>
                <a:gd name="T52" fmla="*/ 573 w 596"/>
                <a:gd name="T53" fmla="*/ 741 h 747"/>
                <a:gd name="T54" fmla="*/ 537 w 596"/>
                <a:gd name="T55" fmla="*/ 746 h 747"/>
                <a:gd name="T56" fmla="*/ 449 w 596"/>
                <a:gd name="T57" fmla="*/ 747 h 747"/>
                <a:gd name="T58" fmla="*/ 156 w 596"/>
                <a:gd name="T59" fmla="*/ 744 h 747"/>
                <a:gd name="T60" fmla="*/ 49 w 596"/>
                <a:gd name="T61" fmla="*/ 747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96" h="747">
                  <a:moveTo>
                    <a:pt x="49" y="747"/>
                  </a:moveTo>
                  <a:cubicBezTo>
                    <a:pt x="49" y="721"/>
                    <a:pt x="49" y="721"/>
                    <a:pt x="49" y="721"/>
                  </a:cubicBezTo>
                  <a:cubicBezTo>
                    <a:pt x="71" y="710"/>
                    <a:pt x="85" y="702"/>
                    <a:pt x="91" y="696"/>
                  </a:cubicBezTo>
                  <a:cubicBezTo>
                    <a:pt x="95" y="693"/>
                    <a:pt x="98" y="689"/>
                    <a:pt x="99" y="684"/>
                  </a:cubicBezTo>
                  <a:cubicBezTo>
                    <a:pt x="102" y="675"/>
                    <a:pt x="104" y="654"/>
                    <a:pt x="105" y="621"/>
                  </a:cubicBezTo>
                  <a:cubicBezTo>
                    <a:pt x="108" y="573"/>
                    <a:pt x="109" y="545"/>
                    <a:pt x="109" y="535"/>
                  </a:cubicBezTo>
                  <a:cubicBezTo>
                    <a:pt x="109" y="252"/>
                    <a:pt x="109" y="252"/>
                    <a:pt x="109" y="252"/>
                  </a:cubicBezTo>
                  <a:cubicBezTo>
                    <a:pt x="109" y="204"/>
                    <a:pt x="108" y="157"/>
                    <a:pt x="105" y="112"/>
                  </a:cubicBezTo>
                  <a:cubicBezTo>
                    <a:pt x="104" y="78"/>
                    <a:pt x="102" y="59"/>
                    <a:pt x="98" y="52"/>
                  </a:cubicBezTo>
                  <a:cubicBezTo>
                    <a:pt x="93" y="46"/>
                    <a:pt x="87" y="42"/>
                    <a:pt x="78" y="39"/>
                  </a:cubicBezTo>
                  <a:cubicBezTo>
                    <a:pt x="69" y="36"/>
                    <a:pt x="43" y="34"/>
                    <a:pt x="0" y="33"/>
                  </a:cubicBezTo>
                  <a:cubicBezTo>
                    <a:pt x="0" y="0"/>
                    <a:pt x="0" y="0"/>
                    <a:pt x="0" y="0"/>
                  </a:cubicBezTo>
                  <a:cubicBezTo>
                    <a:pt x="89" y="2"/>
                    <a:pt x="144" y="3"/>
                    <a:pt x="165" y="3"/>
                  </a:cubicBezTo>
                  <a:cubicBezTo>
                    <a:pt x="189" y="3"/>
                    <a:pt x="241" y="2"/>
                    <a:pt x="323" y="0"/>
                  </a:cubicBezTo>
                  <a:cubicBezTo>
                    <a:pt x="323" y="33"/>
                    <a:pt x="323" y="33"/>
                    <a:pt x="323" y="33"/>
                  </a:cubicBezTo>
                  <a:cubicBezTo>
                    <a:pt x="279" y="34"/>
                    <a:pt x="253" y="36"/>
                    <a:pt x="243" y="39"/>
                  </a:cubicBezTo>
                  <a:cubicBezTo>
                    <a:pt x="234" y="42"/>
                    <a:pt x="228" y="46"/>
                    <a:pt x="224" y="51"/>
                  </a:cubicBezTo>
                  <a:cubicBezTo>
                    <a:pt x="220" y="58"/>
                    <a:pt x="217" y="75"/>
                    <a:pt x="216" y="102"/>
                  </a:cubicBezTo>
                  <a:cubicBezTo>
                    <a:pt x="215" y="109"/>
                    <a:pt x="214" y="159"/>
                    <a:pt x="213" y="252"/>
                  </a:cubicBezTo>
                  <a:cubicBezTo>
                    <a:pt x="213" y="606"/>
                    <a:pt x="213" y="606"/>
                    <a:pt x="213" y="606"/>
                  </a:cubicBezTo>
                  <a:cubicBezTo>
                    <a:pt x="213" y="643"/>
                    <a:pt x="214" y="673"/>
                    <a:pt x="216" y="696"/>
                  </a:cubicBezTo>
                  <a:cubicBezTo>
                    <a:pt x="257" y="699"/>
                    <a:pt x="262" y="700"/>
                    <a:pt x="303" y="700"/>
                  </a:cubicBezTo>
                  <a:cubicBezTo>
                    <a:pt x="407" y="700"/>
                    <a:pt x="484" y="693"/>
                    <a:pt x="525" y="681"/>
                  </a:cubicBezTo>
                  <a:cubicBezTo>
                    <a:pt x="530" y="670"/>
                    <a:pt x="534" y="658"/>
                    <a:pt x="538" y="644"/>
                  </a:cubicBezTo>
                  <a:cubicBezTo>
                    <a:pt x="560" y="557"/>
                    <a:pt x="560" y="557"/>
                    <a:pt x="560" y="557"/>
                  </a:cubicBezTo>
                  <a:cubicBezTo>
                    <a:pt x="596" y="557"/>
                    <a:pt x="596" y="557"/>
                    <a:pt x="596" y="557"/>
                  </a:cubicBezTo>
                  <a:cubicBezTo>
                    <a:pt x="588" y="609"/>
                    <a:pt x="580" y="671"/>
                    <a:pt x="573" y="741"/>
                  </a:cubicBezTo>
                  <a:cubicBezTo>
                    <a:pt x="558" y="744"/>
                    <a:pt x="546" y="745"/>
                    <a:pt x="537" y="746"/>
                  </a:cubicBezTo>
                  <a:cubicBezTo>
                    <a:pt x="518" y="747"/>
                    <a:pt x="488" y="747"/>
                    <a:pt x="449" y="747"/>
                  </a:cubicBezTo>
                  <a:cubicBezTo>
                    <a:pt x="156" y="744"/>
                    <a:pt x="156" y="744"/>
                    <a:pt x="156" y="744"/>
                  </a:cubicBezTo>
                  <a:cubicBezTo>
                    <a:pt x="121" y="744"/>
                    <a:pt x="85" y="745"/>
                    <a:pt x="49"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7"/>
            <p:cNvSpPr>
              <a:spLocks/>
            </p:cNvSpPr>
            <p:nvPr userDrawn="1"/>
          </p:nvSpPr>
          <p:spPr bwMode="auto">
            <a:xfrm>
              <a:off x="1127125" y="1003301"/>
              <a:ext cx="103188" cy="236538"/>
            </a:xfrm>
            <a:custGeom>
              <a:avLst/>
              <a:gdLst>
                <a:gd name="T0" fmla="*/ 321 w 321"/>
                <a:gd name="T1" fmla="*/ 714 h 747"/>
                <a:gd name="T2" fmla="*/ 321 w 321"/>
                <a:gd name="T3" fmla="*/ 747 h 747"/>
                <a:gd name="T4" fmla="*/ 168 w 321"/>
                <a:gd name="T5" fmla="*/ 744 h 747"/>
                <a:gd name="T6" fmla="*/ 0 w 321"/>
                <a:gd name="T7" fmla="*/ 747 h 747"/>
                <a:gd name="T8" fmla="*/ 0 w 321"/>
                <a:gd name="T9" fmla="*/ 714 h 747"/>
                <a:gd name="T10" fmla="*/ 77 w 321"/>
                <a:gd name="T11" fmla="*/ 708 h 747"/>
                <a:gd name="T12" fmla="*/ 97 w 321"/>
                <a:gd name="T13" fmla="*/ 696 h 747"/>
                <a:gd name="T14" fmla="*/ 105 w 321"/>
                <a:gd name="T15" fmla="*/ 645 h 747"/>
                <a:gd name="T16" fmla="*/ 108 w 321"/>
                <a:gd name="T17" fmla="*/ 495 h 747"/>
                <a:gd name="T18" fmla="*/ 108 w 321"/>
                <a:gd name="T19" fmla="*/ 251 h 747"/>
                <a:gd name="T20" fmla="*/ 105 w 321"/>
                <a:gd name="T21" fmla="*/ 111 h 747"/>
                <a:gd name="T22" fmla="*/ 97 w 321"/>
                <a:gd name="T23" fmla="*/ 52 h 747"/>
                <a:gd name="T24" fmla="*/ 77 w 321"/>
                <a:gd name="T25" fmla="*/ 39 h 747"/>
                <a:gd name="T26" fmla="*/ 0 w 321"/>
                <a:gd name="T27" fmla="*/ 33 h 747"/>
                <a:gd name="T28" fmla="*/ 0 w 321"/>
                <a:gd name="T29" fmla="*/ 0 h 747"/>
                <a:gd name="T30" fmla="*/ 161 w 321"/>
                <a:gd name="T31" fmla="*/ 3 h 747"/>
                <a:gd name="T32" fmla="*/ 321 w 321"/>
                <a:gd name="T33" fmla="*/ 0 h 747"/>
                <a:gd name="T34" fmla="*/ 321 w 321"/>
                <a:gd name="T35" fmla="*/ 33 h 747"/>
                <a:gd name="T36" fmla="*/ 243 w 321"/>
                <a:gd name="T37" fmla="*/ 39 h 747"/>
                <a:gd name="T38" fmla="*/ 224 w 321"/>
                <a:gd name="T39" fmla="*/ 51 h 747"/>
                <a:gd name="T40" fmla="*/ 216 w 321"/>
                <a:gd name="T41" fmla="*/ 102 h 747"/>
                <a:gd name="T42" fmla="*/ 212 w 321"/>
                <a:gd name="T43" fmla="*/ 251 h 747"/>
                <a:gd name="T44" fmla="*/ 212 w 321"/>
                <a:gd name="T45" fmla="*/ 495 h 747"/>
                <a:gd name="T46" fmla="*/ 214 w 321"/>
                <a:gd name="T47" fmla="*/ 635 h 747"/>
                <a:gd name="T48" fmla="*/ 222 w 321"/>
                <a:gd name="T49" fmla="*/ 694 h 747"/>
                <a:gd name="T50" fmla="*/ 242 w 321"/>
                <a:gd name="T51" fmla="*/ 708 h 747"/>
                <a:gd name="T52" fmla="*/ 321 w 321"/>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747">
                  <a:moveTo>
                    <a:pt x="321" y="714"/>
                  </a:moveTo>
                  <a:cubicBezTo>
                    <a:pt x="321" y="747"/>
                    <a:pt x="321" y="747"/>
                    <a:pt x="321" y="747"/>
                  </a:cubicBezTo>
                  <a:cubicBezTo>
                    <a:pt x="244" y="745"/>
                    <a:pt x="193" y="744"/>
                    <a:pt x="168" y="744"/>
                  </a:cubicBezTo>
                  <a:cubicBezTo>
                    <a:pt x="0" y="747"/>
                    <a:pt x="0" y="747"/>
                    <a:pt x="0" y="747"/>
                  </a:cubicBezTo>
                  <a:cubicBezTo>
                    <a:pt x="0" y="714"/>
                    <a:pt x="0" y="714"/>
                    <a:pt x="0" y="714"/>
                  </a:cubicBezTo>
                  <a:cubicBezTo>
                    <a:pt x="42" y="713"/>
                    <a:pt x="68" y="711"/>
                    <a:pt x="77" y="708"/>
                  </a:cubicBezTo>
                  <a:cubicBezTo>
                    <a:pt x="87" y="705"/>
                    <a:pt x="93" y="701"/>
                    <a:pt x="97" y="696"/>
                  </a:cubicBezTo>
                  <a:cubicBezTo>
                    <a:pt x="101" y="689"/>
                    <a:pt x="104" y="672"/>
                    <a:pt x="105" y="645"/>
                  </a:cubicBezTo>
                  <a:cubicBezTo>
                    <a:pt x="106" y="637"/>
                    <a:pt x="107" y="587"/>
                    <a:pt x="108" y="495"/>
                  </a:cubicBezTo>
                  <a:cubicBezTo>
                    <a:pt x="108" y="251"/>
                    <a:pt x="108" y="251"/>
                    <a:pt x="108" y="251"/>
                  </a:cubicBezTo>
                  <a:cubicBezTo>
                    <a:pt x="108" y="204"/>
                    <a:pt x="107" y="157"/>
                    <a:pt x="105" y="111"/>
                  </a:cubicBezTo>
                  <a:cubicBezTo>
                    <a:pt x="104" y="78"/>
                    <a:pt x="102" y="59"/>
                    <a:pt x="97" y="52"/>
                  </a:cubicBezTo>
                  <a:cubicBezTo>
                    <a:pt x="93" y="46"/>
                    <a:pt x="87" y="41"/>
                    <a:pt x="77" y="39"/>
                  </a:cubicBezTo>
                  <a:cubicBezTo>
                    <a:pt x="68" y="36"/>
                    <a:pt x="42" y="34"/>
                    <a:pt x="0" y="33"/>
                  </a:cubicBezTo>
                  <a:cubicBezTo>
                    <a:pt x="0" y="0"/>
                    <a:pt x="0" y="0"/>
                    <a:pt x="0" y="0"/>
                  </a:cubicBezTo>
                  <a:cubicBezTo>
                    <a:pt x="69" y="2"/>
                    <a:pt x="123" y="3"/>
                    <a:pt x="161" y="3"/>
                  </a:cubicBezTo>
                  <a:cubicBezTo>
                    <a:pt x="197" y="3"/>
                    <a:pt x="250" y="2"/>
                    <a:pt x="321" y="0"/>
                  </a:cubicBezTo>
                  <a:cubicBezTo>
                    <a:pt x="321" y="33"/>
                    <a:pt x="321" y="33"/>
                    <a:pt x="321" y="33"/>
                  </a:cubicBezTo>
                  <a:cubicBezTo>
                    <a:pt x="278" y="34"/>
                    <a:pt x="252" y="36"/>
                    <a:pt x="243" y="39"/>
                  </a:cubicBezTo>
                  <a:cubicBezTo>
                    <a:pt x="234" y="41"/>
                    <a:pt x="227" y="46"/>
                    <a:pt x="224" y="51"/>
                  </a:cubicBezTo>
                  <a:cubicBezTo>
                    <a:pt x="219" y="58"/>
                    <a:pt x="217" y="75"/>
                    <a:pt x="216" y="102"/>
                  </a:cubicBezTo>
                  <a:cubicBezTo>
                    <a:pt x="215" y="109"/>
                    <a:pt x="214" y="159"/>
                    <a:pt x="212" y="251"/>
                  </a:cubicBezTo>
                  <a:cubicBezTo>
                    <a:pt x="212" y="495"/>
                    <a:pt x="212" y="495"/>
                    <a:pt x="212" y="495"/>
                  </a:cubicBezTo>
                  <a:cubicBezTo>
                    <a:pt x="212" y="543"/>
                    <a:pt x="213" y="589"/>
                    <a:pt x="214" y="635"/>
                  </a:cubicBezTo>
                  <a:cubicBezTo>
                    <a:pt x="215" y="668"/>
                    <a:pt x="218" y="688"/>
                    <a:pt x="222" y="694"/>
                  </a:cubicBezTo>
                  <a:cubicBezTo>
                    <a:pt x="226" y="700"/>
                    <a:pt x="233" y="705"/>
                    <a:pt x="242" y="708"/>
                  </a:cubicBezTo>
                  <a:cubicBezTo>
                    <a:pt x="251" y="711"/>
                    <a:pt x="278" y="713"/>
                    <a:pt x="321"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8"/>
            <p:cNvSpPr>
              <a:spLocks/>
            </p:cNvSpPr>
            <p:nvPr userDrawn="1"/>
          </p:nvSpPr>
          <p:spPr bwMode="auto">
            <a:xfrm>
              <a:off x="1266825" y="1003301"/>
              <a:ext cx="276225" cy="242888"/>
            </a:xfrm>
            <a:custGeom>
              <a:avLst/>
              <a:gdLst>
                <a:gd name="T0" fmla="*/ 5 w 869"/>
                <a:gd name="T1" fmla="*/ 747 h 766"/>
                <a:gd name="T2" fmla="*/ 5 w 869"/>
                <a:gd name="T3" fmla="*/ 714 h 766"/>
                <a:gd name="T4" fmla="*/ 80 w 869"/>
                <a:gd name="T5" fmla="*/ 705 h 766"/>
                <a:gd name="T6" fmla="*/ 91 w 869"/>
                <a:gd name="T7" fmla="*/ 695 h 766"/>
                <a:gd name="T8" fmla="*/ 99 w 869"/>
                <a:gd name="T9" fmla="*/ 640 h 766"/>
                <a:gd name="T10" fmla="*/ 102 w 869"/>
                <a:gd name="T11" fmla="*/ 520 h 766"/>
                <a:gd name="T12" fmla="*/ 102 w 869"/>
                <a:gd name="T13" fmla="*/ 92 h 766"/>
                <a:gd name="T14" fmla="*/ 100 w 869"/>
                <a:gd name="T15" fmla="*/ 69 h 766"/>
                <a:gd name="T16" fmla="*/ 80 w 869"/>
                <a:gd name="T17" fmla="*/ 47 h 766"/>
                <a:gd name="T18" fmla="*/ 57 w 869"/>
                <a:gd name="T19" fmla="*/ 36 h 766"/>
                <a:gd name="T20" fmla="*/ 0 w 869"/>
                <a:gd name="T21" fmla="*/ 33 h 766"/>
                <a:gd name="T22" fmla="*/ 0 w 869"/>
                <a:gd name="T23" fmla="*/ 0 h 766"/>
                <a:gd name="T24" fmla="*/ 119 w 869"/>
                <a:gd name="T25" fmla="*/ 3 h 766"/>
                <a:gd name="T26" fmla="*/ 202 w 869"/>
                <a:gd name="T27" fmla="*/ 0 h 766"/>
                <a:gd name="T28" fmla="*/ 269 w 869"/>
                <a:gd name="T29" fmla="*/ 86 h 766"/>
                <a:gd name="T30" fmla="*/ 381 w 869"/>
                <a:gd name="T31" fmla="*/ 220 h 766"/>
                <a:gd name="T32" fmla="*/ 545 w 869"/>
                <a:gd name="T33" fmla="*/ 411 h 766"/>
                <a:gd name="T34" fmla="*/ 671 w 869"/>
                <a:gd name="T35" fmla="*/ 554 h 766"/>
                <a:gd name="T36" fmla="*/ 721 w 869"/>
                <a:gd name="T37" fmla="*/ 609 h 766"/>
                <a:gd name="T38" fmla="*/ 721 w 869"/>
                <a:gd name="T39" fmla="*/ 226 h 766"/>
                <a:gd name="T40" fmla="*/ 718 w 869"/>
                <a:gd name="T41" fmla="*/ 105 h 766"/>
                <a:gd name="T42" fmla="*/ 711 w 869"/>
                <a:gd name="T43" fmla="*/ 51 h 766"/>
                <a:gd name="T44" fmla="*/ 699 w 869"/>
                <a:gd name="T45" fmla="*/ 41 h 766"/>
                <a:gd name="T46" fmla="*/ 624 w 869"/>
                <a:gd name="T47" fmla="*/ 33 h 766"/>
                <a:gd name="T48" fmla="*/ 624 w 869"/>
                <a:gd name="T49" fmla="*/ 0 h 766"/>
                <a:gd name="T50" fmla="*/ 756 w 869"/>
                <a:gd name="T51" fmla="*/ 3 h 766"/>
                <a:gd name="T52" fmla="*/ 869 w 869"/>
                <a:gd name="T53" fmla="*/ 0 h 766"/>
                <a:gd name="T54" fmla="*/ 869 w 869"/>
                <a:gd name="T55" fmla="*/ 33 h 766"/>
                <a:gd name="T56" fmla="*/ 794 w 869"/>
                <a:gd name="T57" fmla="*/ 41 h 766"/>
                <a:gd name="T58" fmla="*/ 783 w 869"/>
                <a:gd name="T59" fmla="*/ 52 h 766"/>
                <a:gd name="T60" fmla="*/ 775 w 869"/>
                <a:gd name="T61" fmla="*/ 107 h 766"/>
                <a:gd name="T62" fmla="*/ 772 w 869"/>
                <a:gd name="T63" fmla="*/ 226 h 766"/>
                <a:gd name="T64" fmla="*/ 772 w 869"/>
                <a:gd name="T65" fmla="*/ 479 h 766"/>
                <a:gd name="T66" fmla="*/ 775 w 869"/>
                <a:gd name="T67" fmla="*/ 766 h 766"/>
                <a:gd name="T68" fmla="*/ 721 w 869"/>
                <a:gd name="T69" fmla="*/ 766 h 766"/>
                <a:gd name="T70" fmla="*/ 707 w 869"/>
                <a:gd name="T71" fmla="*/ 752 h 766"/>
                <a:gd name="T72" fmla="*/ 698 w 869"/>
                <a:gd name="T73" fmla="*/ 744 h 766"/>
                <a:gd name="T74" fmla="*/ 678 w 869"/>
                <a:gd name="T75" fmla="*/ 723 h 766"/>
                <a:gd name="T76" fmla="*/ 611 w 869"/>
                <a:gd name="T77" fmla="*/ 647 h 766"/>
                <a:gd name="T78" fmla="*/ 540 w 869"/>
                <a:gd name="T79" fmla="*/ 560 h 766"/>
                <a:gd name="T80" fmla="*/ 151 w 869"/>
                <a:gd name="T81" fmla="*/ 110 h 766"/>
                <a:gd name="T82" fmla="*/ 151 w 869"/>
                <a:gd name="T83" fmla="*/ 518 h 766"/>
                <a:gd name="T84" fmla="*/ 154 w 869"/>
                <a:gd name="T85" fmla="*/ 641 h 766"/>
                <a:gd name="T86" fmla="*/ 161 w 869"/>
                <a:gd name="T87" fmla="*/ 695 h 766"/>
                <a:gd name="T88" fmla="*/ 173 w 869"/>
                <a:gd name="T89" fmla="*/ 705 h 766"/>
                <a:gd name="T90" fmla="*/ 249 w 869"/>
                <a:gd name="T91" fmla="*/ 714 h 766"/>
                <a:gd name="T92" fmla="*/ 249 w 869"/>
                <a:gd name="T93" fmla="*/ 747 h 766"/>
                <a:gd name="T94" fmla="*/ 143 w 869"/>
                <a:gd name="T95" fmla="*/ 744 h 766"/>
                <a:gd name="T96" fmla="*/ 5 w 869"/>
                <a:gd name="T97" fmla="*/ 747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69" h="766">
                  <a:moveTo>
                    <a:pt x="5" y="747"/>
                  </a:moveTo>
                  <a:cubicBezTo>
                    <a:pt x="5" y="714"/>
                    <a:pt x="5" y="714"/>
                    <a:pt x="5" y="714"/>
                  </a:cubicBezTo>
                  <a:cubicBezTo>
                    <a:pt x="43" y="714"/>
                    <a:pt x="68" y="711"/>
                    <a:pt x="80" y="705"/>
                  </a:cubicBezTo>
                  <a:cubicBezTo>
                    <a:pt x="86" y="703"/>
                    <a:pt x="89" y="700"/>
                    <a:pt x="91" y="695"/>
                  </a:cubicBezTo>
                  <a:cubicBezTo>
                    <a:pt x="95" y="688"/>
                    <a:pt x="98" y="670"/>
                    <a:pt x="99" y="640"/>
                  </a:cubicBezTo>
                  <a:cubicBezTo>
                    <a:pt x="101" y="594"/>
                    <a:pt x="102" y="554"/>
                    <a:pt x="102" y="520"/>
                  </a:cubicBezTo>
                  <a:cubicBezTo>
                    <a:pt x="102" y="92"/>
                    <a:pt x="102" y="92"/>
                    <a:pt x="102" y="92"/>
                  </a:cubicBezTo>
                  <a:cubicBezTo>
                    <a:pt x="102" y="80"/>
                    <a:pt x="102" y="73"/>
                    <a:pt x="100" y="69"/>
                  </a:cubicBezTo>
                  <a:cubicBezTo>
                    <a:pt x="97" y="63"/>
                    <a:pt x="91" y="56"/>
                    <a:pt x="80" y="47"/>
                  </a:cubicBezTo>
                  <a:cubicBezTo>
                    <a:pt x="74" y="41"/>
                    <a:pt x="66" y="38"/>
                    <a:pt x="57" y="36"/>
                  </a:cubicBezTo>
                  <a:cubicBezTo>
                    <a:pt x="49" y="34"/>
                    <a:pt x="30" y="33"/>
                    <a:pt x="0" y="33"/>
                  </a:cubicBezTo>
                  <a:cubicBezTo>
                    <a:pt x="0" y="0"/>
                    <a:pt x="0" y="0"/>
                    <a:pt x="0" y="0"/>
                  </a:cubicBezTo>
                  <a:cubicBezTo>
                    <a:pt x="63" y="2"/>
                    <a:pt x="103" y="3"/>
                    <a:pt x="119" y="3"/>
                  </a:cubicBezTo>
                  <a:cubicBezTo>
                    <a:pt x="147" y="3"/>
                    <a:pt x="174" y="2"/>
                    <a:pt x="202" y="0"/>
                  </a:cubicBezTo>
                  <a:cubicBezTo>
                    <a:pt x="232" y="39"/>
                    <a:pt x="255" y="67"/>
                    <a:pt x="269" y="86"/>
                  </a:cubicBezTo>
                  <a:cubicBezTo>
                    <a:pt x="381" y="220"/>
                    <a:pt x="381" y="220"/>
                    <a:pt x="381" y="220"/>
                  </a:cubicBezTo>
                  <a:cubicBezTo>
                    <a:pt x="545" y="411"/>
                    <a:pt x="545" y="411"/>
                    <a:pt x="545" y="411"/>
                  </a:cubicBezTo>
                  <a:cubicBezTo>
                    <a:pt x="597" y="472"/>
                    <a:pt x="639" y="520"/>
                    <a:pt x="671" y="554"/>
                  </a:cubicBezTo>
                  <a:cubicBezTo>
                    <a:pt x="691" y="578"/>
                    <a:pt x="708" y="596"/>
                    <a:pt x="721" y="609"/>
                  </a:cubicBezTo>
                  <a:cubicBezTo>
                    <a:pt x="721" y="226"/>
                    <a:pt x="721" y="226"/>
                    <a:pt x="721" y="226"/>
                  </a:cubicBezTo>
                  <a:cubicBezTo>
                    <a:pt x="721" y="191"/>
                    <a:pt x="720" y="151"/>
                    <a:pt x="718" y="105"/>
                  </a:cubicBezTo>
                  <a:cubicBezTo>
                    <a:pt x="717" y="76"/>
                    <a:pt x="714" y="58"/>
                    <a:pt x="711" y="51"/>
                  </a:cubicBezTo>
                  <a:cubicBezTo>
                    <a:pt x="708" y="46"/>
                    <a:pt x="705" y="43"/>
                    <a:pt x="699" y="41"/>
                  </a:cubicBezTo>
                  <a:cubicBezTo>
                    <a:pt x="687" y="36"/>
                    <a:pt x="662" y="33"/>
                    <a:pt x="624" y="33"/>
                  </a:cubicBezTo>
                  <a:cubicBezTo>
                    <a:pt x="624" y="0"/>
                    <a:pt x="624" y="0"/>
                    <a:pt x="624" y="0"/>
                  </a:cubicBezTo>
                  <a:cubicBezTo>
                    <a:pt x="667" y="2"/>
                    <a:pt x="711" y="3"/>
                    <a:pt x="756" y="3"/>
                  </a:cubicBezTo>
                  <a:cubicBezTo>
                    <a:pt x="797" y="3"/>
                    <a:pt x="835" y="2"/>
                    <a:pt x="869" y="0"/>
                  </a:cubicBezTo>
                  <a:cubicBezTo>
                    <a:pt x="869" y="33"/>
                    <a:pt x="869" y="33"/>
                    <a:pt x="869" y="33"/>
                  </a:cubicBezTo>
                  <a:cubicBezTo>
                    <a:pt x="831" y="33"/>
                    <a:pt x="806" y="36"/>
                    <a:pt x="794" y="41"/>
                  </a:cubicBezTo>
                  <a:cubicBezTo>
                    <a:pt x="789" y="43"/>
                    <a:pt x="785" y="47"/>
                    <a:pt x="783" y="52"/>
                  </a:cubicBezTo>
                  <a:cubicBezTo>
                    <a:pt x="779" y="58"/>
                    <a:pt x="776" y="77"/>
                    <a:pt x="775" y="107"/>
                  </a:cubicBezTo>
                  <a:cubicBezTo>
                    <a:pt x="773" y="153"/>
                    <a:pt x="772" y="193"/>
                    <a:pt x="772" y="226"/>
                  </a:cubicBezTo>
                  <a:cubicBezTo>
                    <a:pt x="772" y="479"/>
                    <a:pt x="772" y="479"/>
                    <a:pt x="772" y="479"/>
                  </a:cubicBezTo>
                  <a:cubicBezTo>
                    <a:pt x="772" y="531"/>
                    <a:pt x="773" y="626"/>
                    <a:pt x="775" y="766"/>
                  </a:cubicBezTo>
                  <a:cubicBezTo>
                    <a:pt x="721" y="766"/>
                    <a:pt x="721" y="766"/>
                    <a:pt x="721" y="766"/>
                  </a:cubicBezTo>
                  <a:cubicBezTo>
                    <a:pt x="707" y="752"/>
                    <a:pt x="707" y="752"/>
                    <a:pt x="707" y="752"/>
                  </a:cubicBezTo>
                  <a:cubicBezTo>
                    <a:pt x="705" y="751"/>
                    <a:pt x="700" y="746"/>
                    <a:pt x="698" y="744"/>
                  </a:cubicBezTo>
                  <a:cubicBezTo>
                    <a:pt x="696" y="742"/>
                    <a:pt x="689" y="735"/>
                    <a:pt x="678" y="723"/>
                  </a:cubicBezTo>
                  <a:cubicBezTo>
                    <a:pt x="647" y="689"/>
                    <a:pt x="625" y="664"/>
                    <a:pt x="611" y="647"/>
                  </a:cubicBezTo>
                  <a:cubicBezTo>
                    <a:pt x="540" y="560"/>
                    <a:pt x="540" y="560"/>
                    <a:pt x="540" y="560"/>
                  </a:cubicBezTo>
                  <a:cubicBezTo>
                    <a:pt x="151" y="110"/>
                    <a:pt x="151" y="110"/>
                    <a:pt x="151" y="110"/>
                  </a:cubicBezTo>
                  <a:cubicBezTo>
                    <a:pt x="151" y="518"/>
                    <a:pt x="151" y="518"/>
                    <a:pt x="151" y="518"/>
                  </a:cubicBezTo>
                  <a:cubicBezTo>
                    <a:pt x="151" y="552"/>
                    <a:pt x="152" y="593"/>
                    <a:pt x="154" y="641"/>
                  </a:cubicBezTo>
                  <a:cubicBezTo>
                    <a:pt x="156" y="670"/>
                    <a:pt x="158" y="688"/>
                    <a:pt x="161" y="695"/>
                  </a:cubicBezTo>
                  <a:cubicBezTo>
                    <a:pt x="164" y="700"/>
                    <a:pt x="168" y="704"/>
                    <a:pt x="173" y="705"/>
                  </a:cubicBezTo>
                  <a:cubicBezTo>
                    <a:pt x="185" y="711"/>
                    <a:pt x="210" y="714"/>
                    <a:pt x="249" y="714"/>
                  </a:cubicBezTo>
                  <a:cubicBezTo>
                    <a:pt x="249" y="747"/>
                    <a:pt x="249" y="747"/>
                    <a:pt x="249" y="747"/>
                  </a:cubicBezTo>
                  <a:cubicBezTo>
                    <a:pt x="217" y="745"/>
                    <a:pt x="181" y="744"/>
                    <a:pt x="143" y="744"/>
                  </a:cubicBezTo>
                  <a:cubicBezTo>
                    <a:pt x="100" y="744"/>
                    <a:pt x="54" y="745"/>
                    <a:pt x="5" y="7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p:cNvSpPr>
              <a:spLocks/>
            </p:cNvSpPr>
            <p:nvPr userDrawn="1"/>
          </p:nvSpPr>
          <p:spPr bwMode="auto">
            <a:xfrm>
              <a:off x="1573213" y="1003301"/>
              <a:ext cx="101600" cy="236538"/>
            </a:xfrm>
            <a:custGeom>
              <a:avLst/>
              <a:gdLst>
                <a:gd name="T0" fmla="*/ 322 w 322"/>
                <a:gd name="T1" fmla="*/ 714 h 747"/>
                <a:gd name="T2" fmla="*/ 322 w 322"/>
                <a:gd name="T3" fmla="*/ 747 h 747"/>
                <a:gd name="T4" fmla="*/ 169 w 322"/>
                <a:gd name="T5" fmla="*/ 744 h 747"/>
                <a:gd name="T6" fmla="*/ 0 w 322"/>
                <a:gd name="T7" fmla="*/ 747 h 747"/>
                <a:gd name="T8" fmla="*/ 0 w 322"/>
                <a:gd name="T9" fmla="*/ 714 h 747"/>
                <a:gd name="T10" fmla="*/ 79 w 322"/>
                <a:gd name="T11" fmla="*/ 708 h 747"/>
                <a:gd name="T12" fmla="*/ 98 w 322"/>
                <a:gd name="T13" fmla="*/ 696 h 747"/>
                <a:gd name="T14" fmla="*/ 106 w 322"/>
                <a:gd name="T15" fmla="*/ 645 h 747"/>
                <a:gd name="T16" fmla="*/ 109 w 322"/>
                <a:gd name="T17" fmla="*/ 495 h 747"/>
                <a:gd name="T18" fmla="*/ 109 w 322"/>
                <a:gd name="T19" fmla="*/ 251 h 747"/>
                <a:gd name="T20" fmla="*/ 106 w 322"/>
                <a:gd name="T21" fmla="*/ 111 h 747"/>
                <a:gd name="T22" fmla="*/ 98 w 322"/>
                <a:gd name="T23" fmla="*/ 52 h 747"/>
                <a:gd name="T24" fmla="*/ 78 w 322"/>
                <a:gd name="T25" fmla="*/ 39 h 747"/>
                <a:gd name="T26" fmla="*/ 0 w 322"/>
                <a:gd name="T27" fmla="*/ 33 h 747"/>
                <a:gd name="T28" fmla="*/ 0 w 322"/>
                <a:gd name="T29" fmla="*/ 0 h 747"/>
                <a:gd name="T30" fmla="*/ 161 w 322"/>
                <a:gd name="T31" fmla="*/ 3 h 747"/>
                <a:gd name="T32" fmla="*/ 322 w 322"/>
                <a:gd name="T33" fmla="*/ 0 h 747"/>
                <a:gd name="T34" fmla="*/ 322 w 322"/>
                <a:gd name="T35" fmla="*/ 33 h 747"/>
                <a:gd name="T36" fmla="*/ 244 w 322"/>
                <a:gd name="T37" fmla="*/ 39 h 747"/>
                <a:gd name="T38" fmla="*/ 224 w 322"/>
                <a:gd name="T39" fmla="*/ 51 h 747"/>
                <a:gd name="T40" fmla="*/ 216 w 322"/>
                <a:gd name="T41" fmla="*/ 102 h 747"/>
                <a:gd name="T42" fmla="*/ 213 w 322"/>
                <a:gd name="T43" fmla="*/ 251 h 747"/>
                <a:gd name="T44" fmla="*/ 213 w 322"/>
                <a:gd name="T45" fmla="*/ 495 h 747"/>
                <a:gd name="T46" fmla="*/ 215 w 322"/>
                <a:gd name="T47" fmla="*/ 635 h 747"/>
                <a:gd name="T48" fmla="*/ 223 w 322"/>
                <a:gd name="T49" fmla="*/ 694 h 747"/>
                <a:gd name="T50" fmla="*/ 243 w 322"/>
                <a:gd name="T51" fmla="*/ 708 h 747"/>
                <a:gd name="T52" fmla="*/ 322 w 322"/>
                <a:gd name="T53" fmla="*/ 714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2" h="747">
                  <a:moveTo>
                    <a:pt x="322" y="714"/>
                  </a:moveTo>
                  <a:cubicBezTo>
                    <a:pt x="322" y="747"/>
                    <a:pt x="322" y="747"/>
                    <a:pt x="322" y="747"/>
                  </a:cubicBezTo>
                  <a:cubicBezTo>
                    <a:pt x="244" y="745"/>
                    <a:pt x="193" y="744"/>
                    <a:pt x="169" y="744"/>
                  </a:cubicBezTo>
                  <a:cubicBezTo>
                    <a:pt x="0" y="747"/>
                    <a:pt x="0" y="747"/>
                    <a:pt x="0" y="747"/>
                  </a:cubicBezTo>
                  <a:cubicBezTo>
                    <a:pt x="0" y="714"/>
                    <a:pt x="0" y="714"/>
                    <a:pt x="0" y="714"/>
                  </a:cubicBezTo>
                  <a:cubicBezTo>
                    <a:pt x="43" y="713"/>
                    <a:pt x="69" y="711"/>
                    <a:pt x="79" y="708"/>
                  </a:cubicBezTo>
                  <a:cubicBezTo>
                    <a:pt x="88" y="705"/>
                    <a:pt x="94" y="701"/>
                    <a:pt x="98" y="696"/>
                  </a:cubicBezTo>
                  <a:cubicBezTo>
                    <a:pt x="102" y="689"/>
                    <a:pt x="105" y="672"/>
                    <a:pt x="106" y="645"/>
                  </a:cubicBezTo>
                  <a:cubicBezTo>
                    <a:pt x="107" y="637"/>
                    <a:pt x="108" y="587"/>
                    <a:pt x="109" y="495"/>
                  </a:cubicBezTo>
                  <a:cubicBezTo>
                    <a:pt x="109" y="251"/>
                    <a:pt x="109" y="251"/>
                    <a:pt x="109" y="251"/>
                  </a:cubicBezTo>
                  <a:cubicBezTo>
                    <a:pt x="109" y="204"/>
                    <a:pt x="108" y="157"/>
                    <a:pt x="106" y="111"/>
                  </a:cubicBezTo>
                  <a:cubicBezTo>
                    <a:pt x="105" y="78"/>
                    <a:pt x="102" y="59"/>
                    <a:pt x="98" y="52"/>
                  </a:cubicBezTo>
                  <a:cubicBezTo>
                    <a:pt x="94" y="46"/>
                    <a:pt x="88" y="41"/>
                    <a:pt x="78" y="39"/>
                  </a:cubicBezTo>
                  <a:cubicBezTo>
                    <a:pt x="69" y="36"/>
                    <a:pt x="43" y="34"/>
                    <a:pt x="0" y="33"/>
                  </a:cubicBezTo>
                  <a:cubicBezTo>
                    <a:pt x="0" y="0"/>
                    <a:pt x="0" y="0"/>
                    <a:pt x="0" y="0"/>
                  </a:cubicBezTo>
                  <a:cubicBezTo>
                    <a:pt x="70" y="2"/>
                    <a:pt x="124" y="3"/>
                    <a:pt x="161" y="3"/>
                  </a:cubicBezTo>
                  <a:cubicBezTo>
                    <a:pt x="198" y="3"/>
                    <a:pt x="251" y="2"/>
                    <a:pt x="322" y="0"/>
                  </a:cubicBezTo>
                  <a:cubicBezTo>
                    <a:pt x="322" y="33"/>
                    <a:pt x="322" y="33"/>
                    <a:pt x="322" y="33"/>
                  </a:cubicBezTo>
                  <a:cubicBezTo>
                    <a:pt x="279" y="34"/>
                    <a:pt x="253" y="36"/>
                    <a:pt x="244" y="39"/>
                  </a:cubicBezTo>
                  <a:cubicBezTo>
                    <a:pt x="234" y="41"/>
                    <a:pt x="228" y="46"/>
                    <a:pt x="224" y="51"/>
                  </a:cubicBezTo>
                  <a:cubicBezTo>
                    <a:pt x="220" y="58"/>
                    <a:pt x="217" y="75"/>
                    <a:pt x="216" y="102"/>
                  </a:cubicBezTo>
                  <a:cubicBezTo>
                    <a:pt x="216" y="109"/>
                    <a:pt x="215" y="159"/>
                    <a:pt x="213" y="251"/>
                  </a:cubicBezTo>
                  <a:cubicBezTo>
                    <a:pt x="213" y="495"/>
                    <a:pt x="213" y="495"/>
                    <a:pt x="213" y="495"/>
                  </a:cubicBezTo>
                  <a:cubicBezTo>
                    <a:pt x="213" y="543"/>
                    <a:pt x="214" y="589"/>
                    <a:pt x="215" y="635"/>
                  </a:cubicBezTo>
                  <a:cubicBezTo>
                    <a:pt x="216" y="668"/>
                    <a:pt x="219" y="688"/>
                    <a:pt x="223" y="694"/>
                  </a:cubicBezTo>
                  <a:cubicBezTo>
                    <a:pt x="227" y="700"/>
                    <a:pt x="234" y="705"/>
                    <a:pt x="243" y="708"/>
                  </a:cubicBezTo>
                  <a:cubicBezTo>
                    <a:pt x="252" y="711"/>
                    <a:pt x="278" y="713"/>
                    <a:pt x="322" y="7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
            <p:cNvSpPr>
              <a:spLocks/>
            </p:cNvSpPr>
            <p:nvPr userDrawn="1"/>
          </p:nvSpPr>
          <p:spPr bwMode="auto">
            <a:xfrm>
              <a:off x="1692275" y="998538"/>
              <a:ext cx="231775" cy="246063"/>
            </a:xfrm>
            <a:custGeom>
              <a:avLst/>
              <a:gdLst>
                <a:gd name="T0" fmla="*/ 728 w 728"/>
                <a:gd name="T1" fmla="*/ 667 h 774"/>
                <a:gd name="T2" fmla="*/ 707 w 728"/>
                <a:gd name="T3" fmla="*/ 716 h 774"/>
                <a:gd name="T4" fmla="*/ 581 w 728"/>
                <a:gd name="T5" fmla="*/ 761 h 774"/>
                <a:gd name="T6" fmla="*/ 447 w 728"/>
                <a:gd name="T7" fmla="*/ 774 h 774"/>
                <a:gd name="T8" fmla="*/ 288 w 728"/>
                <a:gd name="T9" fmla="*/ 754 h 774"/>
                <a:gd name="T10" fmla="*/ 161 w 728"/>
                <a:gd name="T11" fmla="*/ 696 h 774"/>
                <a:gd name="T12" fmla="*/ 71 w 728"/>
                <a:gd name="T13" fmla="*/ 610 h 774"/>
                <a:gd name="T14" fmla="*/ 18 w 728"/>
                <a:gd name="T15" fmla="*/ 508 h 774"/>
                <a:gd name="T16" fmla="*/ 0 w 728"/>
                <a:gd name="T17" fmla="*/ 386 h 774"/>
                <a:gd name="T18" fmla="*/ 123 w 728"/>
                <a:gd name="T19" fmla="*/ 110 h 774"/>
                <a:gd name="T20" fmla="*/ 457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5 w 728"/>
                <a:gd name="T35" fmla="*/ 143 h 774"/>
                <a:gd name="T36" fmla="*/ 605 w 728"/>
                <a:gd name="T37" fmla="*/ 66 h 774"/>
                <a:gd name="T38" fmla="*/ 446 w 728"/>
                <a:gd name="T39" fmla="*/ 41 h 774"/>
                <a:gd name="T40" fmla="*/ 313 w 728"/>
                <a:gd name="T41" fmla="*/ 60 h 774"/>
                <a:gd name="T42" fmla="*/ 217 w 728"/>
                <a:gd name="T43" fmla="*/ 117 h 774"/>
                <a:gd name="T44" fmla="*/ 149 w 728"/>
                <a:gd name="T45" fmla="*/ 216 h 774"/>
                <a:gd name="T46" fmla="*/ 122 w 728"/>
                <a:gd name="T47" fmla="*/ 366 h 774"/>
                <a:gd name="T48" fmla="*/ 223 w 728"/>
                <a:gd name="T49" fmla="*/ 621 h 774"/>
                <a:gd name="T50" fmla="*/ 492 w 728"/>
                <a:gd name="T51" fmla="*/ 717 h 774"/>
                <a:gd name="T52" fmla="*/ 632 w 728"/>
                <a:gd name="T53" fmla="*/ 698 h 774"/>
                <a:gd name="T54" fmla="*/ 719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7" y="716"/>
                    <a:pt x="707" y="716"/>
                    <a:pt x="707" y="716"/>
                  </a:cubicBezTo>
                  <a:cubicBezTo>
                    <a:pt x="664" y="736"/>
                    <a:pt x="622" y="751"/>
                    <a:pt x="581" y="761"/>
                  </a:cubicBezTo>
                  <a:cubicBezTo>
                    <a:pt x="540" y="770"/>
                    <a:pt x="495" y="774"/>
                    <a:pt x="447" y="774"/>
                  </a:cubicBezTo>
                  <a:cubicBezTo>
                    <a:pt x="390" y="774"/>
                    <a:pt x="337" y="768"/>
                    <a:pt x="288" y="754"/>
                  </a:cubicBezTo>
                  <a:cubicBezTo>
                    <a:pt x="240" y="740"/>
                    <a:pt x="197" y="721"/>
                    <a:pt x="161" y="696"/>
                  </a:cubicBezTo>
                  <a:cubicBezTo>
                    <a:pt x="124" y="670"/>
                    <a:pt x="94" y="642"/>
                    <a:pt x="71" y="610"/>
                  </a:cubicBezTo>
                  <a:cubicBezTo>
                    <a:pt x="48" y="579"/>
                    <a:pt x="31" y="545"/>
                    <a:pt x="18" y="508"/>
                  </a:cubicBezTo>
                  <a:cubicBezTo>
                    <a:pt x="6" y="471"/>
                    <a:pt x="0" y="430"/>
                    <a:pt x="0" y="386"/>
                  </a:cubicBezTo>
                  <a:cubicBezTo>
                    <a:pt x="0" y="275"/>
                    <a:pt x="41" y="183"/>
                    <a:pt x="123" y="110"/>
                  </a:cubicBezTo>
                  <a:cubicBezTo>
                    <a:pt x="204" y="37"/>
                    <a:pt x="316" y="0"/>
                    <a:pt x="457" y="0"/>
                  </a:cubicBezTo>
                  <a:cubicBezTo>
                    <a:pt x="490" y="0"/>
                    <a:pt x="521" y="2"/>
                    <a:pt x="549" y="6"/>
                  </a:cubicBezTo>
                  <a:cubicBezTo>
                    <a:pt x="578"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5" y="143"/>
                    <a:pt x="665" y="143"/>
                    <a:pt x="665" y="143"/>
                  </a:cubicBezTo>
                  <a:cubicBezTo>
                    <a:pt x="661" y="109"/>
                    <a:pt x="641" y="83"/>
                    <a:pt x="605" y="66"/>
                  </a:cubicBezTo>
                  <a:cubicBezTo>
                    <a:pt x="569" y="50"/>
                    <a:pt x="516" y="41"/>
                    <a:pt x="446" y="41"/>
                  </a:cubicBezTo>
                  <a:cubicBezTo>
                    <a:pt x="393" y="42"/>
                    <a:pt x="349" y="48"/>
                    <a:pt x="313" y="60"/>
                  </a:cubicBezTo>
                  <a:cubicBezTo>
                    <a:pt x="277" y="72"/>
                    <a:pt x="245" y="91"/>
                    <a:pt x="217" y="117"/>
                  </a:cubicBezTo>
                  <a:cubicBezTo>
                    <a:pt x="189" y="143"/>
                    <a:pt x="166" y="176"/>
                    <a:pt x="149" y="216"/>
                  </a:cubicBezTo>
                  <a:cubicBezTo>
                    <a:pt x="131" y="256"/>
                    <a:pt x="122" y="306"/>
                    <a:pt x="122" y="366"/>
                  </a:cubicBezTo>
                  <a:cubicBezTo>
                    <a:pt x="122" y="472"/>
                    <a:pt x="155" y="557"/>
                    <a:pt x="223" y="621"/>
                  </a:cubicBezTo>
                  <a:cubicBezTo>
                    <a:pt x="291" y="685"/>
                    <a:pt x="380" y="717"/>
                    <a:pt x="492" y="717"/>
                  </a:cubicBezTo>
                  <a:cubicBezTo>
                    <a:pt x="542" y="717"/>
                    <a:pt x="589" y="711"/>
                    <a:pt x="632" y="698"/>
                  </a:cubicBezTo>
                  <a:cubicBezTo>
                    <a:pt x="661" y="689"/>
                    <a:pt x="690" y="675"/>
                    <a:pt x="719"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1"/>
            <p:cNvSpPr>
              <a:spLocks/>
            </p:cNvSpPr>
            <p:nvPr userDrawn="1"/>
          </p:nvSpPr>
          <p:spPr bwMode="auto">
            <a:xfrm>
              <a:off x="657225" y="998538"/>
              <a:ext cx="231775" cy="246063"/>
            </a:xfrm>
            <a:custGeom>
              <a:avLst/>
              <a:gdLst>
                <a:gd name="T0" fmla="*/ 728 w 728"/>
                <a:gd name="T1" fmla="*/ 667 h 774"/>
                <a:gd name="T2" fmla="*/ 706 w 728"/>
                <a:gd name="T3" fmla="*/ 716 h 774"/>
                <a:gd name="T4" fmla="*/ 580 w 728"/>
                <a:gd name="T5" fmla="*/ 761 h 774"/>
                <a:gd name="T6" fmla="*/ 446 w 728"/>
                <a:gd name="T7" fmla="*/ 774 h 774"/>
                <a:gd name="T8" fmla="*/ 288 w 728"/>
                <a:gd name="T9" fmla="*/ 754 h 774"/>
                <a:gd name="T10" fmla="*/ 160 w 728"/>
                <a:gd name="T11" fmla="*/ 696 h 774"/>
                <a:gd name="T12" fmla="*/ 71 w 728"/>
                <a:gd name="T13" fmla="*/ 610 h 774"/>
                <a:gd name="T14" fmla="*/ 18 w 728"/>
                <a:gd name="T15" fmla="*/ 508 h 774"/>
                <a:gd name="T16" fmla="*/ 0 w 728"/>
                <a:gd name="T17" fmla="*/ 386 h 774"/>
                <a:gd name="T18" fmla="*/ 122 w 728"/>
                <a:gd name="T19" fmla="*/ 110 h 774"/>
                <a:gd name="T20" fmla="*/ 456 w 728"/>
                <a:gd name="T21" fmla="*/ 0 h 774"/>
                <a:gd name="T22" fmla="*/ 549 w 728"/>
                <a:gd name="T23" fmla="*/ 6 h 774"/>
                <a:gd name="T24" fmla="*/ 653 w 728"/>
                <a:gd name="T25" fmla="*/ 27 h 774"/>
                <a:gd name="T26" fmla="*/ 728 w 728"/>
                <a:gd name="T27" fmla="*/ 45 h 774"/>
                <a:gd name="T28" fmla="*/ 710 w 728"/>
                <a:gd name="T29" fmla="*/ 101 h 774"/>
                <a:gd name="T30" fmla="*/ 698 w 728"/>
                <a:gd name="T31" fmla="*/ 204 h 774"/>
                <a:gd name="T32" fmla="*/ 665 w 728"/>
                <a:gd name="T33" fmla="*/ 204 h 774"/>
                <a:gd name="T34" fmla="*/ 664 w 728"/>
                <a:gd name="T35" fmla="*/ 143 h 774"/>
                <a:gd name="T36" fmla="*/ 604 w 728"/>
                <a:gd name="T37" fmla="*/ 66 h 774"/>
                <a:gd name="T38" fmla="*/ 445 w 728"/>
                <a:gd name="T39" fmla="*/ 41 h 774"/>
                <a:gd name="T40" fmla="*/ 313 w 728"/>
                <a:gd name="T41" fmla="*/ 60 h 774"/>
                <a:gd name="T42" fmla="*/ 216 w 728"/>
                <a:gd name="T43" fmla="*/ 117 h 774"/>
                <a:gd name="T44" fmla="*/ 148 w 728"/>
                <a:gd name="T45" fmla="*/ 216 h 774"/>
                <a:gd name="T46" fmla="*/ 121 w 728"/>
                <a:gd name="T47" fmla="*/ 366 h 774"/>
                <a:gd name="T48" fmla="*/ 223 w 728"/>
                <a:gd name="T49" fmla="*/ 621 h 774"/>
                <a:gd name="T50" fmla="*/ 492 w 728"/>
                <a:gd name="T51" fmla="*/ 717 h 774"/>
                <a:gd name="T52" fmla="*/ 631 w 728"/>
                <a:gd name="T53" fmla="*/ 698 h 774"/>
                <a:gd name="T54" fmla="*/ 718 w 728"/>
                <a:gd name="T55" fmla="*/ 656 h 774"/>
                <a:gd name="T56" fmla="*/ 728 w 728"/>
                <a:gd name="T57" fmla="*/ 667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774">
                  <a:moveTo>
                    <a:pt x="728" y="667"/>
                  </a:moveTo>
                  <a:cubicBezTo>
                    <a:pt x="706" y="716"/>
                    <a:pt x="706" y="716"/>
                    <a:pt x="706" y="716"/>
                  </a:cubicBezTo>
                  <a:cubicBezTo>
                    <a:pt x="663" y="736"/>
                    <a:pt x="621" y="751"/>
                    <a:pt x="580" y="761"/>
                  </a:cubicBezTo>
                  <a:cubicBezTo>
                    <a:pt x="539" y="770"/>
                    <a:pt x="495" y="774"/>
                    <a:pt x="446" y="774"/>
                  </a:cubicBezTo>
                  <a:cubicBezTo>
                    <a:pt x="389" y="774"/>
                    <a:pt x="337" y="768"/>
                    <a:pt x="288" y="754"/>
                  </a:cubicBezTo>
                  <a:cubicBezTo>
                    <a:pt x="239" y="740"/>
                    <a:pt x="197" y="721"/>
                    <a:pt x="160" y="696"/>
                  </a:cubicBezTo>
                  <a:cubicBezTo>
                    <a:pt x="124" y="670"/>
                    <a:pt x="94" y="642"/>
                    <a:pt x="71" y="610"/>
                  </a:cubicBezTo>
                  <a:cubicBezTo>
                    <a:pt x="48" y="579"/>
                    <a:pt x="30" y="545"/>
                    <a:pt x="18" y="508"/>
                  </a:cubicBezTo>
                  <a:cubicBezTo>
                    <a:pt x="6" y="471"/>
                    <a:pt x="0" y="430"/>
                    <a:pt x="0" y="386"/>
                  </a:cubicBezTo>
                  <a:cubicBezTo>
                    <a:pt x="0" y="275"/>
                    <a:pt x="41" y="183"/>
                    <a:pt x="122" y="110"/>
                  </a:cubicBezTo>
                  <a:cubicBezTo>
                    <a:pt x="204" y="37"/>
                    <a:pt x="315" y="0"/>
                    <a:pt x="456" y="0"/>
                  </a:cubicBezTo>
                  <a:cubicBezTo>
                    <a:pt x="490" y="0"/>
                    <a:pt x="520" y="2"/>
                    <a:pt x="549" y="6"/>
                  </a:cubicBezTo>
                  <a:cubicBezTo>
                    <a:pt x="577" y="9"/>
                    <a:pt x="612" y="16"/>
                    <a:pt x="653" y="27"/>
                  </a:cubicBezTo>
                  <a:cubicBezTo>
                    <a:pt x="694" y="37"/>
                    <a:pt x="719" y="43"/>
                    <a:pt x="728" y="45"/>
                  </a:cubicBezTo>
                  <a:cubicBezTo>
                    <a:pt x="720" y="64"/>
                    <a:pt x="714" y="82"/>
                    <a:pt x="710" y="101"/>
                  </a:cubicBezTo>
                  <a:cubicBezTo>
                    <a:pt x="704" y="131"/>
                    <a:pt x="700" y="165"/>
                    <a:pt x="698" y="204"/>
                  </a:cubicBezTo>
                  <a:cubicBezTo>
                    <a:pt x="665" y="204"/>
                    <a:pt x="665" y="204"/>
                    <a:pt x="665" y="204"/>
                  </a:cubicBezTo>
                  <a:cubicBezTo>
                    <a:pt x="664" y="143"/>
                    <a:pt x="664" y="143"/>
                    <a:pt x="664" y="143"/>
                  </a:cubicBezTo>
                  <a:cubicBezTo>
                    <a:pt x="661" y="109"/>
                    <a:pt x="641" y="83"/>
                    <a:pt x="604" y="66"/>
                  </a:cubicBezTo>
                  <a:cubicBezTo>
                    <a:pt x="568" y="50"/>
                    <a:pt x="515" y="41"/>
                    <a:pt x="445" y="41"/>
                  </a:cubicBezTo>
                  <a:cubicBezTo>
                    <a:pt x="393" y="42"/>
                    <a:pt x="349" y="48"/>
                    <a:pt x="313" y="60"/>
                  </a:cubicBezTo>
                  <a:cubicBezTo>
                    <a:pt x="276" y="72"/>
                    <a:pt x="244" y="91"/>
                    <a:pt x="216" y="117"/>
                  </a:cubicBezTo>
                  <a:cubicBezTo>
                    <a:pt x="189" y="143"/>
                    <a:pt x="166" y="176"/>
                    <a:pt x="148" y="216"/>
                  </a:cubicBezTo>
                  <a:cubicBezTo>
                    <a:pt x="131" y="256"/>
                    <a:pt x="122" y="306"/>
                    <a:pt x="121" y="366"/>
                  </a:cubicBezTo>
                  <a:cubicBezTo>
                    <a:pt x="121" y="472"/>
                    <a:pt x="155" y="557"/>
                    <a:pt x="223" y="621"/>
                  </a:cubicBezTo>
                  <a:cubicBezTo>
                    <a:pt x="290" y="685"/>
                    <a:pt x="380" y="717"/>
                    <a:pt x="492" y="717"/>
                  </a:cubicBezTo>
                  <a:cubicBezTo>
                    <a:pt x="542" y="717"/>
                    <a:pt x="588" y="711"/>
                    <a:pt x="631" y="698"/>
                  </a:cubicBezTo>
                  <a:cubicBezTo>
                    <a:pt x="660" y="689"/>
                    <a:pt x="689" y="675"/>
                    <a:pt x="718" y="656"/>
                  </a:cubicBezTo>
                  <a:lnTo>
                    <a:pt x="728" y="66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
            <p:cNvSpPr>
              <a:spLocks/>
            </p:cNvSpPr>
            <p:nvPr userDrawn="1"/>
          </p:nvSpPr>
          <p:spPr bwMode="auto">
            <a:xfrm>
              <a:off x="757238" y="687388"/>
              <a:ext cx="323850" cy="239713"/>
            </a:xfrm>
            <a:custGeom>
              <a:avLst/>
              <a:gdLst>
                <a:gd name="T0" fmla="*/ 0 w 1017"/>
                <a:gd name="T1" fmla="*/ 35 h 754"/>
                <a:gd name="T2" fmla="*/ 0 w 1017"/>
                <a:gd name="T3" fmla="*/ 0 h 754"/>
                <a:gd name="T4" fmla="*/ 110 w 1017"/>
                <a:gd name="T5" fmla="*/ 4 h 754"/>
                <a:gd name="T6" fmla="*/ 212 w 1017"/>
                <a:gd name="T7" fmla="*/ 0 h 754"/>
                <a:gd name="T8" fmla="*/ 300 w 1017"/>
                <a:gd name="T9" fmla="*/ 183 h 754"/>
                <a:gd name="T10" fmla="*/ 509 w 1017"/>
                <a:gd name="T11" fmla="*/ 592 h 754"/>
                <a:gd name="T12" fmla="*/ 697 w 1017"/>
                <a:gd name="T13" fmla="*/ 218 h 754"/>
                <a:gd name="T14" fmla="*/ 800 w 1017"/>
                <a:gd name="T15" fmla="*/ 0 h 754"/>
                <a:gd name="T16" fmla="*/ 898 w 1017"/>
                <a:gd name="T17" fmla="*/ 4 h 754"/>
                <a:gd name="T18" fmla="*/ 1017 w 1017"/>
                <a:gd name="T19" fmla="*/ 0 h 754"/>
                <a:gd name="T20" fmla="*/ 1017 w 1017"/>
                <a:gd name="T21" fmla="*/ 35 h 754"/>
                <a:gd name="T22" fmla="*/ 938 w 1017"/>
                <a:gd name="T23" fmla="*/ 40 h 754"/>
                <a:gd name="T24" fmla="*/ 918 w 1017"/>
                <a:gd name="T25" fmla="*/ 53 h 754"/>
                <a:gd name="T26" fmla="*/ 910 w 1017"/>
                <a:gd name="T27" fmla="*/ 103 h 754"/>
                <a:gd name="T28" fmla="*/ 907 w 1017"/>
                <a:gd name="T29" fmla="*/ 251 h 754"/>
                <a:gd name="T30" fmla="*/ 907 w 1017"/>
                <a:gd name="T31" fmla="*/ 492 h 754"/>
                <a:gd name="T32" fmla="*/ 910 w 1017"/>
                <a:gd name="T33" fmla="*/ 631 h 754"/>
                <a:gd name="T34" fmla="*/ 918 w 1017"/>
                <a:gd name="T35" fmla="*/ 690 h 754"/>
                <a:gd name="T36" fmla="*/ 938 w 1017"/>
                <a:gd name="T37" fmla="*/ 704 h 754"/>
                <a:gd name="T38" fmla="*/ 1017 w 1017"/>
                <a:gd name="T39" fmla="*/ 709 h 754"/>
                <a:gd name="T40" fmla="*/ 1017 w 1017"/>
                <a:gd name="T41" fmla="*/ 743 h 754"/>
                <a:gd name="T42" fmla="*/ 861 w 1017"/>
                <a:gd name="T43" fmla="*/ 739 h 754"/>
                <a:gd name="T44" fmla="*/ 699 w 1017"/>
                <a:gd name="T45" fmla="*/ 743 h 754"/>
                <a:gd name="T46" fmla="*/ 699 w 1017"/>
                <a:gd name="T47" fmla="*/ 709 h 754"/>
                <a:gd name="T48" fmla="*/ 778 w 1017"/>
                <a:gd name="T49" fmla="*/ 704 h 754"/>
                <a:gd name="T50" fmla="*/ 797 w 1017"/>
                <a:gd name="T51" fmla="*/ 691 h 754"/>
                <a:gd name="T52" fmla="*/ 806 w 1017"/>
                <a:gd name="T53" fmla="*/ 641 h 754"/>
                <a:gd name="T54" fmla="*/ 808 w 1017"/>
                <a:gd name="T55" fmla="*/ 492 h 754"/>
                <a:gd name="T56" fmla="*/ 808 w 1017"/>
                <a:gd name="T57" fmla="*/ 108 h 754"/>
                <a:gd name="T58" fmla="*/ 619 w 1017"/>
                <a:gd name="T59" fmla="*/ 486 h 754"/>
                <a:gd name="T60" fmla="*/ 549 w 1017"/>
                <a:gd name="T61" fmla="*/ 629 h 754"/>
                <a:gd name="T62" fmla="*/ 494 w 1017"/>
                <a:gd name="T63" fmla="*/ 754 h 754"/>
                <a:gd name="T64" fmla="*/ 472 w 1017"/>
                <a:gd name="T65" fmla="*/ 754 h 754"/>
                <a:gd name="T66" fmla="*/ 459 w 1017"/>
                <a:gd name="T67" fmla="*/ 722 h 754"/>
                <a:gd name="T68" fmla="*/ 422 w 1017"/>
                <a:gd name="T69" fmla="*/ 645 h 754"/>
                <a:gd name="T70" fmla="*/ 159 w 1017"/>
                <a:gd name="T71" fmla="*/ 126 h 754"/>
                <a:gd name="T72" fmla="*/ 159 w 1017"/>
                <a:gd name="T73" fmla="*/ 492 h 754"/>
                <a:gd name="T74" fmla="*/ 163 w 1017"/>
                <a:gd name="T75" fmla="*/ 631 h 754"/>
                <a:gd name="T76" fmla="*/ 171 w 1017"/>
                <a:gd name="T77" fmla="*/ 690 h 754"/>
                <a:gd name="T78" fmla="*/ 191 w 1017"/>
                <a:gd name="T79" fmla="*/ 704 h 754"/>
                <a:gd name="T80" fmla="*/ 271 w 1017"/>
                <a:gd name="T81" fmla="*/ 709 h 754"/>
                <a:gd name="T82" fmla="*/ 271 w 1017"/>
                <a:gd name="T83" fmla="*/ 743 h 754"/>
                <a:gd name="T84" fmla="*/ 138 w 1017"/>
                <a:gd name="T85" fmla="*/ 739 h 754"/>
                <a:gd name="T86" fmla="*/ 0 w 1017"/>
                <a:gd name="T87" fmla="*/ 743 h 754"/>
                <a:gd name="T88" fmla="*/ 0 w 1017"/>
                <a:gd name="T89" fmla="*/ 709 h 754"/>
                <a:gd name="T90" fmla="*/ 79 w 1017"/>
                <a:gd name="T91" fmla="*/ 704 h 754"/>
                <a:gd name="T92" fmla="*/ 98 w 1017"/>
                <a:gd name="T93" fmla="*/ 691 h 754"/>
                <a:gd name="T94" fmla="*/ 107 w 1017"/>
                <a:gd name="T95" fmla="*/ 641 h 754"/>
                <a:gd name="T96" fmla="*/ 109 w 1017"/>
                <a:gd name="T97" fmla="*/ 492 h 754"/>
                <a:gd name="T98" fmla="*/ 109 w 1017"/>
                <a:gd name="T99" fmla="*/ 251 h 754"/>
                <a:gd name="T100" fmla="*/ 107 w 1017"/>
                <a:gd name="T101" fmla="*/ 112 h 754"/>
                <a:gd name="T102" fmla="*/ 99 w 1017"/>
                <a:gd name="T103" fmla="*/ 54 h 754"/>
                <a:gd name="T104" fmla="*/ 78 w 1017"/>
                <a:gd name="T105" fmla="*/ 40 h 754"/>
                <a:gd name="T106" fmla="*/ 0 w 1017"/>
                <a:gd name="T107" fmla="*/ 3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754">
                  <a:moveTo>
                    <a:pt x="0" y="35"/>
                  </a:moveTo>
                  <a:cubicBezTo>
                    <a:pt x="0" y="0"/>
                    <a:pt x="0" y="0"/>
                    <a:pt x="0" y="0"/>
                  </a:cubicBezTo>
                  <a:cubicBezTo>
                    <a:pt x="38" y="2"/>
                    <a:pt x="75" y="4"/>
                    <a:pt x="110" y="4"/>
                  </a:cubicBezTo>
                  <a:cubicBezTo>
                    <a:pt x="145" y="4"/>
                    <a:pt x="179" y="2"/>
                    <a:pt x="212" y="0"/>
                  </a:cubicBezTo>
                  <a:cubicBezTo>
                    <a:pt x="244" y="70"/>
                    <a:pt x="274" y="131"/>
                    <a:pt x="300" y="183"/>
                  </a:cubicBezTo>
                  <a:cubicBezTo>
                    <a:pt x="509" y="592"/>
                    <a:pt x="509" y="592"/>
                    <a:pt x="509" y="592"/>
                  </a:cubicBezTo>
                  <a:cubicBezTo>
                    <a:pt x="697" y="218"/>
                    <a:pt x="697" y="218"/>
                    <a:pt x="697" y="218"/>
                  </a:cubicBezTo>
                  <a:cubicBezTo>
                    <a:pt x="749" y="116"/>
                    <a:pt x="783" y="43"/>
                    <a:pt x="800" y="0"/>
                  </a:cubicBezTo>
                  <a:cubicBezTo>
                    <a:pt x="839" y="2"/>
                    <a:pt x="872" y="4"/>
                    <a:pt x="898" y="4"/>
                  </a:cubicBezTo>
                  <a:cubicBezTo>
                    <a:pt x="923" y="4"/>
                    <a:pt x="962" y="2"/>
                    <a:pt x="1017" y="0"/>
                  </a:cubicBezTo>
                  <a:cubicBezTo>
                    <a:pt x="1017" y="35"/>
                    <a:pt x="1017" y="35"/>
                    <a:pt x="1017" y="35"/>
                  </a:cubicBezTo>
                  <a:cubicBezTo>
                    <a:pt x="974" y="35"/>
                    <a:pt x="947" y="37"/>
                    <a:pt x="938" y="40"/>
                  </a:cubicBezTo>
                  <a:cubicBezTo>
                    <a:pt x="928" y="43"/>
                    <a:pt x="922" y="47"/>
                    <a:pt x="918" y="53"/>
                  </a:cubicBezTo>
                  <a:cubicBezTo>
                    <a:pt x="914" y="60"/>
                    <a:pt x="911" y="76"/>
                    <a:pt x="910" y="103"/>
                  </a:cubicBezTo>
                  <a:cubicBezTo>
                    <a:pt x="910" y="110"/>
                    <a:pt x="909" y="159"/>
                    <a:pt x="907" y="251"/>
                  </a:cubicBezTo>
                  <a:cubicBezTo>
                    <a:pt x="907" y="492"/>
                    <a:pt x="907" y="492"/>
                    <a:pt x="907" y="492"/>
                  </a:cubicBezTo>
                  <a:cubicBezTo>
                    <a:pt x="907" y="540"/>
                    <a:pt x="908" y="586"/>
                    <a:pt x="910" y="631"/>
                  </a:cubicBezTo>
                  <a:cubicBezTo>
                    <a:pt x="911" y="664"/>
                    <a:pt x="914" y="684"/>
                    <a:pt x="918" y="690"/>
                  </a:cubicBezTo>
                  <a:cubicBezTo>
                    <a:pt x="922" y="696"/>
                    <a:pt x="929" y="701"/>
                    <a:pt x="938" y="704"/>
                  </a:cubicBezTo>
                  <a:cubicBezTo>
                    <a:pt x="948" y="707"/>
                    <a:pt x="974" y="709"/>
                    <a:pt x="1017" y="709"/>
                  </a:cubicBezTo>
                  <a:cubicBezTo>
                    <a:pt x="1017" y="743"/>
                    <a:pt x="1017" y="743"/>
                    <a:pt x="1017" y="743"/>
                  </a:cubicBezTo>
                  <a:cubicBezTo>
                    <a:pt x="943" y="740"/>
                    <a:pt x="891" y="739"/>
                    <a:pt x="861" y="739"/>
                  </a:cubicBezTo>
                  <a:cubicBezTo>
                    <a:pt x="837" y="739"/>
                    <a:pt x="782" y="740"/>
                    <a:pt x="699" y="743"/>
                  </a:cubicBezTo>
                  <a:cubicBezTo>
                    <a:pt x="699" y="709"/>
                    <a:pt x="699" y="709"/>
                    <a:pt x="699" y="709"/>
                  </a:cubicBezTo>
                  <a:cubicBezTo>
                    <a:pt x="742" y="709"/>
                    <a:pt x="768" y="707"/>
                    <a:pt x="778" y="704"/>
                  </a:cubicBezTo>
                  <a:cubicBezTo>
                    <a:pt x="788" y="701"/>
                    <a:pt x="794" y="697"/>
                    <a:pt x="797" y="691"/>
                  </a:cubicBezTo>
                  <a:cubicBezTo>
                    <a:pt x="802" y="684"/>
                    <a:pt x="805" y="668"/>
                    <a:pt x="806" y="641"/>
                  </a:cubicBezTo>
                  <a:cubicBezTo>
                    <a:pt x="806" y="633"/>
                    <a:pt x="807" y="584"/>
                    <a:pt x="808" y="492"/>
                  </a:cubicBezTo>
                  <a:cubicBezTo>
                    <a:pt x="808" y="108"/>
                    <a:pt x="808" y="108"/>
                    <a:pt x="808" y="108"/>
                  </a:cubicBezTo>
                  <a:cubicBezTo>
                    <a:pt x="619" y="486"/>
                    <a:pt x="619" y="486"/>
                    <a:pt x="619" y="486"/>
                  </a:cubicBezTo>
                  <a:cubicBezTo>
                    <a:pt x="589" y="545"/>
                    <a:pt x="566" y="593"/>
                    <a:pt x="549" y="629"/>
                  </a:cubicBezTo>
                  <a:cubicBezTo>
                    <a:pt x="537" y="655"/>
                    <a:pt x="518" y="696"/>
                    <a:pt x="494" y="754"/>
                  </a:cubicBezTo>
                  <a:cubicBezTo>
                    <a:pt x="472" y="754"/>
                    <a:pt x="472" y="754"/>
                    <a:pt x="472" y="754"/>
                  </a:cubicBezTo>
                  <a:cubicBezTo>
                    <a:pt x="468" y="740"/>
                    <a:pt x="463" y="729"/>
                    <a:pt x="459" y="722"/>
                  </a:cubicBezTo>
                  <a:cubicBezTo>
                    <a:pt x="422" y="645"/>
                    <a:pt x="422" y="645"/>
                    <a:pt x="422" y="645"/>
                  </a:cubicBezTo>
                  <a:cubicBezTo>
                    <a:pt x="159" y="126"/>
                    <a:pt x="159" y="126"/>
                    <a:pt x="159" y="126"/>
                  </a:cubicBezTo>
                  <a:cubicBezTo>
                    <a:pt x="159" y="492"/>
                    <a:pt x="159" y="492"/>
                    <a:pt x="159" y="492"/>
                  </a:cubicBezTo>
                  <a:cubicBezTo>
                    <a:pt x="159" y="540"/>
                    <a:pt x="160" y="586"/>
                    <a:pt x="163" y="631"/>
                  </a:cubicBezTo>
                  <a:cubicBezTo>
                    <a:pt x="164" y="664"/>
                    <a:pt x="167" y="683"/>
                    <a:pt x="171" y="690"/>
                  </a:cubicBezTo>
                  <a:cubicBezTo>
                    <a:pt x="175" y="696"/>
                    <a:pt x="182" y="701"/>
                    <a:pt x="191" y="704"/>
                  </a:cubicBezTo>
                  <a:cubicBezTo>
                    <a:pt x="200" y="707"/>
                    <a:pt x="227" y="709"/>
                    <a:pt x="271" y="709"/>
                  </a:cubicBezTo>
                  <a:cubicBezTo>
                    <a:pt x="271" y="743"/>
                    <a:pt x="271" y="743"/>
                    <a:pt x="271" y="743"/>
                  </a:cubicBezTo>
                  <a:cubicBezTo>
                    <a:pt x="138" y="739"/>
                    <a:pt x="138" y="739"/>
                    <a:pt x="138" y="739"/>
                  </a:cubicBezTo>
                  <a:cubicBezTo>
                    <a:pt x="0" y="743"/>
                    <a:pt x="0" y="743"/>
                    <a:pt x="0" y="743"/>
                  </a:cubicBezTo>
                  <a:cubicBezTo>
                    <a:pt x="0" y="709"/>
                    <a:pt x="0" y="709"/>
                    <a:pt x="0" y="709"/>
                  </a:cubicBezTo>
                  <a:cubicBezTo>
                    <a:pt x="43" y="709"/>
                    <a:pt x="69" y="707"/>
                    <a:pt x="79" y="704"/>
                  </a:cubicBezTo>
                  <a:cubicBezTo>
                    <a:pt x="88" y="701"/>
                    <a:pt x="95" y="697"/>
                    <a:pt x="98" y="691"/>
                  </a:cubicBezTo>
                  <a:cubicBezTo>
                    <a:pt x="103" y="684"/>
                    <a:pt x="105" y="668"/>
                    <a:pt x="107" y="641"/>
                  </a:cubicBezTo>
                  <a:cubicBezTo>
                    <a:pt x="107" y="634"/>
                    <a:pt x="108" y="584"/>
                    <a:pt x="109" y="492"/>
                  </a:cubicBezTo>
                  <a:cubicBezTo>
                    <a:pt x="109" y="251"/>
                    <a:pt x="109" y="251"/>
                    <a:pt x="109" y="251"/>
                  </a:cubicBezTo>
                  <a:cubicBezTo>
                    <a:pt x="109" y="204"/>
                    <a:pt x="108" y="158"/>
                    <a:pt x="107" y="112"/>
                  </a:cubicBezTo>
                  <a:cubicBezTo>
                    <a:pt x="105" y="79"/>
                    <a:pt x="103" y="60"/>
                    <a:pt x="99" y="54"/>
                  </a:cubicBezTo>
                  <a:cubicBezTo>
                    <a:pt x="94" y="48"/>
                    <a:pt x="88" y="43"/>
                    <a:pt x="78" y="40"/>
                  </a:cubicBezTo>
                  <a:cubicBezTo>
                    <a:pt x="69" y="37"/>
                    <a:pt x="43" y="35"/>
                    <a:pt x="0" y="3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p:cNvSpPr>
              <a:spLocks noEditPoints="1"/>
            </p:cNvSpPr>
            <p:nvPr userDrawn="1"/>
          </p:nvSpPr>
          <p:spPr bwMode="auto">
            <a:xfrm>
              <a:off x="1092200" y="684213"/>
              <a:ext cx="263525" cy="238125"/>
            </a:xfrm>
            <a:custGeom>
              <a:avLst/>
              <a:gdLst>
                <a:gd name="T0" fmla="*/ 117 w 832"/>
                <a:gd name="T1" fmla="*/ 747 h 750"/>
                <a:gd name="T2" fmla="*/ 257 w 832"/>
                <a:gd name="T3" fmla="*/ 750 h 750"/>
                <a:gd name="T4" fmla="*/ 257 w 832"/>
                <a:gd name="T5" fmla="*/ 717 h 750"/>
                <a:gd name="T6" fmla="*/ 185 w 832"/>
                <a:gd name="T7" fmla="*/ 712 h 750"/>
                <a:gd name="T8" fmla="*/ 166 w 832"/>
                <a:gd name="T9" fmla="*/ 702 h 750"/>
                <a:gd name="T10" fmla="*/ 162 w 832"/>
                <a:gd name="T11" fmla="*/ 690 h 750"/>
                <a:gd name="T12" fmla="*/ 178 w 832"/>
                <a:gd name="T13" fmla="*/ 637 h 750"/>
                <a:gd name="T14" fmla="*/ 237 w 832"/>
                <a:gd name="T15" fmla="*/ 503 h 750"/>
                <a:gd name="T16" fmla="*/ 556 w 832"/>
                <a:gd name="T17" fmla="*/ 503 h 750"/>
                <a:gd name="T18" fmla="*/ 624 w 832"/>
                <a:gd name="T19" fmla="*/ 663 h 750"/>
                <a:gd name="T20" fmla="*/ 632 w 832"/>
                <a:gd name="T21" fmla="*/ 693 h 750"/>
                <a:gd name="T22" fmla="*/ 627 w 832"/>
                <a:gd name="T23" fmla="*/ 705 h 750"/>
                <a:gd name="T24" fmla="*/ 609 w 832"/>
                <a:gd name="T25" fmla="*/ 713 h 750"/>
                <a:gd name="T26" fmla="*/ 535 w 832"/>
                <a:gd name="T27" fmla="*/ 717 h 750"/>
                <a:gd name="T28" fmla="*/ 535 w 832"/>
                <a:gd name="T29" fmla="*/ 750 h 750"/>
                <a:gd name="T30" fmla="*/ 712 w 832"/>
                <a:gd name="T31" fmla="*/ 747 h 750"/>
                <a:gd name="T32" fmla="*/ 832 w 832"/>
                <a:gd name="T33" fmla="*/ 750 h 750"/>
                <a:gd name="T34" fmla="*/ 832 w 832"/>
                <a:gd name="T35" fmla="*/ 717 h 750"/>
                <a:gd name="T36" fmla="*/ 776 w 832"/>
                <a:gd name="T37" fmla="*/ 710 h 750"/>
                <a:gd name="T38" fmla="*/ 753 w 832"/>
                <a:gd name="T39" fmla="*/ 687 h 750"/>
                <a:gd name="T40" fmla="*/ 677 w 832"/>
                <a:gd name="T41" fmla="*/ 526 h 750"/>
                <a:gd name="T42" fmla="*/ 441 w 832"/>
                <a:gd name="T43" fmla="*/ 0 h 750"/>
                <a:gd name="T44" fmla="*/ 406 w 832"/>
                <a:gd name="T45" fmla="*/ 0 h 750"/>
                <a:gd name="T46" fmla="*/ 310 w 832"/>
                <a:gd name="T47" fmla="*/ 217 h 750"/>
                <a:gd name="T48" fmla="*/ 172 w 832"/>
                <a:gd name="T49" fmla="*/ 512 h 750"/>
                <a:gd name="T50" fmla="*/ 100 w 832"/>
                <a:gd name="T51" fmla="*/ 660 h 750"/>
                <a:gd name="T52" fmla="*/ 74 w 832"/>
                <a:gd name="T53" fmla="*/ 702 h 750"/>
                <a:gd name="T54" fmla="*/ 54 w 832"/>
                <a:gd name="T55" fmla="*/ 713 h 750"/>
                <a:gd name="T56" fmla="*/ 0 w 832"/>
                <a:gd name="T57" fmla="*/ 717 h 750"/>
                <a:gd name="T58" fmla="*/ 0 w 832"/>
                <a:gd name="T59" fmla="*/ 750 h 750"/>
                <a:gd name="T60" fmla="*/ 117 w 832"/>
                <a:gd name="T61" fmla="*/ 747 h 750"/>
                <a:gd name="T62" fmla="*/ 396 w 832"/>
                <a:gd name="T63" fmla="*/ 143 h 750"/>
                <a:gd name="T64" fmla="*/ 534 w 832"/>
                <a:gd name="T65" fmla="*/ 458 h 750"/>
                <a:gd name="T66" fmla="*/ 256 w 832"/>
                <a:gd name="T67" fmla="*/ 458 h 750"/>
                <a:gd name="T68" fmla="*/ 396 w 832"/>
                <a:gd name="T69" fmla="*/ 143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2" h="750">
                  <a:moveTo>
                    <a:pt x="117" y="747"/>
                  </a:moveTo>
                  <a:cubicBezTo>
                    <a:pt x="148" y="747"/>
                    <a:pt x="195" y="748"/>
                    <a:pt x="257" y="750"/>
                  </a:cubicBezTo>
                  <a:cubicBezTo>
                    <a:pt x="257" y="717"/>
                    <a:pt x="257" y="717"/>
                    <a:pt x="257" y="717"/>
                  </a:cubicBezTo>
                  <a:cubicBezTo>
                    <a:pt x="222" y="716"/>
                    <a:pt x="199" y="715"/>
                    <a:pt x="185" y="712"/>
                  </a:cubicBezTo>
                  <a:cubicBezTo>
                    <a:pt x="177" y="710"/>
                    <a:pt x="170" y="707"/>
                    <a:pt x="166" y="702"/>
                  </a:cubicBezTo>
                  <a:cubicBezTo>
                    <a:pt x="163" y="699"/>
                    <a:pt x="162" y="695"/>
                    <a:pt x="162" y="690"/>
                  </a:cubicBezTo>
                  <a:cubicBezTo>
                    <a:pt x="162" y="679"/>
                    <a:pt x="167" y="662"/>
                    <a:pt x="178" y="637"/>
                  </a:cubicBezTo>
                  <a:cubicBezTo>
                    <a:pt x="237" y="503"/>
                    <a:pt x="237" y="503"/>
                    <a:pt x="237" y="503"/>
                  </a:cubicBezTo>
                  <a:cubicBezTo>
                    <a:pt x="556" y="503"/>
                    <a:pt x="556" y="503"/>
                    <a:pt x="556" y="503"/>
                  </a:cubicBezTo>
                  <a:cubicBezTo>
                    <a:pt x="624" y="663"/>
                    <a:pt x="624" y="663"/>
                    <a:pt x="624" y="663"/>
                  </a:cubicBezTo>
                  <a:cubicBezTo>
                    <a:pt x="629" y="675"/>
                    <a:pt x="632" y="685"/>
                    <a:pt x="632" y="693"/>
                  </a:cubicBezTo>
                  <a:cubicBezTo>
                    <a:pt x="632" y="698"/>
                    <a:pt x="630" y="702"/>
                    <a:pt x="627" y="705"/>
                  </a:cubicBezTo>
                  <a:cubicBezTo>
                    <a:pt x="624" y="708"/>
                    <a:pt x="618" y="711"/>
                    <a:pt x="609" y="713"/>
                  </a:cubicBezTo>
                  <a:cubicBezTo>
                    <a:pt x="601" y="715"/>
                    <a:pt x="576" y="716"/>
                    <a:pt x="535" y="717"/>
                  </a:cubicBezTo>
                  <a:cubicBezTo>
                    <a:pt x="535" y="750"/>
                    <a:pt x="535" y="750"/>
                    <a:pt x="535" y="750"/>
                  </a:cubicBezTo>
                  <a:cubicBezTo>
                    <a:pt x="712" y="747"/>
                    <a:pt x="712" y="747"/>
                    <a:pt x="712" y="747"/>
                  </a:cubicBezTo>
                  <a:cubicBezTo>
                    <a:pt x="734" y="747"/>
                    <a:pt x="775" y="748"/>
                    <a:pt x="832" y="750"/>
                  </a:cubicBezTo>
                  <a:cubicBezTo>
                    <a:pt x="832" y="717"/>
                    <a:pt x="832" y="717"/>
                    <a:pt x="832" y="717"/>
                  </a:cubicBezTo>
                  <a:cubicBezTo>
                    <a:pt x="803" y="716"/>
                    <a:pt x="784" y="714"/>
                    <a:pt x="776" y="710"/>
                  </a:cubicBezTo>
                  <a:cubicBezTo>
                    <a:pt x="767" y="707"/>
                    <a:pt x="760" y="699"/>
                    <a:pt x="753" y="687"/>
                  </a:cubicBezTo>
                  <a:cubicBezTo>
                    <a:pt x="740" y="664"/>
                    <a:pt x="715" y="611"/>
                    <a:pt x="677" y="526"/>
                  </a:cubicBezTo>
                  <a:cubicBezTo>
                    <a:pt x="441" y="0"/>
                    <a:pt x="441" y="0"/>
                    <a:pt x="441" y="0"/>
                  </a:cubicBezTo>
                  <a:cubicBezTo>
                    <a:pt x="406" y="0"/>
                    <a:pt x="406" y="0"/>
                    <a:pt x="406" y="0"/>
                  </a:cubicBezTo>
                  <a:cubicBezTo>
                    <a:pt x="357" y="112"/>
                    <a:pt x="325" y="185"/>
                    <a:pt x="310" y="217"/>
                  </a:cubicBezTo>
                  <a:cubicBezTo>
                    <a:pt x="172" y="512"/>
                    <a:pt x="172" y="512"/>
                    <a:pt x="172" y="512"/>
                  </a:cubicBezTo>
                  <a:cubicBezTo>
                    <a:pt x="131" y="598"/>
                    <a:pt x="107" y="647"/>
                    <a:pt x="100" y="660"/>
                  </a:cubicBezTo>
                  <a:cubicBezTo>
                    <a:pt x="89" y="683"/>
                    <a:pt x="80" y="697"/>
                    <a:pt x="74" y="702"/>
                  </a:cubicBezTo>
                  <a:cubicBezTo>
                    <a:pt x="68" y="708"/>
                    <a:pt x="61" y="711"/>
                    <a:pt x="54" y="713"/>
                  </a:cubicBezTo>
                  <a:cubicBezTo>
                    <a:pt x="47" y="715"/>
                    <a:pt x="29" y="716"/>
                    <a:pt x="0" y="717"/>
                  </a:cubicBezTo>
                  <a:cubicBezTo>
                    <a:pt x="0" y="750"/>
                    <a:pt x="0" y="750"/>
                    <a:pt x="0" y="750"/>
                  </a:cubicBezTo>
                  <a:cubicBezTo>
                    <a:pt x="42" y="748"/>
                    <a:pt x="81" y="747"/>
                    <a:pt x="117" y="747"/>
                  </a:cubicBezTo>
                  <a:close/>
                  <a:moveTo>
                    <a:pt x="396" y="143"/>
                  </a:moveTo>
                  <a:cubicBezTo>
                    <a:pt x="534" y="458"/>
                    <a:pt x="534" y="458"/>
                    <a:pt x="534" y="458"/>
                  </a:cubicBezTo>
                  <a:cubicBezTo>
                    <a:pt x="256" y="458"/>
                    <a:pt x="256" y="458"/>
                    <a:pt x="256" y="458"/>
                  </a:cubicBezTo>
                  <a:lnTo>
                    <a:pt x="396" y="14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p:cNvSpPr>
              <a:spLocks/>
            </p:cNvSpPr>
            <p:nvPr userDrawn="1"/>
          </p:nvSpPr>
          <p:spPr bwMode="auto">
            <a:xfrm>
              <a:off x="1309688" y="687388"/>
              <a:ext cx="260350" cy="234950"/>
            </a:xfrm>
            <a:custGeom>
              <a:avLst/>
              <a:gdLst>
                <a:gd name="T0" fmla="*/ 601 w 817"/>
                <a:gd name="T1" fmla="*/ 111 h 743"/>
                <a:gd name="T2" fmla="*/ 634 w 817"/>
                <a:gd name="T3" fmla="*/ 52 h 743"/>
                <a:gd name="T4" fmla="*/ 624 w 817"/>
                <a:gd name="T5" fmla="*/ 39 h 743"/>
                <a:gd name="T6" fmla="*/ 543 w 817"/>
                <a:gd name="T7" fmla="*/ 33 h 743"/>
                <a:gd name="T8" fmla="*/ 543 w 817"/>
                <a:gd name="T9" fmla="*/ 0 h 743"/>
                <a:gd name="T10" fmla="*/ 688 w 817"/>
                <a:gd name="T11" fmla="*/ 3 h 743"/>
                <a:gd name="T12" fmla="*/ 817 w 817"/>
                <a:gd name="T13" fmla="*/ 0 h 743"/>
                <a:gd name="T14" fmla="*/ 817 w 817"/>
                <a:gd name="T15" fmla="*/ 33 h 743"/>
                <a:gd name="T16" fmla="*/ 746 w 817"/>
                <a:gd name="T17" fmla="*/ 39 h 743"/>
                <a:gd name="T18" fmla="*/ 718 w 817"/>
                <a:gd name="T19" fmla="*/ 51 h 743"/>
                <a:gd name="T20" fmla="*/ 675 w 817"/>
                <a:gd name="T21" fmla="*/ 102 h 743"/>
                <a:gd name="T22" fmla="*/ 514 w 817"/>
                <a:gd name="T23" fmla="*/ 333 h 743"/>
                <a:gd name="T24" fmla="*/ 461 w 817"/>
                <a:gd name="T25" fmla="*/ 422 h 743"/>
                <a:gd name="T26" fmla="*/ 455 w 817"/>
                <a:gd name="T27" fmla="*/ 453 h 743"/>
                <a:gd name="T28" fmla="*/ 455 w 817"/>
                <a:gd name="T29" fmla="*/ 493 h 743"/>
                <a:gd name="T30" fmla="*/ 459 w 817"/>
                <a:gd name="T31" fmla="*/ 631 h 743"/>
                <a:gd name="T32" fmla="*/ 466 w 817"/>
                <a:gd name="T33" fmla="*/ 690 h 743"/>
                <a:gd name="T34" fmla="*/ 486 w 817"/>
                <a:gd name="T35" fmla="*/ 704 h 743"/>
                <a:gd name="T36" fmla="*/ 564 w 817"/>
                <a:gd name="T37" fmla="*/ 710 h 743"/>
                <a:gd name="T38" fmla="*/ 564 w 817"/>
                <a:gd name="T39" fmla="*/ 743 h 743"/>
                <a:gd name="T40" fmla="*/ 410 w 817"/>
                <a:gd name="T41" fmla="*/ 740 h 743"/>
                <a:gd name="T42" fmla="*/ 244 w 817"/>
                <a:gd name="T43" fmla="*/ 743 h 743"/>
                <a:gd name="T44" fmla="*/ 244 w 817"/>
                <a:gd name="T45" fmla="*/ 710 h 743"/>
                <a:gd name="T46" fmla="*/ 322 w 817"/>
                <a:gd name="T47" fmla="*/ 704 h 743"/>
                <a:gd name="T48" fmla="*/ 341 w 817"/>
                <a:gd name="T49" fmla="*/ 692 h 743"/>
                <a:gd name="T50" fmla="*/ 350 w 817"/>
                <a:gd name="T51" fmla="*/ 641 h 743"/>
                <a:gd name="T52" fmla="*/ 353 w 817"/>
                <a:gd name="T53" fmla="*/ 493 h 743"/>
                <a:gd name="T54" fmla="*/ 353 w 817"/>
                <a:gd name="T55" fmla="*/ 432 h 743"/>
                <a:gd name="T56" fmla="*/ 331 w 817"/>
                <a:gd name="T57" fmla="*/ 390 h 743"/>
                <a:gd name="T58" fmla="*/ 275 w 817"/>
                <a:gd name="T59" fmla="*/ 300 h 743"/>
                <a:gd name="T60" fmla="*/ 135 w 817"/>
                <a:gd name="T61" fmla="*/ 102 h 743"/>
                <a:gd name="T62" fmla="*/ 96 w 817"/>
                <a:gd name="T63" fmla="*/ 51 h 743"/>
                <a:gd name="T64" fmla="*/ 69 w 817"/>
                <a:gd name="T65" fmla="*/ 39 h 743"/>
                <a:gd name="T66" fmla="*/ 0 w 817"/>
                <a:gd name="T67" fmla="*/ 33 h 743"/>
                <a:gd name="T68" fmla="*/ 0 w 817"/>
                <a:gd name="T69" fmla="*/ 0 h 743"/>
                <a:gd name="T70" fmla="*/ 130 w 817"/>
                <a:gd name="T71" fmla="*/ 3 h 743"/>
                <a:gd name="T72" fmla="*/ 333 w 817"/>
                <a:gd name="T73" fmla="*/ 0 h 743"/>
                <a:gd name="T74" fmla="*/ 333 w 817"/>
                <a:gd name="T75" fmla="*/ 33 h 743"/>
                <a:gd name="T76" fmla="*/ 246 w 817"/>
                <a:gd name="T77" fmla="*/ 39 h 743"/>
                <a:gd name="T78" fmla="*/ 234 w 817"/>
                <a:gd name="T79" fmla="*/ 52 h 743"/>
                <a:gd name="T80" fmla="*/ 262 w 817"/>
                <a:gd name="T81" fmla="*/ 111 h 743"/>
                <a:gd name="T82" fmla="*/ 426 w 817"/>
                <a:gd name="T83" fmla="*/ 376 h 743"/>
                <a:gd name="T84" fmla="*/ 601 w 817"/>
                <a:gd name="T85" fmla="*/ 111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7" h="743">
                  <a:moveTo>
                    <a:pt x="601" y="111"/>
                  </a:moveTo>
                  <a:cubicBezTo>
                    <a:pt x="623" y="78"/>
                    <a:pt x="634" y="59"/>
                    <a:pt x="634" y="52"/>
                  </a:cubicBezTo>
                  <a:cubicBezTo>
                    <a:pt x="634" y="46"/>
                    <a:pt x="631" y="41"/>
                    <a:pt x="624" y="39"/>
                  </a:cubicBezTo>
                  <a:cubicBezTo>
                    <a:pt x="616" y="36"/>
                    <a:pt x="585" y="34"/>
                    <a:pt x="543" y="33"/>
                  </a:cubicBezTo>
                  <a:cubicBezTo>
                    <a:pt x="543" y="0"/>
                    <a:pt x="543" y="0"/>
                    <a:pt x="543" y="0"/>
                  </a:cubicBezTo>
                  <a:cubicBezTo>
                    <a:pt x="610" y="2"/>
                    <a:pt x="650" y="3"/>
                    <a:pt x="688" y="3"/>
                  </a:cubicBezTo>
                  <a:cubicBezTo>
                    <a:pt x="725" y="3"/>
                    <a:pt x="745" y="2"/>
                    <a:pt x="817" y="0"/>
                  </a:cubicBezTo>
                  <a:cubicBezTo>
                    <a:pt x="817" y="33"/>
                    <a:pt x="817" y="33"/>
                    <a:pt x="817" y="33"/>
                  </a:cubicBezTo>
                  <a:cubicBezTo>
                    <a:pt x="773" y="34"/>
                    <a:pt x="757" y="36"/>
                    <a:pt x="746" y="39"/>
                  </a:cubicBezTo>
                  <a:cubicBezTo>
                    <a:pt x="735" y="41"/>
                    <a:pt x="725" y="46"/>
                    <a:pt x="718" y="51"/>
                  </a:cubicBezTo>
                  <a:cubicBezTo>
                    <a:pt x="709" y="58"/>
                    <a:pt x="695" y="75"/>
                    <a:pt x="675" y="102"/>
                  </a:cubicBezTo>
                  <a:cubicBezTo>
                    <a:pt x="514" y="333"/>
                    <a:pt x="514" y="333"/>
                    <a:pt x="514" y="333"/>
                  </a:cubicBezTo>
                  <a:cubicBezTo>
                    <a:pt x="483" y="381"/>
                    <a:pt x="465" y="411"/>
                    <a:pt x="461" y="422"/>
                  </a:cubicBezTo>
                  <a:cubicBezTo>
                    <a:pt x="457" y="433"/>
                    <a:pt x="455" y="443"/>
                    <a:pt x="455" y="453"/>
                  </a:cubicBezTo>
                  <a:cubicBezTo>
                    <a:pt x="455" y="493"/>
                    <a:pt x="455" y="493"/>
                    <a:pt x="455" y="493"/>
                  </a:cubicBezTo>
                  <a:cubicBezTo>
                    <a:pt x="455" y="541"/>
                    <a:pt x="456" y="587"/>
                    <a:pt x="459" y="631"/>
                  </a:cubicBezTo>
                  <a:cubicBezTo>
                    <a:pt x="460" y="665"/>
                    <a:pt x="462" y="684"/>
                    <a:pt x="466" y="690"/>
                  </a:cubicBezTo>
                  <a:cubicBezTo>
                    <a:pt x="470" y="696"/>
                    <a:pt x="477" y="701"/>
                    <a:pt x="486" y="704"/>
                  </a:cubicBezTo>
                  <a:cubicBezTo>
                    <a:pt x="495" y="707"/>
                    <a:pt x="521" y="709"/>
                    <a:pt x="564" y="710"/>
                  </a:cubicBezTo>
                  <a:cubicBezTo>
                    <a:pt x="564" y="743"/>
                    <a:pt x="564" y="743"/>
                    <a:pt x="564" y="743"/>
                  </a:cubicBezTo>
                  <a:cubicBezTo>
                    <a:pt x="505" y="741"/>
                    <a:pt x="453" y="740"/>
                    <a:pt x="410" y="740"/>
                  </a:cubicBezTo>
                  <a:cubicBezTo>
                    <a:pt x="368" y="740"/>
                    <a:pt x="313" y="741"/>
                    <a:pt x="244" y="743"/>
                  </a:cubicBezTo>
                  <a:cubicBezTo>
                    <a:pt x="244" y="710"/>
                    <a:pt x="244" y="710"/>
                    <a:pt x="244" y="710"/>
                  </a:cubicBezTo>
                  <a:cubicBezTo>
                    <a:pt x="287" y="709"/>
                    <a:pt x="313" y="707"/>
                    <a:pt x="322" y="704"/>
                  </a:cubicBezTo>
                  <a:cubicBezTo>
                    <a:pt x="332" y="701"/>
                    <a:pt x="338" y="697"/>
                    <a:pt x="341" y="692"/>
                  </a:cubicBezTo>
                  <a:cubicBezTo>
                    <a:pt x="346" y="685"/>
                    <a:pt x="349" y="668"/>
                    <a:pt x="350" y="641"/>
                  </a:cubicBezTo>
                  <a:cubicBezTo>
                    <a:pt x="350" y="634"/>
                    <a:pt x="351" y="585"/>
                    <a:pt x="353" y="493"/>
                  </a:cubicBezTo>
                  <a:cubicBezTo>
                    <a:pt x="353" y="432"/>
                    <a:pt x="353" y="432"/>
                    <a:pt x="353" y="432"/>
                  </a:cubicBezTo>
                  <a:cubicBezTo>
                    <a:pt x="345" y="417"/>
                    <a:pt x="338" y="403"/>
                    <a:pt x="331" y="390"/>
                  </a:cubicBezTo>
                  <a:cubicBezTo>
                    <a:pt x="325" y="382"/>
                    <a:pt x="307" y="352"/>
                    <a:pt x="275" y="300"/>
                  </a:cubicBezTo>
                  <a:cubicBezTo>
                    <a:pt x="135" y="102"/>
                    <a:pt x="135" y="102"/>
                    <a:pt x="135" y="102"/>
                  </a:cubicBezTo>
                  <a:cubicBezTo>
                    <a:pt x="118" y="75"/>
                    <a:pt x="105" y="58"/>
                    <a:pt x="96" y="51"/>
                  </a:cubicBezTo>
                  <a:cubicBezTo>
                    <a:pt x="89" y="46"/>
                    <a:pt x="80" y="41"/>
                    <a:pt x="69" y="39"/>
                  </a:cubicBezTo>
                  <a:cubicBezTo>
                    <a:pt x="58" y="36"/>
                    <a:pt x="44" y="34"/>
                    <a:pt x="0" y="33"/>
                  </a:cubicBezTo>
                  <a:cubicBezTo>
                    <a:pt x="0" y="0"/>
                    <a:pt x="0" y="0"/>
                    <a:pt x="0" y="0"/>
                  </a:cubicBezTo>
                  <a:cubicBezTo>
                    <a:pt x="72" y="2"/>
                    <a:pt x="94" y="3"/>
                    <a:pt x="130" y="3"/>
                  </a:cubicBezTo>
                  <a:cubicBezTo>
                    <a:pt x="168" y="3"/>
                    <a:pt x="265" y="2"/>
                    <a:pt x="333" y="0"/>
                  </a:cubicBezTo>
                  <a:cubicBezTo>
                    <a:pt x="333" y="33"/>
                    <a:pt x="333" y="33"/>
                    <a:pt x="333" y="33"/>
                  </a:cubicBezTo>
                  <a:cubicBezTo>
                    <a:pt x="291" y="34"/>
                    <a:pt x="254" y="36"/>
                    <a:pt x="246" y="39"/>
                  </a:cubicBezTo>
                  <a:cubicBezTo>
                    <a:pt x="239" y="41"/>
                    <a:pt x="235" y="46"/>
                    <a:pt x="234" y="52"/>
                  </a:cubicBezTo>
                  <a:cubicBezTo>
                    <a:pt x="234" y="59"/>
                    <a:pt x="243" y="78"/>
                    <a:pt x="262" y="111"/>
                  </a:cubicBezTo>
                  <a:cubicBezTo>
                    <a:pt x="426" y="376"/>
                    <a:pt x="426" y="376"/>
                    <a:pt x="426" y="376"/>
                  </a:cubicBezTo>
                  <a:lnTo>
                    <a:pt x="601"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p:cNvSpPr>
              <a:spLocks noEditPoints="1"/>
            </p:cNvSpPr>
            <p:nvPr userDrawn="1"/>
          </p:nvSpPr>
          <p:spPr bwMode="auto">
            <a:xfrm>
              <a:off x="1558925" y="681038"/>
              <a:ext cx="263525" cy="246063"/>
            </a:xfrm>
            <a:custGeom>
              <a:avLst/>
              <a:gdLst>
                <a:gd name="T0" fmla="*/ 148 w 830"/>
                <a:gd name="T1" fmla="*/ 190 h 775"/>
                <a:gd name="T2" fmla="*/ 247 w 830"/>
                <a:gd name="T3" fmla="*/ 82 h 775"/>
                <a:gd name="T4" fmla="*/ 399 w 830"/>
                <a:gd name="T5" fmla="*/ 45 h 775"/>
                <a:gd name="T6" fmla="*/ 512 w 830"/>
                <a:gd name="T7" fmla="*/ 62 h 775"/>
                <a:gd name="T8" fmla="*/ 596 w 830"/>
                <a:gd name="T9" fmla="*/ 106 h 775"/>
                <a:gd name="T10" fmla="*/ 652 w 830"/>
                <a:gd name="T11" fmla="*/ 167 h 775"/>
                <a:gd name="T12" fmla="*/ 690 w 830"/>
                <a:gd name="T13" fmla="*/ 245 h 775"/>
                <a:gd name="T14" fmla="*/ 713 w 830"/>
                <a:gd name="T15" fmla="*/ 398 h 775"/>
                <a:gd name="T16" fmla="*/ 681 w 830"/>
                <a:gd name="T17" fmla="*/ 571 h 775"/>
                <a:gd name="T18" fmla="*/ 584 w 830"/>
                <a:gd name="T19" fmla="*/ 686 h 775"/>
                <a:gd name="T20" fmla="*/ 431 w 830"/>
                <a:gd name="T21" fmla="*/ 727 h 775"/>
                <a:gd name="T22" fmla="*/ 315 w 830"/>
                <a:gd name="T23" fmla="*/ 707 h 775"/>
                <a:gd name="T24" fmla="*/ 220 w 830"/>
                <a:gd name="T25" fmla="*/ 644 h 775"/>
                <a:gd name="T26" fmla="*/ 151 w 830"/>
                <a:gd name="T27" fmla="*/ 539 h 775"/>
                <a:gd name="T28" fmla="*/ 125 w 830"/>
                <a:gd name="T29" fmla="*/ 450 h 775"/>
                <a:gd name="T30" fmla="*/ 115 w 830"/>
                <a:gd name="T31" fmla="*/ 349 h 775"/>
                <a:gd name="T32" fmla="*/ 148 w 830"/>
                <a:gd name="T33" fmla="*/ 190 h 775"/>
                <a:gd name="T34" fmla="*/ 26 w 830"/>
                <a:gd name="T35" fmla="*/ 541 h 775"/>
                <a:gd name="T36" fmla="*/ 105 w 830"/>
                <a:gd name="T37" fmla="*/ 669 h 775"/>
                <a:gd name="T38" fmla="*/ 231 w 830"/>
                <a:gd name="T39" fmla="*/ 748 h 775"/>
                <a:gd name="T40" fmla="*/ 392 w 830"/>
                <a:gd name="T41" fmla="*/ 775 h 775"/>
                <a:gd name="T42" fmla="*/ 706 w 830"/>
                <a:gd name="T43" fmla="*/ 657 h 775"/>
                <a:gd name="T44" fmla="*/ 830 w 830"/>
                <a:gd name="T45" fmla="*/ 364 h 775"/>
                <a:gd name="T46" fmla="*/ 817 w 830"/>
                <a:gd name="T47" fmla="*/ 261 h 775"/>
                <a:gd name="T48" fmla="*/ 784 w 830"/>
                <a:gd name="T49" fmla="*/ 177 h 775"/>
                <a:gd name="T50" fmla="*/ 709 w 830"/>
                <a:gd name="T51" fmla="*/ 89 h 775"/>
                <a:gd name="T52" fmla="*/ 588 w 830"/>
                <a:gd name="T53" fmla="*/ 25 h 775"/>
                <a:gd name="T54" fmla="*/ 423 w 830"/>
                <a:gd name="T55" fmla="*/ 0 h 775"/>
                <a:gd name="T56" fmla="*/ 249 w 830"/>
                <a:gd name="T57" fmla="*/ 29 h 775"/>
                <a:gd name="T58" fmla="*/ 112 w 830"/>
                <a:gd name="T59" fmla="*/ 113 h 775"/>
                <a:gd name="T60" fmla="*/ 26 w 830"/>
                <a:gd name="T61" fmla="*/ 239 h 775"/>
                <a:gd name="T62" fmla="*/ 0 w 830"/>
                <a:gd name="T63" fmla="*/ 393 h 775"/>
                <a:gd name="T64" fmla="*/ 26 w 830"/>
                <a:gd name="T65" fmla="*/ 54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30" h="775">
                  <a:moveTo>
                    <a:pt x="148" y="190"/>
                  </a:moveTo>
                  <a:cubicBezTo>
                    <a:pt x="170" y="143"/>
                    <a:pt x="203" y="107"/>
                    <a:pt x="247" y="82"/>
                  </a:cubicBezTo>
                  <a:cubicBezTo>
                    <a:pt x="290" y="57"/>
                    <a:pt x="341" y="45"/>
                    <a:pt x="399" y="45"/>
                  </a:cubicBezTo>
                  <a:cubicBezTo>
                    <a:pt x="440" y="45"/>
                    <a:pt x="477" y="51"/>
                    <a:pt x="512" y="62"/>
                  </a:cubicBezTo>
                  <a:cubicBezTo>
                    <a:pt x="546" y="74"/>
                    <a:pt x="575" y="89"/>
                    <a:pt x="596" y="106"/>
                  </a:cubicBezTo>
                  <a:cubicBezTo>
                    <a:pt x="618" y="124"/>
                    <a:pt x="637" y="144"/>
                    <a:pt x="652" y="167"/>
                  </a:cubicBezTo>
                  <a:cubicBezTo>
                    <a:pt x="668" y="190"/>
                    <a:pt x="681" y="216"/>
                    <a:pt x="690" y="245"/>
                  </a:cubicBezTo>
                  <a:cubicBezTo>
                    <a:pt x="706" y="292"/>
                    <a:pt x="713" y="343"/>
                    <a:pt x="713" y="398"/>
                  </a:cubicBezTo>
                  <a:cubicBezTo>
                    <a:pt x="713" y="463"/>
                    <a:pt x="703" y="521"/>
                    <a:pt x="681" y="571"/>
                  </a:cubicBezTo>
                  <a:cubicBezTo>
                    <a:pt x="660" y="620"/>
                    <a:pt x="627" y="659"/>
                    <a:pt x="584" y="686"/>
                  </a:cubicBezTo>
                  <a:cubicBezTo>
                    <a:pt x="541" y="714"/>
                    <a:pt x="490" y="727"/>
                    <a:pt x="431" y="727"/>
                  </a:cubicBezTo>
                  <a:cubicBezTo>
                    <a:pt x="388" y="727"/>
                    <a:pt x="350" y="721"/>
                    <a:pt x="315" y="707"/>
                  </a:cubicBezTo>
                  <a:cubicBezTo>
                    <a:pt x="280" y="694"/>
                    <a:pt x="248" y="673"/>
                    <a:pt x="220" y="644"/>
                  </a:cubicBezTo>
                  <a:cubicBezTo>
                    <a:pt x="192" y="616"/>
                    <a:pt x="169" y="581"/>
                    <a:pt x="151" y="539"/>
                  </a:cubicBezTo>
                  <a:cubicBezTo>
                    <a:pt x="141" y="514"/>
                    <a:pt x="132" y="484"/>
                    <a:pt x="125" y="450"/>
                  </a:cubicBezTo>
                  <a:cubicBezTo>
                    <a:pt x="118" y="416"/>
                    <a:pt x="115" y="382"/>
                    <a:pt x="115" y="349"/>
                  </a:cubicBezTo>
                  <a:cubicBezTo>
                    <a:pt x="115" y="290"/>
                    <a:pt x="126" y="236"/>
                    <a:pt x="148" y="190"/>
                  </a:cubicBezTo>
                  <a:close/>
                  <a:moveTo>
                    <a:pt x="26" y="541"/>
                  </a:moveTo>
                  <a:cubicBezTo>
                    <a:pt x="44" y="591"/>
                    <a:pt x="70" y="634"/>
                    <a:pt x="105" y="669"/>
                  </a:cubicBezTo>
                  <a:cubicBezTo>
                    <a:pt x="139" y="704"/>
                    <a:pt x="181" y="730"/>
                    <a:pt x="231" y="748"/>
                  </a:cubicBezTo>
                  <a:cubicBezTo>
                    <a:pt x="281" y="765"/>
                    <a:pt x="335" y="775"/>
                    <a:pt x="392" y="775"/>
                  </a:cubicBezTo>
                  <a:cubicBezTo>
                    <a:pt x="518" y="775"/>
                    <a:pt x="623" y="736"/>
                    <a:pt x="706" y="657"/>
                  </a:cubicBezTo>
                  <a:cubicBezTo>
                    <a:pt x="788" y="579"/>
                    <a:pt x="830" y="481"/>
                    <a:pt x="830" y="364"/>
                  </a:cubicBezTo>
                  <a:cubicBezTo>
                    <a:pt x="830" y="327"/>
                    <a:pt x="826" y="293"/>
                    <a:pt x="817" y="261"/>
                  </a:cubicBezTo>
                  <a:cubicBezTo>
                    <a:pt x="809" y="228"/>
                    <a:pt x="798" y="200"/>
                    <a:pt x="784" y="177"/>
                  </a:cubicBezTo>
                  <a:cubicBezTo>
                    <a:pt x="766" y="145"/>
                    <a:pt x="741" y="116"/>
                    <a:pt x="709" y="89"/>
                  </a:cubicBezTo>
                  <a:cubicBezTo>
                    <a:pt x="678" y="62"/>
                    <a:pt x="637" y="41"/>
                    <a:pt x="588" y="25"/>
                  </a:cubicBezTo>
                  <a:cubicBezTo>
                    <a:pt x="538" y="8"/>
                    <a:pt x="484" y="0"/>
                    <a:pt x="423" y="0"/>
                  </a:cubicBezTo>
                  <a:cubicBezTo>
                    <a:pt x="358" y="0"/>
                    <a:pt x="300" y="10"/>
                    <a:pt x="249" y="29"/>
                  </a:cubicBezTo>
                  <a:cubicBezTo>
                    <a:pt x="198" y="48"/>
                    <a:pt x="152" y="76"/>
                    <a:pt x="112" y="113"/>
                  </a:cubicBezTo>
                  <a:cubicBezTo>
                    <a:pt x="72" y="151"/>
                    <a:pt x="43" y="193"/>
                    <a:pt x="26" y="239"/>
                  </a:cubicBezTo>
                  <a:cubicBezTo>
                    <a:pt x="8" y="286"/>
                    <a:pt x="0" y="337"/>
                    <a:pt x="0" y="393"/>
                  </a:cubicBezTo>
                  <a:cubicBezTo>
                    <a:pt x="0" y="441"/>
                    <a:pt x="9" y="491"/>
                    <a:pt x="26" y="5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188892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8368" y="0"/>
            <a:ext cx="7827264" cy="1371600"/>
          </a:xfrm>
          <a:prstGeom prst="rect">
            <a:avLst/>
          </a:prstGeom>
        </p:spPr>
        <p:txBody>
          <a:bodyPr vert="horz" lIns="0" tIns="45720" rIns="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58368" y="1371600"/>
            <a:ext cx="7827264" cy="4800600"/>
          </a:xfrm>
          <a:prstGeom prst="rect">
            <a:avLst/>
          </a:prstGeom>
        </p:spPr>
        <p:txBody>
          <a:bodyPr vert="horz" lIns="0" tIns="228600" rIns="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485632" y="6528816"/>
            <a:ext cx="658368" cy="109728"/>
          </a:xfrm>
          <a:prstGeom prst="rect">
            <a:avLst/>
          </a:prstGeom>
        </p:spPr>
        <p:txBody>
          <a:bodyPr vert="horz" lIns="91440" tIns="0" rIns="91440" bIns="0" rtlCol="0" anchor="ctr"/>
          <a:lstStyle>
            <a:lvl1pPr algn="r">
              <a:defRPr sz="700">
                <a:solidFill>
                  <a:schemeClr val="bg2">
                    <a:lumMod val="75000"/>
                  </a:schemeClr>
                </a:solidFill>
              </a:defRPr>
            </a:lvl1pPr>
          </a:lstStyle>
          <a:p>
            <a:fld id="{43E9BD96-A84B-4DE4-A61E-FECEFD3EF6ED}" type="datetime1">
              <a:rPr lang="en-US" smtClean="0"/>
              <a:t>5/8/2018</a:t>
            </a:fld>
            <a:endParaRPr lang="en-US"/>
          </a:p>
        </p:txBody>
      </p:sp>
      <p:sp>
        <p:nvSpPr>
          <p:cNvPr id="5" name="Footer Placeholder 4"/>
          <p:cNvSpPr>
            <a:spLocks noGrp="1"/>
          </p:cNvSpPr>
          <p:nvPr>
            <p:ph type="ftr" sz="quarter" idx="3"/>
          </p:nvPr>
        </p:nvSpPr>
        <p:spPr>
          <a:xfrm>
            <a:off x="1984248" y="6172200"/>
            <a:ext cx="6510528" cy="457200"/>
          </a:xfrm>
          <a:prstGeom prst="rect">
            <a:avLst/>
          </a:prstGeom>
        </p:spPr>
        <p:txBody>
          <a:bodyPr vert="horz" lIns="0" tIns="45720" rIns="0" bIns="0" rtlCol="0" anchor="t" anchorCtr="0"/>
          <a:lstStyle>
            <a:lvl1pPr algn="r">
              <a:lnSpc>
                <a:spcPct val="90000"/>
              </a:lnSpc>
              <a:defRPr sz="1400">
                <a:solidFill>
                  <a:schemeClr val="bg2">
                    <a:lumMod val="75000"/>
                  </a:schemeClr>
                </a:solidFill>
              </a:defRPr>
            </a:lvl1pPr>
          </a:lstStyle>
          <a:p>
            <a:endParaRPr lang="en-US" dirty="0"/>
          </a:p>
        </p:txBody>
      </p:sp>
      <p:sp>
        <p:nvSpPr>
          <p:cNvPr id="6" name="Slide Number Placeholder 5"/>
          <p:cNvSpPr>
            <a:spLocks noGrp="1"/>
          </p:cNvSpPr>
          <p:nvPr>
            <p:ph type="sldNum" sz="quarter" idx="4"/>
          </p:nvPr>
        </p:nvSpPr>
        <p:spPr>
          <a:xfrm>
            <a:off x="8485632" y="6931152"/>
            <a:ext cx="658368" cy="109728"/>
          </a:xfrm>
          <a:prstGeom prst="rect">
            <a:avLst/>
          </a:prstGeom>
        </p:spPr>
        <p:txBody>
          <a:bodyPr vert="horz" lIns="91440" tIns="45720" rIns="91440" bIns="45720" rtlCol="0" anchor="ctr"/>
          <a:lstStyle>
            <a:lvl1pPr algn="r">
              <a:defRPr sz="1200">
                <a:solidFill>
                  <a:schemeClr val="bg2">
                    <a:lumMod val="75000"/>
                  </a:schemeClr>
                </a:solidFill>
              </a:defRPr>
            </a:lvl1pPr>
          </a:lstStyle>
          <a:p>
            <a:fld id="{3C1CEEF6-673E-454E-86C7-8216BA50636A}" type="slidenum">
              <a:rPr lang="en-US" smtClean="0"/>
              <a:pPr/>
              <a:t>‹Nr.›</a:t>
            </a:fld>
            <a:endParaRPr lang="en-US"/>
          </a:p>
        </p:txBody>
      </p:sp>
      <p:sp>
        <p:nvSpPr>
          <p:cNvPr id="7" name="TextBox 6"/>
          <p:cNvSpPr txBox="1"/>
          <p:nvPr/>
        </p:nvSpPr>
        <p:spPr>
          <a:xfrm>
            <a:off x="7010400" y="6657945"/>
            <a:ext cx="2133600" cy="200055"/>
          </a:xfrm>
          <a:prstGeom prst="rect">
            <a:avLst/>
          </a:prstGeom>
        </p:spPr>
        <p:txBody>
          <a:bodyPr vert="horz" lIns="91440" tIns="45720" rIns="91440" bIns="45720" rtlCol="0" anchor="ctr">
            <a:noAutofit/>
          </a:bodyPr>
          <a:lstStyle>
            <a:defPPr>
              <a:defRPr lang="en-US"/>
            </a:defPPr>
            <a:lvl1pPr algn="r">
              <a:defRPr sz="1200">
                <a:solidFill>
                  <a:schemeClr val="tx1">
                    <a:tint val="75000"/>
                  </a:schemeClr>
                </a:solidFill>
              </a:defRPr>
            </a:lvl1pPr>
          </a:lstStyle>
          <a:p>
            <a:pPr lvl="0"/>
            <a:r>
              <a:rPr lang="en-US" sz="700" dirty="0" smtClean="0">
                <a:solidFill>
                  <a:schemeClr val="bg2">
                    <a:lumMod val="75000"/>
                  </a:schemeClr>
                </a:solidFill>
              </a:rPr>
              <a:t>©2017 MFMER  |  slide-</a:t>
            </a:r>
            <a:fld id="{D445C29B-035B-48ED-941F-A66A11A8A322}" type="slidenum">
              <a:rPr lang="en-US" sz="700" smtClean="0">
                <a:solidFill>
                  <a:schemeClr val="bg2">
                    <a:lumMod val="75000"/>
                  </a:schemeClr>
                </a:solidFill>
              </a:rPr>
              <a:pPr lvl="0"/>
              <a:t>‹Nr.›</a:t>
            </a:fld>
            <a:endParaRPr lang="en-US" sz="700" dirty="0" smtClean="0">
              <a:solidFill>
                <a:schemeClr val="bg2">
                  <a:lumMod val="75000"/>
                </a:schemeClr>
              </a:solidFill>
            </a:endParaRPr>
          </a:p>
        </p:txBody>
      </p:sp>
    </p:spTree>
    <p:extLst>
      <p:ext uri="{BB962C8B-B14F-4D97-AF65-F5344CB8AC3E}">
        <p14:creationId xmlns:p14="http://schemas.microsoft.com/office/powerpoint/2010/main" val="127908164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tatistika.mfub.bg.ac.rs/interactive-graph/" TargetMode="External"/><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chart" Target="../charts/chart14.xml"/><Relationship Id="rId3" Type="http://schemas.openxmlformats.org/officeDocument/2006/relationships/chart" Target="../charts/chart9.xml"/><Relationship Id="rId7" Type="http://schemas.openxmlformats.org/officeDocument/2006/relationships/chart" Target="../charts/chart13.xml"/><Relationship Id="rId2" Type="http://schemas.openxmlformats.org/officeDocument/2006/relationships/chart" Target="../charts/chart8.xml"/><Relationship Id="rId1" Type="http://schemas.openxmlformats.org/officeDocument/2006/relationships/slideLayout" Target="../slideLayouts/slideLayout7.xml"/><Relationship Id="rId6" Type="http://schemas.openxmlformats.org/officeDocument/2006/relationships/chart" Target="../charts/chart12.xml"/><Relationship Id="rId5" Type="http://schemas.openxmlformats.org/officeDocument/2006/relationships/chart" Target="../charts/chart11.xml"/><Relationship Id="rId4" Type="http://schemas.openxmlformats.org/officeDocument/2006/relationships/chart" Target="../charts/chart10.xml"/></Relationships>
</file>

<file path=ppt/slides/_rels/slide4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chart" Target="../charts/chart16.xml"/></Relationships>
</file>

<file path=ppt/slides/_rels/slide43.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chart" Target="../charts/chart21.xml"/><Relationship Id="rId1" Type="http://schemas.openxmlformats.org/officeDocument/2006/relationships/slideLayout" Target="../slideLayouts/slideLayout7.xml"/><Relationship Id="rId4" Type="http://schemas.openxmlformats.org/officeDocument/2006/relationships/chart" Target="../charts/chart23.xml"/></Relationships>
</file>

<file path=ppt/slides/_rels/slide49.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2.xml"/><Relationship Id="rId4" Type="http://schemas.openxmlformats.org/officeDocument/2006/relationships/chart" Target="../charts/chart28.xml"/></Relationships>
</file>

<file path=ppt/slides/_rels/slide51.xml.rels><?xml version="1.0" encoding="UTF-8" standalone="yes"?>
<Relationships xmlns="http://schemas.openxmlformats.org/package/2006/relationships"><Relationship Id="rId8" Type="http://schemas.openxmlformats.org/officeDocument/2006/relationships/chart" Target="../charts/chart35.xml"/><Relationship Id="rId3" Type="http://schemas.openxmlformats.org/officeDocument/2006/relationships/chart" Target="../charts/chart30.xml"/><Relationship Id="rId7" Type="http://schemas.openxmlformats.org/officeDocument/2006/relationships/chart" Target="../charts/chart34.xml"/><Relationship Id="rId2" Type="http://schemas.openxmlformats.org/officeDocument/2006/relationships/chart" Target="../charts/chart29.xml"/><Relationship Id="rId1" Type="http://schemas.openxmlformats.org/officeDocument/2006/relationships/slideLayout" Target="../slideLayouts/slideLayout8.xml"/><Relationship Id="rId6" Type="http://schemas.openxmlformats.org/officeDocument/2006/relationships/chart" Target="../charts/chart33.xml"/><Relationship Id="rId5" Type="http://schemas.openxmlformats.org/officeDocument/2006/relationships/chart" Target="../charts/chart32.xml"/><Relationship Id="rId4" Type="http://schemas.openxmlformats.org/officeDocument/2006/relationships/chart" Target="../charts/chart31.xml"/><Relationship Id="rId9" Type="http://schemas.openxmlformats.org/officeDocument/2006/relationships/chart" Target="../charts/chart36.xml"/></Relationships>
</file>

<file path=ppt/slides/_rels/slide5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tatistika.mfub.bg.ac.rs/interactive-graph/"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5.xml.rels><?xml version="1.0" encoding="UTF-8" standalone="yes"?>
<Relationships xmlns="http://schemas.openxmlformats.org/package/2006/relationships"><Relationship Id="rId8" Type="http://schemas.openxmlformats.org/officeDocument/2006/relationships/chart" Target="../charts/chart43.xml"/><Relationship Id="rId3" Type="http://schemas.openxmlformats.org/officeDocument/2006/relationships/chart" Target="../charts/chart38.xml"/><Relationship Id="rId7" Type="http://schemas.openxmlformats.org/officeDocument/2006/relationships/chart" Target="../charts/chart42.xml"/><Relationship Id="rId2" Type="http://schemas.openxmlformats.org/officeDocument/2006/relationships/chart" Target="../charts/chart37.xml"/><Relationship Id="rId1" Type="http://schemas.openxmlformats.org/officeDocument/2006/relationships/slideLayout" Target="../slideLayouts/slideLayout2.xml"/><Relationship Id="rId6" Type="http://schemas.openxmlformats.org/officeDocument/2006/relationships/chart" Target="../charts/chart41.xml"/><Relationship Id="rId5" Type="http://schemas.openxmlformats.org/officeDocument/2006/relationships/chart" Target="../charts/chart40.xml"/><Relationship Id="rId10" Type="http://schemas.openxmlformats.org/officeDocument/2006/relationships/chart" Target="../charts/chart45.xml"/><Relationship Id="rId4" Type="http://schemas.openxmlformats.org/officeDocument/2006/relationships/chart" Target="../charts/chart39.xml"/><Relationship Id="rId9" Type="http://schemas.openxmlformats.org/officeDocument/2006/relationships/chart" Target="../charts/chart44.xml"/></Relationships>
</file>

<file path=ppt/slides/_rels/slide66.xml.rels><?xml version="1.0" encoding="UTF-8" standalone="yes"?>
<Relationships xmlns="http://schemas.openxmlformats.org/package/2006/relationships"><Relationship Id="rId3" Type="http://schemas.openxmlformats.org/officeDocument/2006/relationships/chart" Target="../charts/chart47.xml"/><Relationship Id="rId2" Type="http://schemas.openxmlformats.org/officeDocument/2006/relationships/chart" Target="../charts/chart46.xml"/><Relationship Id="rId1" Type="http://schemas.openxmlformats.org/officeDocument/2006/relationships/slideLayout" Target="../slideLayouts/slideLayout2.xml"/><Relationship Id="rId5" Type="http://schemas.openxmlformats.org/officeDocument/2006/relationships/chart" Target="../charts/chart49.xml"/><Relationship Id="rId4" Type="http://schemas.openxmlformats.org/officeDocument/2006/relationships/chart" Target="../charts/chart48.xml"/></Relationships>
</file>

<file path=ppt/slides/_rels/slide67.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4" Type="http://schemas.openxmlformats.org/officeDocument/2006/relationships/chart" Target="../charts/char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CA" altLang="en-US" b="1" dirty="0" smtClean="0"/>
              <a:t>Reveal, Don’t Conceal</a:t>
            </a:r>
            <a:br>
              <a:rPr lang="en-CA" altLang="en-US" b="1" dirty="0" smtClean="0"/>
            </a:br>
            <a:r>
              <a:rPr lang="en-CA" altLang="en-US" sz="3200" dirty="0" smtClean="0"/>
              <a:t>Rethinking Data </a:t>
            </a:r>
            <a:r>
              <a:rPr lang="en-CA" altLang="en-US" sz="3200" dirty="0"/>
              <a:t>Visualization </a:t>
            </a:r>
            <a:r>
              <a:rPr lang="en-CA" altLang="en-US" sz="3200" dirty="0" smtClean="0"/>
              <a:t>&amp; Statistics Education to Improve Transparency</a:t>
            </a:r>
            <a:endParaRPr lang="en-US" sz="3200" dirty="0"/>
          </a:p>
        </p:txBody>
      </p:sp>
      <p:sp>
        <p:nvSpPr>
          <p:cNvPr id="3" name="Subtitle 2"/>
          <p:cNvSpPr>
            <a:spLocks noGrp="1"/>
          </p:cNvSpPr>
          <p:nvPr>
            <p:ph type="subTitle" idx="1"/>
          </p:nvPr>
        </p:nvSpPr>
        <p:spPr/>
        <p:txBody>
          <a:bodyPr/>
          <a:lstStyle/>
          <a:p>
            <a:endParaRPr lang="en-US" altLang="en-US" dirty="0" smtClean="0"/>
          </a:p>
          <a:p>
            <a:r>
              <a:rPr lang="en-US" altLang="en-US" sz="2400" dirty="0" smtClean="0"/>
              <a:t>Tracey </a:t>
            </a:r>
            <a:r>
              <a:rPr lang="en-US" altLang="en-US" sz="2400" dirty="0"/>
              <a:t>L. </a:t>
            </a:r>
            <a:r>
              <a:rPr lang="en-US" altLang="en-US" sz="2400" dirty="0" err="1"/>
              <a:t>Weissgerber</a:t>
            </a:r>
            <a:r>
              <a:rPr lang="en-US" altLang="en-US" sz="2400" dirty="0"/>
              <a:t>, </a:t>
            </a:r>
            <a:r>
              <a:rPr lang="en-US" altLang="en-US" sz="2400" dirty="0" smtClean="0"/>
              <a:t>PhD</a:t>
            </a:r>
          </a:p>
          <a:p>
            <a:endParaRPr lang="en-US" altLang="en-US" dirty="0" smtClean="0"/>
          </a:p>
          <a:p>
            <a:r>
              <a:rPr lang="en-US" altLang="en-US" sz="2000" dirty="0" smtClean="0"/>
              <a:t>Twitter: @</a:t>
            </a:r>
            <a:r>
              <a:rPr lang="en-US" altLang="en-US" sz="2000" dirty="0" err="1" smtClean="0"/>
              <a:t>T_Weissgerber</a:t>
            </a:r>
            <a:endParaRPr lang="en-US" altLang="en-US" sz="2000" dirty="0"/>
          </a:p>
          <a:p>
            <a:endParaRPr lang="en-US" dirty="0"/>
          </a:p>
        </p:txBody>
      </p:sp>
      <p:pic>
        <p:nvPicPr>
          <p:cNvPr id="4" name="Picture 3" descr="C:\Users\m110329\AppData\Local\Microsoft\Windows\Temporary Internet Files\Content.IE5\PSY0E6GX\351223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81000"/>
            <a:ext cx="26289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7841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304801" y="1371600"/>
            <a:ext cx="8610599" cy="5410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8368" y="0"/>
            <a:ext cx="7827264" cy="990600"/>
          </a:xfrm>
        </p:spPr>
        <p:txBody>
          <a:bodyPr/>
          <a:lstStyle/>
          <a:p>
            <a:r>
              <a:rPr lang="en-US" altLang="en-US" dirty="0"/>
              <a:t>Our interpretation depends on what we see</a:t>
            </a:r>
            <a:endParaRPr lang="en-US" dirty="0"/>
          </a:p>
        </p:txBody>
      </p:sp>
      <p:graphicFrame>
        <p:nvGraphicFramePr>
          <p:cNvPr id="3" name="Chart 2"/>
          <p:cNvGraphicFramePr/>
          <p:nvPr>
            <p:extLst>
              <p:ext uri="{D42A27DB-BD31-4B8C-83A1-F6EECF244321}">
                <p14:modId xmlns:p14="http://schemas.microsoft.com/office/powerpoint/2010/main" val="287903340"/>
              </p:ext>
            </p:extLst>
          </p:nvPr>
        </p:nvGraphicFramePr>
        <p:xfrm>
          <a:off x="947057" y="3665478"/>
          <a:ext cx="3396343" cy="334492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ext uri="{D42A27DB-BD31-4B8C-83A1-F6EECF244321}">
                <p14:modId xmlns:p14="http://schemas.microsoft.com/office/powerpoint/2010/main" val="4293933451"/>
              </p:ext>
            </p:extLst>
          </p:nvPr>
        </p:nvGraphicFramePr>
        <p:xfrm>
          <a:off x="4350811" y="2127710"/>
          <a:ext cx="3802589" cy="4535131"/>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p:cNvCxnSpPr/>
          <p:nvPr/>
        </p:nvCxnSpPr>
        <p:spPr>
          <a:xfrm>
            <a:off x="5406114" y="5758777"/>
            <a:ext cx="357188" cy="158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7573052" y="5687339"/>
            <a:ext cx="203200" cy="173038"/>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6926939" y="5504777"/>
            <a:ext cx="203200" cy="174625"/>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 name="Straight Connector 8"/>
          <p:cNvCxnSpPr/>
          <p:nvPr/>
        </p:nvCxnSpPr>
        <p:spPr>
          <a:xfrm>
            <a:off x="7503202" y="5766714"/>
            <a:ext cx="35718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792002" y="5563514"/>
            <a:ext cx="357187"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6095089" y="4141114"/>
            <a:ext cx="357188"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TextBox 3"/>
          <p:cNvSpPr txBox="1">
            <a:spLocks noChangeArrowheads="1"/>
          </p:cNvSpPr>
          <p:nvPr/>
        </p:nvSpPr>
        <p:spPr bwMode="auto">
          <a:xfrm>
            <a:off x="1981653" y="3363912"/>
            <a:ext cx="13239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dirty="0"/>
              <a:t>Mean ± SE</a:t>
            </a:r>
          </a:p>
        </p:txBody>
      </p:sp>
      <p:sp>
        <p:nvSpPr>
          <p:cNvPr id="14" name="TextBox 3"/>
          <p:cNvSpPr txBox="1">
            <a:spLocks noChangeArrowheads="1"/>
          </p:cNvSpPr>
          <p:nvPr/>
        </p:nvSpPr>
        <p:spPr bwMode="auto">
          <a:xfrm>
            <a:off x="1219199" y="1226403"/>
            <a:ext cx="274320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r>
              <a:rPr lang="en-US" altLang="en-US" sz="2400" b="1" dirty="0" smtClean="0">
                <a:solidFill>
                  <a:srgbClr val="C00000"/>
                </a:solidFill>
              </a:rPr>
              <a:t>Reader is a passive observer</a:t>
            </a:r>
            <a:endParaRPr lang="en-US" altLang="en-US" sz="2400" b="1" dirty="0">
              <a:solidFill>
                <a:srgbClr val="C00000"/>
              </a:solidFill>
            </a:endParaRPr>
          </a:p>
        </p:txBody>
      </p:sp>
      <p:sp>
        <p:nvSpPr>
          <p:cNvPr id="15" name="TextBox 3"/>
          <p:cNvSpPr txBox="1">
            <a:spLocks noChangeArrowheads="1"/>
          </p:cNvSpPr>
          <p:nvPr/>
        </p:nvSpPr>
        <p:spPr bwMode="auto">
          <a:xfrm>
            <a:off x="5410199" y="1219200"/>
            <a:ext cx="274320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r>
              <a:rPr lang="en-US" altLang="en-US" sz="2400" b="1" dirty="0" smtClean="0">
                <a:solidFill>
                  <a:srgbClr val="00B050"/>
                </a:solidFill>
              </a:rPr>
              <a:t>Reader is an active participant</a:t>
            </a:r>
            <a:endParaRPr lang="en-US" altLang="en-US" sz="2400" b="1" dirty="0">
              <a:solidFill>
                <a:srgbClr val="00B050"/>
              </a:solidFill>
            </a:endParaRPr>
          </a:p>
        </p:txBody>
      </p:sp>
    </p:spTree>
    <p:extLst>
      <p:ext uri="{BB962C8B-B14F-4D97-AF65-F5344CB8AC3E}">
        <p14:creationId xmlns:p14="http://schemas.microsoft.com/office/powerpoint/2010/main" val="3307521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All data presentation methods are a reflection of reality…</a:t>
            </a:r>
            <a:endParaRPr lang="en-US" dirty="0"/>
          </a:p>
        </p:txBody>
      </p:sp>
      <p:pic>
        <p:nvPicPr>
          <p:cNvPr id="3"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43288" y="1474788"/>
            <a:ext cx="2195512" cy="175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7"/>
          <p:cNvPicPr>
            <a:picLocks noChangeAspect="1"/>
          </p:cNvPicPr>
          <p:nvPr/>
        </p:nvPicPr>
        <p:blipFill>
          <a:blip r:embed="rId3">
            <a:extLst>
              <a:ext uri="{28A0092B-C50C-407E-A947-70E740481C1C}">
                <a14:useLocalDpi xmlns:a14="http://schemas.microsoft.com/office/drawing/2010/main" val="0"/>
              </a:ext>
            </a:extLst>
          </a:blip>
          <a:srcRect l="13901" r="8340"/>
          <a:stretch>
            <a:fillRect/>
          </a:stretch>
        </p:blipFill>
        <p:spPr bwMode="auto">
          <a:xfrm>
            <a:off x="4741863" y="3709988"/>
            <a:ext cx="1725612" cy="1819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74913" y="3702050"/>
            <a:ext cx="1725612" cy="1827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6" name="Straight Arrow Connector 5"/>
          <p:cNvCxnSpPr/>
          <p:nvPr/>
        </p:nvCxnSpPr>
        <p:spPr>
          <a:xfrm flipV="1">
            <a:off x="5167313" y="3233738"/>
            <a:ext cx="0" cy="476250"/>
          </a:xfrm>
          <a:prstGeom prst="straightConnector1">
            <a:avLst/>
          </a:prstGeom>
          <a:ln w="38100">
            <a:solidFill>
              <a:schemeClr val="tx1"/>
            </a:solidFill>
            <a:tailEnd type="arrow" w="med" len="lg"/>
          </a:ln>
          <a:effectLst/>
        </p:spPr>
        <p:style>
          <a:lnRef idx="2">
            <a:schemeClr val="accent1"/>
          </a:lnRef>
          <a:fillRef idx="0">
            <a:schemeClr val="accent1"/>
          </a:fillRef>
          <a:effectRef idx="1">
            <a:schemeClr val="accent1"/>
          </a:effectRef>
          <a:fontRef idx="minor">
            <a:schemeClr val="tx1"/>
          </a:fontRef>
        </p:style>
      </p:cxnSp>
      <p:sp>
        <p:nvSpPr>
          <p:cNvPr id="7" name="Title 9"/>
          <p:cNvSpPr txBox="1">
            <a:spLocks/>
          </p:cNvSpPr>
          <p:nvPr/>
        </p:nvSpPr>
        <p:spPr bwMode="auto">
          <a:xfrm>
            <a:off x="363538" y="5518150"/>
            <a:ext cx="8591550" cy="806450"/>
          </a:xfrm>
          <a:prstGeom prst="rect">
            <a:avLst/>
          </a:prstGeom>
          <a:noFill/>
          <a:ln w="9525">
            <a:noFill/>
            <a:miter lim="800000"/>
            <a:headEnd/>
            <a:tailEnd/>
          </a:ln>
        </p:spPr>
        <p:txBody>
          <a:bodyPr lIns="0" rIns="0" bIns="91440" anchor="b"/>
          <a:lstStyle/>
          <a:p>
            <a:pPr algn="ctr" eaLnBrk="0" hangingPunct="0">
              <a:lnSpc>
                <a:spcPct val="90000"/>
              </a:lnSpc>
              <a:defRPr/>
            </a:pPr>
            <a:r>
              <a:rPr lang="en-US" sz="3200" kern="0" dirty="0">
                <a:solidFill>
                  <a:schemeClr val="tx2"/>
                </a:solidFill>
                <a:latin typeface="+mj-lt"/>
                <a:ea typeface="Arial" charset="0"/>
                <a:cs typeface="+mj-cs"/>
              </a:rPr>
              <a:t>Select methods that minimize distortion</a:t>
            </a:r>
          </a:p>
        </p:txBody>
      </p:sp>
      <p:cxnSp>
        <p:nvCxnSpPr>
          <p:cNvPr id="8" name="Straight Arrow Connector 7"/>
          <p:cNvCxnSpPr/>
          <p:nvPr/>
        </p:nvCxnSpPr>
        <p:spPr>
          <a:xfrm flipV="1">
            <a:off x="3883025" y="3225800"/>
            <a:ext cx="0" cy="476250"/>
          </a:xfrm>
          <a:prstGeom prst="straightConnector1">
            <a:avLst/>
          </a:prstGeom>
          <a:ln w="38100">
            <a:solidFill>
              <a:schemeClr val="tx1"/>
            </a:solidFill>
            <a:tailEnd type="arrow" w="med" len="lg"/>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998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marL="0" indent="0"/>
            <a:r>
              <a:rPr lang="en-US" b="1" dirty="0">
                <a:solidFill>
                  <a:srgbClr val="C00000"/>
                </a:solidFill>
              </a:rPr>
              <a:t>Problem: Very vague statistical methods</a:t>
            </a:r>
          </a:p>
        </p:txBody>
      </p:sp>
      <p:sp>
        <p:nvSpPr>
          <p:cNvPr id="3" name="Inhaltsplatzhalter 2"/>
          <p:cNvSpPr>
            <a:spLocks noGrp="1"/>
          </p:cNvSpPr>
          <p:nvPr>
            <p:ph idx="1"/>
          </p:nvPr>
        </p:nvSpPr>
        <p:spPr>
          <a:xfrm>
            <a:off x="658368" y="3429000"/>
            <a:ext cx="7827264" cy="2438400"/>
          </a:xfrm>
        </p:spPr>
        <p:txBody>
          <a:bodyPr/>
          <a:lstStyle/>
          <a:p>
            <a:pPr marL="514350" indent="-514350">
              <a:buFont typeface="+mj-lt"/>
              <a:buAutoNum type="arabicPeriod"/>
            </a:pPr>
            <a:r>
              <a:rPr lang="en-US" sz="2400" dirty="0" smtClean="0"/>
              <a:t>Can we tell what type of ANOVA or t-test is being performed?</a:t>
            </a:r>
          </a:p>
          <a:p>
            <a:pPr marL="514350" indent="-514350">
              <a:buFont typeface="+mj-lt"/>
              <a:buAutoNum type="arabicPeriod"/>
            </a:pPr>
            <a:r>
              <a:rPr lang="en-US" sz="2400" dirty="0" smtClean="0"/>
              <a:t>Do we have the information needed to verify the test result (test statistic, DF, </a:t>
            </a:r>
            <a:r>
              <a:rPr lang="en-US" sz="2400" dirty="0" smtClean="0"/>
              <a:t>exact p-value)?</a:t>
            </a:r>
            <a:endParaRPr lang="en-US" sz="2400" dirty="0" smtClean="0"/>
          </a:p>
          <a:p>
            <a:pPr marL="514350" indent="-514350">
              <a:buFont typeface="+mj-lt"/>
              <a:buAutoNum type="arabicPeriod"/>
            </a:pPr>
            <a:r>
              <a:rPr lang="en-US" sz="2400" dirty="0" smtClean="0"/>
              <a:t>Common errors</a:t>
            </a:r>
            <a:endParaRPr lang="de-DE" sz="2400" dirty="0"/>
          </a:p>
        </p:txBody>
      </p:sp>
      <p:sp>
        <p:nvSpPr>
          <p:cNvPr id="4" name="Inhaltsplatzhalter 2"/>
          <p:cNvSpPr txBox="1">
            <a:spLocks/>
          </p:cNvSpPr>
          <p:nvPr/>
        </p:nvSpPr>
        <p:spPr>
          <a:xfrm>
            <a:off x="685800" y="1295400"/>
            <a:ext cx="7827264" cy="1752600"/>
          </a:xfrm>
          <a:prstGeom prst="rect">
            <a:avLst/>
          </a:prstGeom>
        </p:spPr>
        <p:txBody>
          <a:bodyPr vert="horz" lIns="0" tIns="228600" rIns="0" bIns="45720" rtlCol="0">
            <a:noAutofit/>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sz="1800" b="1" dirty="0" smtClean="0">
              <a:solidFill>
                <a:srgbClr val="C00000"/>
              </a:solidFill>
            </a:endParaRPr>
          </a:p>
          <a:p>
            <a:pPr marL="0" indent="0" algn="ctr">
              <a:buNone/>
            </a:pPr>
            <a:r>
              <a:rPr lang="en-US" i="1" dirty="0" smtClean="0">
                <a:solidFill>
                  <a:schemeClr val="bg2">
                    <a:lumMod val="50000"/>
                  </a:schemeClr>
                </a:solidFill>
              </a:rPr>
              <a:t>“Data were analyzed by t-test or ANOVA, as appropriate…”</a:t>
            </a:r>
            <a:endParaRPr lang="de-DE" i="1" dirty="0">
              <a:solidFill>
                <a:schemeClr val="bg2">
                  <a:lumMod val="50000"/>
                </a:schemeClr>
              </a:solidFill>
            </a:endParaRPr>
          </a:p>
        </p:txBody>
      </p:sp>
    </p:spTree>
    <p:extLst>
      <p:ext uri="{BB962C8B-B14F-4D97-AF65-F5344CB8AC3E}">
        <p14:creationId xmlns:p14="http://schemas.microsoft.com/office/powerpoint/2010/main" val="12634280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Overview</a:t>
            </a:r>
            <a:endParaRPr lang="en-US" dirty="0"/>
          </a:p>
        </p:txBody>
      </p:sp>
      <p:sp>
        <p:nvSpPr>
          <p:cNvPr id="3" name="Content Placeholder 2"/>
          <p:cNvSpPr>
            <a:spLocks noGrp="1"/>
          </p:cNvSpPr>
          <p:nvPr>
            <p:ph idx="1"/>
          </p:nvPr>
        </p:nvSpPr>
        <p:spPr>
          <a:xfrm>
            <a:off x="658368" y="1828800"/>
            <a:ext cx="7827264" cy="4343400"/>
          </a:xfrm>
        </p:spPr>
        <p:txBody>
          <a:bodyPr/>
          <a:lstStyle/>
          <a:p>
            <a:pPr marL="514350" indent="-514350">
              <a:buFontTx/>
              <a:buAutoNum type="arabicPeriod"/>
            </a:pPr>
            <a:r>
              <a:rPr lang="en-US" altLang="en-US" dirty="0" smtClean="0">
                <a:solidFill>
                  <a:schemeClr val="bg1">
                    <a:lumMod val="65000"/>
                  </a:schemeClr>
                </a:solidFill>
              </a:rPr>
              <a:t>Data </a:t>
            </a:r>
            <a:r>
              <a:rPr lang="en-US" altLang="en-US" dirty="0" err="1" smtClean="0">
                <a:solidFill>
                  <a:schemeClr val="bg1">
                    <a:lumMod val="65000"/>
                  </a:schemeClr>
                </a:solidFill>
              </a:rPr>
              <a:t>viz</a:t>
            </a:r>
            <a:r>
              <a:rPr lang="en-US" altLang="en-US" dirty="0" smtClean="0">
                <a:solidFill>
                  <a:schemeClr val="bg1">
                    <a:lumMod val="65000"/>
                  </a:schemeClr>
                </a:solidFill>
              </a:rPr>
              <a:t> &amp;</a:t>
            </a:r>
            <a:r>
              <a:rPr lang="en-US" altLang="en-US" dirty="0">
                <a:solidFill>
                  <a:schemeClr val="bg1">
                    <a:lumMod val="65000"/>
                  </a:schemeClr>
                </a:solidFill>
              </a:rPr>
              <a:t> </a:t>
            </a:r>
            <a:r>
              <a:rPr lang="en-US" altLang="en-US" dirty="0" smtClean="0">
                <a:solidFill>
                  <a:schemeClr val="bg1">
                    <a:lumMod val="65000"/>
                  </a:schemeClr>
                </a:solidFill>
              </a:rPr>
              <a:t>stats in basic science </a:t>
            </a:r>
          </a:p>
          <a:p>
            <a:pPr marL="1428750" lvl="2" indent="-514350">
              <a:buFontTx/>
              <a:buAutoNum type="arabicPeriod"/>
            </a:pPr>
            <a:r>
              <a:rPr lang="en-US" altLang="en-US" sz="2400" dirty="0" smtClean="0">
                <a:solidFill>
                  <a:schemeClr val="bg1">
                    <a:lumMod val="65000"/>
                  </a:schemeClr>
                </a:solidFill>
              </a:rPr>
              <a:t>Problems with current practices</a:t>
            </a:r>
          </a:p>
          <a:p>
            <a:pPr marL="1428750" lvl="2" indent="-514350">
              <a:buFontTx/>
              <a:buAutoNum type="arabicPeriod"/>
            </a:pPr>
            <a:r>
              <a:rPr lang="en-US" altLang="en-US" sz="2400" dirty="0" smtClean="0"/>
              <a:t>Why does this happen?</a:t>
            </a:r>
          </a:p>
          <a:p>
            <a:pPr marL="1428750" lvl="2" indent="-514350">
              <a:buFontTx/>
              <a:buAutoNum type="arabicPeriod"/>
            </a:pPr>
            <a:r>
              <a:rPr lang="en-US" altLang="en-US" sz="2400" dirty="0" smtClean="0"/>
              <a:t>Solutions</a:t>
            </a:r>
          </a:p>
          <a:p>
            <a:pPr marL="914400" lvl="2" indent="0">
              <a:buNone/>
            </a:pPr>
            <a:endParaRPr lang="en-US" altLang="en-US" sz="2400" dirty="0"/>
          </a:p>
          <a:p>
            <a:pPr marL="514350" indent="-514350">
              <a:buFontTx/>
              <a:buAutoNum type="arabicPeriod"/>
            </a:pPr>
            <a:r>
              <a:rPr lang="en-US" altLang="en-US" dirty="0" smtClean="0"/>
              <a:t>Ongoing research: Other topics</a:t>
            </a:r>
          </a:p>
          <a:p>
            <a:pPr marL="1428750" lvl="2" indent="-514350">
              <a:buFontTx/>
              <a:buAutoNum type="arabicPeriod"/>
            </a:pPr>
            <a:r>
              <a:rPr lang="en-US" altLang="en-US" sz="2400" dirty="0" smtClean="0"/>
              <a:t>Animal models of preeclampsia</a:t>
            </a:r>
          </a:p>
          <a:p>
            <a:pPr marL="1428750" lvl="2" indent="-514350">
              <a:buFontTx/>
              <a:buAutoNum type="arabicPeriod"/>
            </a:pPr>
            <a:r>
              <a:rPr lang="en-US" altLang="en-US" sz="2400" dirty="0" err="1" smtClean="0"/>
              <a:t>eLife</a:t>
            </a:r>
            <a:r>
              <a:rPr lang="en-US" altLang="en-US" sz="2400" dirty="0" smtClean="0"/>
              <a:t> Ambassadors meta-research group</a:t>
            </a:r>
            <a:r>
              <a:rPr lang="en-US" altLang="en-US" sz="2400" dirty="0"/>
              <a:t>	</a:t>
            </a:r>
            <a:endParaRPr lang="en-US" dirty="0"/>
          </a:p>
        </p:txBody>
      </p:sp>
      <p:pic>
        <p:nvPicPr>
          <p:cNvPr id="4" name="Picture 3" descr="C:\Users\m110329\AppData\Local\Microsoft\Windows\Temporary Internet Files\Content.IE5\PSY0E6GX\351223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81000"/>
            <a:ext cx="26289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94246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
            <a:ext cx="7448550" cy="232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1"/>
          <p:cNvSpPr txBox="1">
            <a:spLocks/>
          </p:cNvSpPr>
          <p:nvPr/>
        </p:nvSpPr>
        <p:spPr>
          <a:xfrm>
            <a:off x="620713" y="2592387"/>
            <a:ext cx="7826375" cy="1370013"/>
          </a:xfrm>
          <a:prstGeom prst="rect">
            <a:avLst/>
          </a:prstGeom>
        </p:spPr>
        <p:txBody>
          <a:bodyPr/>
          <a:lstStyle>
            <a:lvl1pPr algn="l" defTabSz="914400" rtl="0" eaLnBrk="1" latinLnBrk="0" hangingPunct="1">
              <a:lnSpc>
                <a:spcPct val="90000"/>
              </a:lnSpc>
              <a:spcBef>
                <a:spcPct val="0"/>
              </a:spcBef>
              <a:buNone/>
              <a:defRPr sz="3200" kern="1200">
                <a:solidFill>
                  <a:schemeClr val="tx2"/>
                </a:solidFill>
                <a:latin typeface="+mj-lt"/>
                <a:ea typeface="+mj-ea"/>
                <a:cs typeface="+mj-cs"/>
              </a:defRPr>
            </a:lvl1pPr>
          </a:lstStyle>
          <a:p>
            <a:pPr algn="ctr"/>
            <a:r>
              <a:rPr lang="en-US" altLang="en-US" dirty="0" smtClean="0"/>
              <a:t>Statistics are essential, but training is not always required for a PhD</a:t>
            </a:r>
          </a:p>
        </p:txBody>
      </p:sp>
      <p:pic>
        <p:nvPicPr>
          <p:cNvPr id="4" name="Grafik 3"/>
          <p:cNvPicPr>
            <a:picLocks noChangeAspect="1"/>
          </p:cNvPicPr>
          <p:nvPr/>
        </p:nvPicPr>
        <p:blipFill>
          <a:blip r:embed="rId3"/>
          <a:stretch>
            <a:fillRect/>
          </a:stretch>
        </p:blipFill>
        <p:spPr>
          <a:xfrm>
            <a:off x="971550" y="749300"/>
            <a:ext cx="1695824" cy="1724087"/>
          </a:xfrm>
          <a:prstGeom prst="rect">
            <a:avLst/>
          </a:prstGeom>
        </p:spPr>
      </p:pic>
      <p:sp>
        <p:nvSpPr>
          <p:cNvPr id="5" name="Rectangle 3"/>
          <p:cNvSpPr/>
          <p:nvPr/>
        </p:nvSpPr>
        <p:spPr>
          <a:xfrm>
            <a:off x="1828800" y="3623846"/>
            <a:ext cx="5410200" cy="3124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6"/>
          <p:cNvPicPr>
            <a:picLocks noChangeAspect="1"/>
          </p:cNvPicPr>
          <p:nvPr/>
        </p:nvPicPr>
        <p:blipFill>
          <a:blip r:embed="rId4">
            <a:extLst>
              <a:ext uri="{28A0092B-C50C-407E-A947-70E740481C1C}">
                <a14:useLocalDpi xmlns:a14="http://schemas.microsoft.com/office/drawing/2010/main" val="0"/>
              </a:ext>
            </a:extLst>
          </a:blip>
          <a:srcRect l="346" t="386" r="208"/>
          <a:stretch>
            <a:fillRect/>
          </a:stretch>
        </p:blipFill>
        <p:spPr bwMode="auto">
          <a:xfrm>
            <a:off x="2032540" y="3709028"/>
            <a:ext cx="5054060" cy="27342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4"/>
          <p:cNvSpPr txBox="1"/>
          <p:nvPr/>
        </p:nvSpPr>
        <p:spPr>
          <a:xfrm>
            <a:off x="5105400" y="6443246"/>
            <a:ext cx="762000" cy="338554"/>
          </a:xfrm>
          <a:prstGeom prst="rect">
            <a:avLst/>
          </a:prstGeom>
          <a:noFill/>
        </p:spPr>
        <p:txBody>
          <a:bodyPr wrap="square" rtlCol="0">
            <a:spAutoFit/>
          </a:bodyPr>
          <a:lstStyle/>
          <a:p>
            <a:r>
              <a:rPr lang="en-US" sz="1600" dirty="0" smtClean="0"/>
              <a:t>n = 80</a:t>
            </a:r>
            <a:endParaRPr lang="en-US" sz="1600" dirty="0"/>
          </a:p>
        </p:txBody>
      </p:sp>
      <p:sp>
        <p:nvSpPr>
          <p:cNvPr id="8" name="TextBox 5"/>
          <p:cNvSpPr txBox="1"/>
          <p:nvPr/>
        </p:nvSpPr>
        <p:spPr>
          <a:xfrm>
            <a:off x="2438400" y="6378714"/>
            <a:ext cx="984222" cy="338554"/>
          </a:xfrm>
          <a:prstGeom prst="rect">
            <a:avLst/>
          </a:prstGeom>
          <a:noFill/>
        </p:spPr>
        <p:txBody>
          <a:bodyPr wrap="square" rtlCol="0">
            <a:spAutoFit/>
          </a:bodyPr>
          <a:lstStyle/>
          <a:p>
            <a:r>
              <a:rPr lang="en-US" sz="1600" dirty="0" smtClean="0"/>
              <a:t>n = 703</a:t>
            </a:r>
            <a:endParaRPr lang="en-US" sz="1600" dirty="0"/>
          </a:p>
        </p:txBody>
      </p:sp>
    </p:spTree>
    <p:extLst>
      <p:ext uri="{BB962C8B-B14F-4D97-AF65-F5344CB8AC3E}">
        <p14:creationId xmlns:p14="http://schemas.microsoft.com/office/powerpoint/2010/main" val="2909331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Overview</a:t>
            </a:r>
            <a:endParaRPr lang="en-US" dirty="0"/>
          </a:p>
        </p:txBody>
      </p:sp>
      <p:sp>
        <p:nvSpPr>
          <p:cNvPr id="3" name="Content Placeholder 2"/>
          <p:cNvSpPr>
            <a:spLocks noGrp="1"/>
          </p:cNvSpPr>
          <p:nvPr>
            <p:ph idx="1"/>
          </p:nvPr>
        </p:nvSpPr>
        <p:spPr>
          <a:xfrm>
            <a:off x="658368" y="1828800"/>
            <a:ext cx="7827264" cy="4343400"/>
          </a:xfrm>
        </p:spPr>
        <p:txBody>
          <a:bodyPr/>
          <a:lstStyle/>
          <a:p>
            <a:pPr marL="514350" indent="-514350">
              <a:buFontTx/>
              <a:buAutoNum type="arabicPeriod"/>
            </a:pPr>
            <a:r>
              <a:rPr lang="en-US" altLang="en-US" dirty="0" smtClean="0">
                <a:solidFill>
                  <a:schemeClr val="bg1">
                    <a:lumMod val="65000"/>
                  </a:schemeClr>
                </a:solidFill>
              </a:rPr>
              <a:t>Data </a:t>
            </a:r>
            <a:r>
              <a:rPr lang="en-US" altLang="en-US" dirty="0" err="1" smtClean="0">
                <a:solidFill>
                  <a:schemeClr val="bg1">
                    <a:lumMod val="65000"/>
                  </a:schemeClr>
                </a:solidFill>
              </a:rPr>
              <a:t>viz</a:t>
            </a:r>
            <a:r>
              <a:rPr lang="en-US" altLang="en-US" dirty="0" smtClean="0">
                <a:solidFill>
                  <a:schemeClr val="bg1">
                    <a:lumMod val="65000"/>
                  </a:schemeClr>
                </a:solidFill>
              </a:rPr>
              <a:t> &amp;</a:t>
            </a:r>
            <a:r>
              <a:rPr lang="en-US" altLang="en-US" dirty="0">
                <a:solidFill>
                  <a:schemeClr val="bg1">
                    <a:lumMod val="65000"/>
                  </a:schemeClr>
                </a:solidFill>
              </a:rPr>
              <a:t> </a:t>
            </a:r>
            <a:r>
              <a:rPr lang="en-US" altLang="en-US" dirty="0" smtClean="0">
                <a:solidFill>
                  <a:schemeClr val="bg1">
                    <a:lumMod val="65000"/>
                  </a:schemeClr>
                </a:solidFill>
              </a:rPr>
              <a:t>stats in basic science </a:t>
            </a:r>
          </a:p>
          <a:p>
            <a:pPr marL="1428750" lvl="2" indent="-514350">
              <a:buFontTx/>
              <a:buAutoNum type="arabicPeriod"/>
            </a:pPr>
            <a:r>
              <a:rPr lang="en-US" altLang="en-US" sz="2400" dirty="0" smtClean="0">
                <a:solidFill>
                  <a:schemeClr val="bg1">
                    <a:lumMod val="65000"/>
                  </a:schemeClr>
                </a:solidFill>
              </a:rPr>
              <a:t>Problems with current practices</a:t>
            </a:r>
          </a:p>
          <a:p>
            <a:pPr marL="1428750" lvl="2" indent="-514350">
              <a:buFontTx/>
              <a:buAutoNum type="arabicPeriod"/>
            </a:pPr>
            <a:r>
              <a:rPr lang="en-US" altLang="en-US" sz="2400" dirty="0" smtClean="0">
                <a:solidFill>
                  <a:srgbClr val="A6A6A6"/>
                </a:solidFill>
              </a:rPr>
              <a:t>Why does this happen?</a:t>
            </a:r>
          </a:p>
          <a:p>
            <a:pPr marL="1428750" lvl="2" indent="-514350">
              <a:buFontTx/>
              <a:buAutoNum type="arabicPeriod"/>
            </a:pPr>
            <a:r>
              <a:rPr lang="en-US" altLang="en-US" sz="2400" dirty="0" smtClean="0"/>
              <a:t>Solutions</a:t>
            </a:r>
          </a:p>
          <a:p>
            <a:pPr marL="914400" lvl="2" indent="0">
              <a:buNone/>
            </a:pPr>
            <a:endParaRPr lang="en-US" altLang="en-US" sz="2400" dirty="0"/>
          </a:p>
          <a:p>
            <a:pPr marL="514350" indent="-514350">
              <a:buFontTx/>
              <a:buAutoNum type="arabicPeriod"/>
            </a:pPr>
            <a:r>
              <a:rPr lang="en-US" altLang="en-US" dirty="0" smtClean="0"/>
              <a:t>Ongoing research: Other topics</a:t>
            </a:r>
          </a:p>
          <a:p>
            <a:pPr marL="1428750" lvl="2" indent="-514350">
              <a:buFontTx/>
              <a:buAutoNum type="arabicPeriod"/>
            </a:pPr>
            <a:r>
              <a:rPr lang="en-US" altLang="en-US" sz="2400" dirty="0" smtClean="0"/>
              <a:t>Animal models of preeclampsia</a:t>
            </a:r>
          </a:p>
          <a:p>
            <a:pPr marL="1428750" lvl="2" indent="-514350">
              <a:buFontTx/>
              <a:buAutoNum type="arabicPeriod"/>
            </a:pPr>
            <a:r>
              <a:rPr lang="en-US" altLang="en-US" sz="2400" dirty="0" err="1" smtClean="0"/>
              <a:t>eLife</a:t>
            </a:r>
            <a:r>
              <a:rPr lang="en-US" altLang="en-US" sz="2400" dirty="0" smtClean="0"/>
              <a:t> Ambassadors meta-research group</a:t>
            </a:r>
            <a:r>
              <a:rPr lang="en-US" altLang="en-US" sz="2400" dirty="0"/>
              <a:t>	</a:t>
            </a:r>
            <a:endParaRPr lang="en-US" dirty="0"/>
          </a:p>
        </p:txBody>
      </p:sp>
      <p:pic>
        <p:nvPicPr>
          <p:cNvPr id="4" name="Picture 3" descr="C:\Users\m110329\AppData\Local\Microsoft\Windows\Temporary Internet Files\Content.IE5\PSY0E6GX\351223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81000"/>
            <a:ext cx="26289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21235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Developing new statistics curriculum</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Data visualization first, statistics second</a:t>
            </a:r>
          </a:p>
          <a:p>
            <a:pPr marL="514350" indent="-514350">
              <a:buFont typeface="+mj-lt"/>
              <a:buAutoNum type="arabicPeriod"/>
            </a:pPr>
            <a:r>
              <a:rPr lang="en-US" dirty="0" smtClean="0"/>
              <a:t>Target misconceptions &amp; missed skills</a:t>
            </a:r>
          </a:p>
          <a:p>
            <a:pPr marL="514350" indent="-514350">
              <a:buFont typeface="+mj-lt"/>
              <a:buAutoNum type="arabicPeriod"/>
            </a:pPr>
            <a:r>
              <a:rPr lang="en-US" dirty="0" smtClean="0"/>
              <a:t>Visual </a:t>
            </a:r>
            <a:r>
              <a:rPr lang="en-US" dirty="0"/>
              <a:t>s</a:t>
            </a:r>
            <a:r>
              <a:rPr lang="en-US" dirty="0" smtClean="0"/>
              <a:t>imulation tools instead of equations</a:t>
            </a:r>
            <a:endParaRPr lang="en-US" dirty="0" smtClean="0"/>
          </a:p>
          <a:p>
            <a:endParaRPr lang="en-US" dirty="0"/>
          </a:p>
        </p:txBody>
      </p:sp>
    </p:spTree>
    <p:extLst>
      <p:ext uri="{BB962C8B-B14F-4D97-AF65-F5344CB8AC3E}">
        <p14:creationId xmlns:p14="http://schemas.microsoft.com/office/powerpoint/2010/main" val="427052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452" y="76200"/>
            <a:ext cx="5687948" cy="6705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9621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we draw 100 samples, how many would fail a normality test?</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1040626685"/>
              </p:ext>
            </p:extLst>
          </p:nvPr>
        </p:nvGraphicFramePr>
        <p:xfrm>
          <a:off x="1447800" y="1969740"/>
          <a:ext cx="6096000" cy="3440460"/>
        </p:xfrm>
        <a:graphic>
          <a:graphicData uri="http://schemas.openxmlformats.org/drawingml/2006/table">
            <a:tbl>
              <a:tblPr firstRow="1" bandRow="1">
                <a:tableStyleId>{2D5ABB26-0587-4C30-8999-92F81FD0307C}</a:tableStyleId>
              </a:tblPr>
              <a:tblGrid>
                <a:gridCol w="15240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1600200">
                <a:tc>
                  <a:txBody>
                    <a:bodyPr/>
                    <a:lstStyle/>
                    <a:p>
                      <a:pPr algn="ct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60065">
                <a:tc>
                  <a:txBody>
                    <a:bodyPr/>
                    <a:lstStyle/>
                    <a:p>
                      <a:pPr algn="l"/>
                      <a:r>
                        <a:rPr lang="en-US" dirty="0" smtClean="0">
                          <a:solidFill>
                            <a:srgbClr val="FF0000"/>
                          </a:solidFill>
                        </a:rPr>
                        <a:t>Expected</a:t>
                      </a:r>
                      <a:endParaRPr 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~5%</a:t>
                      </a:r>
                      <a:endParaRPr 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~100%</a:t>
                      </a:r>
                      <a:endParaRPr 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rgbClr val="FF0000"/>
                          </a:solidFill>
                        </a:rPr>
                        <a:t>~100%</a:t>
                      </a:r>
                      <a:endParaRPr lang="en-US"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60065">
                <a:tc>
                  <a:txBody>
                    <a:bodyPr/>
                    <a:lstStyle/>
                    <a:p>
                      <a:pPr algn="l"/>
                      <a:r>
                        <a:rPr lang="en-US" dirty="0" smtClean="0"/>
                        <a:t>n =   100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6%</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100%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100%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60065">
                <a:tc>
                  <a:txBody>
                    <a:bodyPr/>
                    <a:lstStyle/>
                    <a:p>
                      <a:pPr algn="l"/>
                      <a:r>
                        <a:rPr lang="en-US" dirty="0" smtClean="0"/>
                        <a:t>n =     20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55%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53%</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460065">
                <a:tc>
                  <a:txBody>
                    <a:bodyPr/>
                    <a:lstStyle/>
                    <a:p>
                      <a:pPr algn="l"/>
                      <a:r>
                        <a:rPr lang="en-US" dirty="0" smtClean="0"/>
                        <a:t>n =       5</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7%</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30000"/>
                      </a:srgbClr>
                    </a:solidFill>
                  </a:tcPr>
                </a:tc>
                <a:tc>
                  <a:txBody>
                    <a:bodyPr/>
                    <a:lstStyle/>
                    <a:p>
                      <a:pPr algn="ctr"/>
                      <a:r>
                        <a:rPr lang="en-US" dirty="0" smtClean="0"/>
                        <a:t>10%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30000"/>
                      </a:srgbClr>
                    </a:solidFill>
                  </a:tcPr>
                </a:tc>
                <a:tc>
                  <a:txBody>
                    <a:bodyPr/>
                    <a:lstStyle/>
                    <a:p>
                      <a:pPr algn="ctr"/>
                      <a:r>
                        <a:rPr lang="en-US" dirty="0" smtClean="0"/>
                        <a:t>12%</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alpha val="30000"/>
                      </a:srgbClr>
                    </a:solidFill>
                  </a:tcPr>
                </a:tc>
                <a:extLst>
                  <a:ext uri="{0D108BD9-81ED-4DB2-BD59-A6C34878D82A}">
                    <a16:rowId xmlns:a16="http://schemas.microsoft.com/office/drawing/2014/main" val="10004"/>
                  </a:ext>
                </a:extLst>
              </a:tr>
            </a:tbl>
          </a:graphicData>
        </a:graphic>
      </p:graphicFrame>
      <p:sp>
        <p:nvSpPr>
          <p:cNvPr id="4" name="Rectangle 3"/>
          <p:cNvSpPr/>
          <p:nvPr/>
        </p:nvSpPr>
        <p:spPr>
          <a:xfrm>
            <a:off x="1984248" y="4063716"/>
            <a:ext cx="533400" cy="381000"/>
          </a:xfrm>
          <a:prstGeom prst="rect">
            <a:avLst/>
          </a:prstGeom>
          <a:solidFill>
            <a:schemeClr val="tx1">
              <a:lumMod val="85000"/>
              <a:lumOff val="15000"/>
              <a:alpha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981200" y="4530060"/>
            <a:ext cx="533400" cy="381000"/>
          </a:xfrm>
          <a:prstGeom prst="rect">
            <a:avLst/>
          </a:prstGeom>
          <a:solidFill>
            <a:schemeClr val="tx1">
              <a:lumMod val="85000"/>
              <a:lumOff val="15000"/>
              <a:alpha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81200" y="4987260"/>
            <a:ext cx="533400" cy="381000"/>
          </a:xfrm>
          <a:prstGeom prst="rect">
            <a:avLst/>
          </a:prstGeom>
          <a:solidFill>
            <a:schemeClr val="tx1">
              <a:lumMod val="85000"/>
              <a:lumOff val="15000"/>
              <a:alpha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971800" y="4027140"/>
            <a:ext cx="4572000" cy="466344"/>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276600" y="2055465"/>
            <a:ext cx="928459" cy="369332"/>
          </a:xfrm>
          <a:prstGeom prst="rect">
            <a:avLst/>
          </a:prstGeom>
          <a:noFill/>
        </p:spPr>
        <p:txBody>
          <a:bodyPr wrap="none" rtlCol="0">
            <a:spAutoFit/>
          </a:bodyPr>
          <a:lstStyle/>
          <a:p>
            <a:r>
              <a:rPr lang="en-US" dirty="0" smtClean="0">
                <a:solidFill>
                  <a:schemeClr val="bg2">
                    <a:lumMod val="50000"/>
                  </a:schemeClr>
                </a:solidFill>
              </a:rPr>
              <a:t>Normal</a:t>
            </a:r>
            <a:endParaRPr lang="en-US" dirty="0">
              <a:solidFill>
                <a:schemeClr val="bg2">
                  <a:lumMod val="50000"/>
                </a:schemeClr>
              </a:solidFill>
            </a:endParaRPr>
          </a:p>
        </p:txBody>
      </p:sp>
      <p:sp>
        <p:nvSpPr>
          <p:cNvPr id="15" name="TextBox 14"/>
          <p:cNvSpPr txBox="1"/>
          <p:nvPr/>
        </p:nvSpPr>
        <p:spPr>
          <a:xfrm>
            <a:off x="4800600" y="2057608"/>
            <a:ext cx="1005403" cy="369332"/>
          </a:xfrm>
          <a:prstGeom prst="rect">
            <a:avLst/>
          </a:prstGeom>
          <a:noFill/>
        </p:spPr>
        <p:txBody>
          <a:bodyPr wrap="none" rtlCol="0">
            <a:spAutoFit/>
          </a:bodyPr>
          <a:lstStyle/>
          <a:p>
            <a:r>
              <a:rPr lang="en-US" dirty="0" smtClean="0">
                <a:solidFill>
                  <a:schemeClr val="bg2">
                    <a:lumMod val="50000"/>
                  </a:schemeClr>
                </a:solidFill>
              </a:rPr>
              <a:t>Skewed</a:t>
            </a:r>
            <a:endParaRPr lang="en-US" dirty="0">
              <a:solidFill>
                <a:schemeClr val="bg2">
                  <a:lumMod val="50000"/>
                </a:schemeClr>
              </a:solidFill>
            </a:endParaRPr>
          </a:p>
        </p:txBody>
      </p:sp>
      <p:sp>
        <p:nvSpPr>
          <p:cNvPr id="16" name="TextBox 15"/>
          <p:cNvSpPr txBox="1"/>
          <p:nvPr/>
        </p:nvSpPr>
        <p:spPr>
          <a:xfrm>
            <a:off x="6296973" y="2057608"/>
            <a:ext cx="1018227" cy="369332"/>
          </a:xfrm>
          <a:prstGeom prst="rect">
            <a:avLst/>
          </a:prstGeom>
          <a:noFill/>
        </p:spPr>
        <p:txBody>
          <a:bodyPr wrap="none" rtlCol="0">
            <a:spAutoFit/>
          </a:bodyPr>
          <a:lstStyle/>
          <a:p>
            <a:r>
              <a:rPr lang="en-US" dirty="0" smtClean="0">
                <a:solidFill>
                  <a:schemeClr val="bg2">
                    <a:lumMod val="50000"/>
                  </a:schemeClr>
                </a:solidFill>
              </a:rPr>
              <a:t>Bimodal</a:t>
            </a:r>
            <a:endParaRPr lang="en-US" dirty="0">
              <a:solidFill>
                <a:schemeClr val="bg2">
                  <a:lumMod val="50000"/>
                </a:schemeClr>
              </a:solidFill>
            </a:endParaRP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801" b="1657"/>
          <a:stretch/>
        </p:blipFill>
        <p:spPr bwMode="auto">
          <a:xfrm>
            <a:off x="3048000" y="2388621"/>
            <a:ext cx="1373703" cy="111657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5371" b="643"/>
          <a:stretch/>
        </p:blipFill>
        <p:spPr bwMode="auto">
          <a:xfrm>
            <a:off x="4638159" y="2401733"/>
            <a:ext cx="1305441" cy="110346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2763" b="547"/>
          <a:stretch/>
        </p:blipFill>
        <p:spPr bwMode="auto">
          <a:xfrm>
            <a:off x="6096000" y="2402116"/>
            <a:ext cx="1296781" cy="110308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1988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85800" y="1524000"/>
            <a:ext cx="7696200" cy="403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Summary statistics are only meaningful when there are enough data to summarize</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2407004032"/>
              </p:ext>
            </p:extLst>
          </p:nvPr>
        </p:nvGraphicFramePr>
        <p:xfrm>
          <a:off x="1143000" y="1524000"/>
          <a:ext cx="6857999" cy="3886200"/>
        </p:xfrm>
        <a:graphic>
          <a:graphicData uri="http://schemas.openxmlformats.org/drawingml/2006/chart">
            <c:chart xmlns:c="http://schemas.openxmlformats.org/drawingml/2006/chart" xmlns:r="http://schemas.openxmlformats.org/officeDocument/2006/relationships" r:id="rId2"/>
          </a:graphicData>
        </a:graphic>
      </p:graphicFrame>
      <p:sp>
        <p:nvSpPr>
          <p:cNvPr id="7" name="Rectangle 6"/>
          <p:cNvSpPr/>
          <p:nvPr/>
        </p:nvSpPr>
        <p:spPr>
          <a:xfrm>
            <a:off x="1752600" y="4724400"/>
            <a:ext cx="228600" cy="228600"/>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054427" y="4661356"/>
            <a:ext cx="2657138" cy="400110"/>
          </a:xfrm>
          <a:prstGeom prst="rect">
            <a:avLst/>
          </a:prstGeom>
          <a:noFill/>
        </p:spPr>
        <p:txBody>
          <a:bodyPr wrap="none" lIns="0" rtlCol="0">
            <a:spAutoFit/>
          </a:bodyPr>
          <a:lstStyle/>
          <a:p>
            <a:r>
              <a:rPr lang="en-US" sz="2000" dirty="0" smtClean="0">
                <a:solidFill>
                  <a:schemeClr val="tx1"/>
                </a:solidFill>
                <a:latin typeface="Arial" panose="020B0604020202020204" pitchFamily="34" charset="0"/>
                <a:cs typeface="Arial" panose="020B0604020202020204" pitchFamily="34" charset="0"/>
              </a:rPr>
              <a:t>Population mean ± SD</a:t>
            </a:r>
          </a:p>
        </p:txBody>
      </p:sp>
      <p:cxnSp>
        <p:nvCxnSpPr>
          <p:cNvPr id="9" name="Straight Connector 8"/>
          <p:cNvCxnSpPr/>
          <p:nvPr/>
        </p:nvCxnSpPr>
        <p:spPr>
          <a:xfrm>
            <a:off x="1752600" y="4828032"/>
            <a:ext cx="210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033390" y="5638800"/>
            <a:ext cx="5586610" cy="830997"/>
          </a:xfrm>
          <a:prstGeom prst="rect">
            <a:avLst/>
          </a:prstGeom>
          <a:noFill/>
        </p:spPr>
        <p:txBody>
          <a:bodyPr wrap="square" rtlCol="0">
            <a:spAutoFit/>
          </a:bodyPr>
          <a:lstStyle/>
          <a:p>
            <a:pPr algn="ctr"/>
            <a:r>
              <a:rPr lang="en-US" sz="2400" dirty="0"/>
              <a:t>With small sample sizes, means and SDs can be very inaccurate</a:t>
            </a:r>
          </a:p>
        </p:txBody>
      </p:sp>
      <p:sp>
        <p:nvSpPr>
          <p:cNvPr id="12" name="Rectangle 11"/>
          <p:cNvSpPr/>
          <p:nvPr/>
        </p:nvSpPr>
        <p:spPr>
          <a:xfrm>
            <a:off x="1856779" y="2133600"/>
            <a:ext cx="1496021" cy="559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37979" y="1600200"/>
            <a:ext cx="1496021" cy="559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856779" y="1676400"/>
            <a:ext cx="2628285" cy="707886"/>
          </a:xfrm>
          <a:prstGeom prst="rect">
            <a:avLst/>
          </a:prstGeom>
          <a:solidFill>
            <a:schemeClr val="bg1"/>
          </a:solidFill>
        </p:spPr>
        <p:txBody>
          <a:bodyPr wrap="none" lIns="0" rtlCol="0">
            <a:spAutoFit/>
          </a:bodyPr>
          <a:lstStyle/>
          <a:p>
            <a:pPr algn="ctr"/>
            <a:r>
              <a:rPr lang="en-US" sz="2000" b="1" dirty="0" smtClean="0">
                <a:solidFill>
                  <a:srgbClr val="C00000"/>
                </a:solidFill>
                <a:latin typeface="Arial" panose="020B0604020202020204" pitchFamily="34" charset="0"/>
                <a:cs typeface="Arial" panose="020B0604020202020204" pitchFamily="34" charset="0"/>
              </a:rPr>
              <a:t>100 random samples</a:t>
            </a:r>
          </a:p>
          <a:p>
            <a:pPr algn="ctr"/>
            <a:r>
              <a:rPr lang="en-US" sz="2000" b="1" dirty="0" smtClean="0">
                <a:solidFill>
                  <a:srgbClr val="C00000"/>
                </a:solidFill>
                <a:latin typeface="Arial" panose="020B0604020202020204" pitchFamily="34" charset="0"/>
                <a:cs typeface="Arial" panose="020B0604020202020204" pitchFamily="34" charset="0"/>
              </a:rPr>
              <a:t>n = 5 / sample</a:t>
            </a:r>
          </a:p>
        </p:txBody>
      </p:sp>
      <p:sp>
        <p:nvSpPr>
          <p:cNvPr id="6" name="TextBox 5"/>
          <p:cNvSpPr txBox="1"/>
          <p:nvPr/>
        </p:nvSpPr>
        <p:spPr>
          <a:xfrm>
            <a:off x="4800600" y="1676400"/>
            <a:ext cx="2628285" cy="707886"/>
          </a:xfrm>
          <a:prstGeom prst="rect">
            <a:avLst/>
          </a:prstGeom>
          <a:noFill/>
        </p:spPr>
        <p:txBody>
          <a:bodyPr wrap="none" lIns="0" rtlCol="0">
            <a:spAutoFit/>
          </a:bodyPr>
          <a:lstStyle/>
          <a:p>
            <a:pPr algn="ctr"/>
            <a:r>
              <a:rPr lang="en-US" sz="2000" b="1" dirty="0" smtClean="0">
                <a:solidFill>
                  <a:srgbClr val="002060"/>
                </a:solidFill>
                <a:latin typeface="Arial" panose="020B0604020202020204" pitchFamily="34" charset="0"/>
                <a:cs typeface="Arial" panose="020B0604020202020204" pitchFamily="34" charset="0"/>
              </a:rPr>
              <a:t>100 random samples</a:t>
            </a:r>
          </a:p>
          <a:p>
            <a:pPr algn="ctr"/>
            <a:r>
              <a:rPr lang="en-US" sz="2000" b="1" dirty="0" smtClean="0">
                <a:solidFill>
                  <a:srgbClr val="002060"/>
                </a:solidFill>
                <a:latin typeface="Arial" panose="020B0604020202020204" pitchFamily="34" charset="0"/>
                <a:cs typeface="Arial" panose="020B0604020202020204" pitchFamily="34" charset="0"/>
              </a:rPr>
              <a:t>n = 20 / sample</a:t>
            </a:r>
          </a:p>
        </p:txBody>
      </p:sp>
    </p:spTree>
    <p:extLst>
      <p:ext uri="{BB962C8B-B14F-4D97-AF65-F5344CB8AC3E}">
        <p14:creationId xmlns:p14="http://schemas.microsoft.com/office/powerpoint/2010/main" val="7382976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de-DE" kern="0" dirty="0">
                <a:ea typeface="Arial" charset="0"/>
              </a:rPr>
              <a:t>Why focus on small datasets</a:t>
            </a:r>
            <a:r>
              <a:rPr lang="en-US" altLang="de-DE" kern="0" dirty="0" smtClean="0">
                <a:ea typeface="Arial" charset="0"/>
              </a:rPr>
              <a:t>?</a:t>
            </a:r>
            <a:endParaRPr lang="en-US" dirty="0"/>
          </a:p>
        </p:txBody>
      </p:sp>
      <p:sp>
        <p:nvSpPr>
          <p:cNvPr id="3" name="Content Placeholder 2"/>
          <p:cNvSpPr>
            <a:spLocks noGrp="1"/>
          </p:cNvSpPr>
          <p:nvPr>
            <p:ph idx="1"/>
          </p:nvPr>
        </p:nvSpPr>
        <p:spPr/>
        <p:txBody>
          <a:bodyPr/>
          <a:lstStyle/>
          <a:p>
            <a:pPr>
              <a:spcBef>
                <a:spcPts val="1200"/>
              </a:spcBef>
              <a:spcAft>
                <a:spcPts val="900"/>
              </a:spcAft>
            </a:pPr>
            <a:r>
              <a:rPr lang="en-US" altLang="de-DE" dirty="0"/>
              <a:t>Common in basic biomedical and biological sciences, translational </a:t>
            </a:r>
            <a:r>
              <a:rPr lang="en-US" altLang="de-DE" dirty="0" smtClean="0"/>
              <a:t>science</a:t>
            </a:r>
          </a:p>
          <a:p>
            <a:pPr>
              <a:spcBef>
                <a:spcPts val="1200"/>
              </a:spcBef>
              <a:spcAft>
                <a:spcPts val="900"/>
              </a:spcAft>
            </a:pPr>
            <a:r>
              <a:rPr lang="en-US" altLang="de-DE" dirty="0" smtClean="0"/>
              <a:t>Influence decisions about what potential treatments advance to clinic trials, further research</a:t>
            </a:r>
            <a:endParaRPr lang="en-US" altLang="de-DE" dirty="0"/>
          </a:p>
          <a:p>
            <a:pPr>
              <a:spcBef>
                <a:spcPts val="1200"/>
              </a:spcBef>
              <a:spcAft>
                <a:spcPts val="900"/>
              </a:spcAft>
            </a:pPr>
            <a:r>
              <a:rPr lang="en-US" altLang="de-DE" dirty="0"/>
              <a:t>NIH highlighted problems with reproducibility, especially in preclinical research </a:t>
            </a:r>
          </a:p>
          <a:p>
            <a:endParaRPr lang="en-US" dirty="0"/>
          </a:p>
        </p:txBody>
      </p:sp>
    </p:spTree>
    <p:extLst>
      <p:ext uri="{BB962C8B-B14F-4D97-AF65-F5344CB8AC3E}">
        <p14:creationId xmlns:p14="http://schemas.microsoft.com/office/powerpoint/2010/main" val="15778147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238" y="957263"/>
            <a:ext cx="6105525" cy="49434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Rechteck 3"/>
          <p:cNvSpPr/>
          <p:nvPr/>
        </p:nvSpPr>
        <p:spPr>
          <a:xfrm>
            <a:off x="2133600" y="1981200"/>
            <a:ext cx="2895600" cy="5232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p:cNvSpPr txBox="1"/>
          <p:nvPr/>
        </p:nvSpPr>
        <p:spPr>
          <a:xfrm>
            <a:off x="2057400" y="1981200"/>
            <a:ext cx="1066800" cy="523220"/>
          </a:xfrm>
          <a:prstGeom prst="rect">
            <a:avLst/>
          </a:prstGeom>
          <a:solidFill>
            <a:schemeClr val="bg1"/>
          </a:solidFill>
        </p:spPr>
        <p:txBody>
          <a:bodyPr wrap="square" rtlCol="0">
            <a:spAutoFit/>
          </a:bodyPr>
          <a:lstStyle/>
          <a:p>
            <a:pPr algn="ctr"/>
            <a:r>
              <a:rPr lang="en-US" sz="1400" dirty="0" smtClean="0">
                <a:solidFill>
                  <a:srgbClr val="FF0000"/>
                </a:solidFill>
              </a:rPr>
              <a:t>Seas of</a:t>
            </a:r>
          </a:p>
          <a:p>
            <a:pPr algn="ctr"/>
            <a:r>
              <a:rPr lang="en-US" sz="1400" dirty="0" smtClean="0">
                <a:solidFill>
                  <a:srgbClr val="FF0000"/>
                </a:solidFill>
              </a:rPr>
              <a:t>uncertainty</a:t>
            </a:r>
            <a:endParaRPr lang="de-DE" sz="1400" dirty="0">
              <a:solidFill>
                <a:srgbClr val="FF0000"/>
              </a:solidFill>
            </a:endParaRPr>
          </a:p>
        </p:txBody>
      </p:sp>
      <p:sp>
        <p:nvSpPr>
          <p:cNvPr id="5" name="Textfeld 4"/>
          <p:cNvSpPr txBox="1"/>
          <p:nvPr/>
        </p:nvSpPr>
        <p:spPr>
          <a:xfrm>
            <a:off x="4114800" y="1991380"/>
            <a:ext cx="1066800" cy="523220"/>
          </a:xfrm>
          <a:prstGeom prst="rect">
            <a:avLst/>
          </a:prstGeom>
          <a:solidFill>
            <a:schemeClr val="bg1"/>
          </a:solidFill>
        </p:spPr>
        <p:txBody>
          <a:bodyPr wrap="square" rtlCol="0">
            <a:spAutoFit/>
          </a:bodyPr>
          <a:lstStyle/>
          <a:p>
            <a:pPr algn="ctr"/>
            <a:r>
              <a:rPr lang="en-US" sz="1400" dirty="0" smtClean="0">
                <a:solidFill>
                  <a:schemeClr val="bg2">
                    <a:lumMod val="50000"/>
                  </a:schemeClr>
                </a:solidFill>
              </a:rPr>
              <a:t>Corridor of</a:t>
            </a:r>
          </a:p>
          <a:p>
            <a:pPr algn="ctr"/>
            <a:r>
              <a:rPr lang="en-US" sz="1400" dirty="0" smtClean="0">
                <a:solidFill>
                  <a:schemeClr val="bg2">
                    <a:lumMod val="50000"/>
                  </a:schemeClr>
                </a:solidFill>
              </a:rPr>
              <a:t>stability</a:t>
            </a:r>
            <a:endParaRPr lang="de-DE" sz="1400" dirty="0">
              <a:solidFill>
                <a:schemeClr val="bg2">
                  <a:lumMod val="50000"/>
                </a:schemeClr>
              </a:solidFill>
            </a:endParaRPr>
          </a:p>
        </p:txBody>
      </p:sp>
    </p:spTree>
    <p:extLst>
      <p:ext uri="{BB962C8B-B14F-4D97-AF65-F5344CB8AC3E}">
        <p14:creationId xmlns:p14="http://schemas.microsoft.com/office/powerpoint/2010/main" val="2549454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75" y="482600"/>
            <a:ext cx="8378825" cy="256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descr="C:\Users\m110329\Dropbox\Data Presentation Physiology\Interactive Line Graph\Intera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443038"/>
            <a:ext cx="2274888" cy="151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Content Placeholder 3"/>
          <p:cNvSpPr txBox="1">
            <a:spLocks/>
          </p:cNvSpPr>
          <p:nvPr/>
        </p:nvSpPr>
        <p:spPr bwMode="auto">
          <a:xfrm>
            <a:off x="365125" y="3276600"/>
            <a:ext cx="8307388" cy="3560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228600" rIns="0"/>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a:buFontTx/>
              <a:buNone/>
            </a:pPr>
            <a:r>
              <a:rPr lang="en-US" altLang="de-DE" sz="3600" b="1" dirty="0"/>
              <a:t>Objective: </a:t>
            </a:r>
          </a:p>
          <a:p>
            <a:pPr algn="ctr">
              <a:buFontTx/>
              <a:buNone/>
            </a:pPr>
            <a:r>
              <a:rPr lang="en-US" altLang="de-DE" sz="3600" dirty="0">
                <a:solidFill>
                  <a:srgbClr val="0046AD"/>
                </a:solidFill>
              </a:rPr>
              <a:t>Create tools needed to transform scientific publications from </a:t>
            </a:r>
          </a:p>
          <a:p>
            <a:pPr algn="ctr">
              <a:buFontTx/>
              <a:buNone/>
            </a:pPr>
            <a:r>
              <a:rPr lang="en-US" altLang="de-DE" sz="3600" b="1" i="1" dirty="0">
                <a:solidFill>
                  <a:srgbClr val="0046AD"/>
                </a:solidFill>
              </a:rPr>
              <a:t>static reports into interactive datasets</a:t>
            </a:r>
            <a:endParaRPr lang="en-US" altLang="de-DE" sz="3600" dirty="0">
              <a:solidFill>
                <a:srgbClr val="0046AD"/>
              </a:solidFill>
            </a:endParaRPr>
          </a:p>
        </p:txBody>
      </p:sp>
    </p:spTree>
    <p:extLst>
      <p:ext uri="{BB962C8B-B14F-4D97-AF65-F5344CB8AC3E}">
        <p14:creationId xmlns:p14="http://schemas.microsoft.com/office/powerpoint/2010/main" val="3369024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4399" y="3581400"/>
            <a:ext cx="3792537" cy="2895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de-DE" kern="0" dirty="0">
                <a:ea typeface="Arial" charset="0"/>
              </a:rPr>
              <a:t>Example: The line </a:t>
            </a:r>
            <a:r>
              <a:rPr lang="en-US" altLang="de-DE" kern="0" dirty="0" smtClean="0">
                <a:ea typeface="Arial" charset="0"/>
              </a:rPr>
              <a:t>graph</a:t>
            </a:r>
            <a:endParaRPr lang="en-US" dirty="0"/>
          </a:p>
        </p:txBody>
      </p:sp>
      <p:sp>
        <p:nvSpPr>
          <p:cNvPr id="3" name="Content Placeholder 2"/>
          <p:cNvSpPr>
            <a:spLocks noGrp="1"/>
          </p:cNvSpPr>
          <p:nvPr>
            <p:ph idx="1"/>
          </p:nvPr>
        </p:nvSpPr>
        <p:spPr/>
        <p:txBody>
          <a:bodyPr/>
          <a:lstStyle/>
          <a:p>
            <a:pPr eaLnBrk="0" hangingPunct="0">
              <a:spcBef>
                <a:spcPct val="50000"/>
              </a:spcBef>
              <a:defRPr/>
            </a:pPr>
            <a:r>
              <a:rPr lang="en-US" altLang="de-DE" kern="0" dirty="0">
                <a:ea typeface="Arial" charset="0"/>
              </a:rPr>
              <a:t>Scientists want to know 2 things:</a:t>
            </a:r>
          </a:p>
          <a:p>
            <a:pPr marL="914400" lvl="1" indent="-457200" eaLnBrk="0" hangingPunct="0">
              <a:spcBef>
                <a:spcPct val="25000"/>
              </a:spcBef>
              <a:buClr>
                <a:srgbClr val="808080"/>
              </a:buClr>
              <a:buFontTx/>
              <a:buAutoNum type="arabicPeriod"/>
              <a:defRPr/>
            </a:pPr>
            <a:r>
              <a:rPr lang="en-US" altLang="de-DE" sz="2400" kern="0" dirty="0">
                <a:ea typeface="Arial" charset="0"/>
              </a:rPr>
              <a:t>How much do different groups overlap?</a:t>
            </a:r>
          </a:p>
          <a:p>
            <a:pPr marL="914400" lvl="1" indent="-457200" eaLnBrk="0" hangingPunct="0">
              <a:spcBef>
                <a:spcPct val="25000"/>
              </a:spcBef>
              <a:buClr>
                <a:srgbClr val="808080"/>
              </a:buClr>
              <a:buFontTx/>
              <a:buAutoNum type="arabicPeriod"/>
              <a:defRPr/>
            </a:pPr>
            <a:r>
              <a:rPr lang="en-US" altLang="de-DE" sz="2400" kern="0" dirty="0">
                <a:ea typeface="Arial" charset="0"/>
              </a:rPr>
              <a:t>Do all individuals in a group follow the same response pattern?</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3714750"/>
            <a:ext cx="3571875" cy="260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5105400" y="4073525"/>
            <a:ext cx="3429000" cy="1200150"/>
          </a:xfrm>
          <a:prstGeom prst="rect">
            <a:avLst/>
          </a:prstGeom>
          <a:noFill/>
        </p:spPr>
        <p:txBody>
          <a:bodyPr wrap="none">
            <a:spAutoFit/>
          </a:bodyPr>
          <a:lstStyle/>
          <a:p>
            <a:pPr algn="ctr">
              <a:defRPr/>
            </a:pPr>
            <a:r>
              <a:rPr lang="en-US" sz="2400" dirty="0">
                <a:solidFill>
                  <a:srgbClr val="C00000"/>
                </a:solidFill>
                <a:ea typeface="Arial" charset="0"/>
              </a:rPr>
              <a:t>Difficult or impossible to</a:t>
            </a:r>
          </a:p>
          <a:p>
            <a:pPr algn="ctr">
              <a:defRPr/>
            </a:pPr>
            <a:r>
              <a:rPr lang="en-US" sz="2400" dirty="0">
                <a:solidFill>
                  <a:srgbClr val="C00000"/>
                </a:solidFill>
                <a:ea typeface="Arial" charset="0"/>
              </a:rPr>
              <a:t>determine with</a:t>
            </a:r>
          </a:p>
          <a:p>
            <a:pPr algn="ctr">
              <a:defRPr/>
            </a:pPr>
            <a:r>
              <a:rPr lang="en-US" sz="2400" dirty="0">
                <a:solidFill>
                  <a:srgbClr val="C00000"/>
                </a:solidFill>
                <a:ea typeface="Arial" charset="0"/>
              </a:rPr>
              <a:t>a static line graph</a:t>
            </a:r>
          </a:p>
        </p:txBody>
      </p:sp>
      <p:sp>
        <p:nvSpPr>
          <p:cNvPr id="7" name="Rectangle 6"/>
          <p:cNvSpPr/>
          <p:nvPr/>
        </p:nvSpPr>
        <p:spPr>
          <a:xfrm>
            <a:off x="1465263" y="3838575"/>
            <a:ext cx="287337" cy="2762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0576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rotWithShape="1">
          <a:blip r:embed="rId2"/>
          <a:srcRect t="2541" b="-2541"/>
          <a:stretch/>
        </p:blipFill>
        <p:spPr>
          <a:xfrm>
            <a:off x="185562" y="2590800"/>
            <a:ext cx="4005438" cy="2728979"/>
          </a:xfrm>
          <a:prstGeom prst="rect">
            <a:avLst/>
          </a:prstGeom>
        </p:spPr>
      </p:pic>
      <p:sp>
        <p:nvSpPr>
          <p:cNvPr id="2" name="Title 1"/>
          <p:cNvSpPr>
            <a:spLocks noGrp="1"/>
          </p:cNvSpPr>
          <p:nvPr>
            <p:ph type="title"/>
          </p:nvPr>
        </p:nvSpPr>
        <p:spPr/>
        <p:txBody>
          <a:bodyPr/>
          <a:lstStyle/>
          <a:p>
            <a:r>
              <a:rPr lang="en-US" altLang="en-US" b="1" dirty="0"/>
              <a:t>Solution: </a:t>
            </a:r>
            <a:r>
              <a:rPr lang="en-US" altLang="en-US" dirty="0"/>
              <a:t>Interactive Line Graph</a:t>
            </a:r>
            <a:endParaRPr lang="en-US" dirty="0"/>
          </a:p>
        </p:txBody>
      </p:sp>
      <p:sp>
        <p:nvSpPr>
          <p:cNvPr id="3" name="Content Placeholder 2"/>
          <p:cNvSpPr txBox="1">
            <a:spLocks/>
          </p:cNvSpPr>
          <p:nvPr/>
        </p:nvSpPr>
        <p:spPr>
          <a:xfrm>
            <a:off x="658813" y="1747838"/>
            <a:ext cx="7826375" cy="4805362"/>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lang="en-US" altLang="en-US" dirty="0" smtClean="0">
                <a:hlinkClick r:id="rId3"/>
              </a:rPr>
              <a:t>http://statistika.mfub.bg.ac.rs/interactive-graph/</a:t>
            </a:r>
            <a:endParaRPr lang="en-US" altLang="en-US" dirty="0" smtClean="0"/>
          </a:p>
          <a:p>
            <a:pPr>
              <a:defRPr/>
            </a:pPr>
            <a:endParaRPr lang="en-US" altLang="en-US" dirty="0" smtClean="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8181" y="5454004"/>
            <a:ext cx="3285319" cy="10477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8" name="Rectangle 17"/>
          <p:cNvSpPr/>
          <p:nvPr/>
        </p:nvSpPr>
        <p:spPr>
          <a:xfrm>
            <a:off x="4264519" y="2590800"/>
            <a:ext cx="4728556" cy="265277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519" y="2649825"/>
            <a:ext cx="4652356" cy="23793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23259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0"/>
            <a:ext cx="7827264" cy="914400"/>
          </a:xfrm>
        </p:spPr>
        <p:txBody>
          <a:bodyPr/>
          <a:lstStyle/>
          <a:p>
            <a:r>
              <a:rPr lang="en-US" dirty="0" smtClean="0"/>
              <a:t>Features for Publications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4" y="2352675"/>
            <a:ext cx="2771775" cy="22216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93507"/>
            <a:ext cx="3771900" cy="6915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4" y="4800600"/>
            <a:ext cx="3814763" cy="685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Content Placeholder 4"/>
          <p:cNvSpPr txBox="1">
            <a:spLocks/>
          </p:cNvSpPr>
          <p:nvPr/>
        </p:nvSpPr>
        <p:spPr>
          <a:xfrm>
            <a:off x="4114800" y="1393507"/>
            <a:ext cx="4800600" cy="914400"/>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buFont typeface="+mj-lt"/>
              <a:buAutoNum type="arabicPeriod"/>
            </a:pPr>
            <a:r>
              <a:rPr lang="en-US" sz="2400" dirty="0" smtClean="0"/>
              <a:t>Save any static graph that you want to include in your paper</a:t>
            </a:r>
          </a:p>
          <a:p>
            <a:pPr marL="0" indent="-457200">
              <a:buFont typeface="+mj-lt"/>
              <a:buAutoNum type="arabicPeriod"/>
            </a:pPr>
            <a:r>
              <a:rPr lang="en-US" sz="2400" dirty="0"/>
              <a:t>Saved graphs appear in the “Build” menu. </a:t>
            </a:r>
            <a:r>
              <a:rPr lang="en-US" sz="2200" dirty="0"/>
              <a:t>Readers can explore the entire dataset or click on </a:t>
            </a:r>
            <a:r>
              <a:rPr lang="en-US" sz="2200" dirty="0" smtClean="0"/>
              <a:t>a saved graph to </a:t>
            </a:r>
            <a:r>
              <a:rPr lang="en-US" sz="2200" dirty="0"/>
              <a:t>explore a specific figure from your </a:t>
            </a:r>
            <a:r>
              <a:rPr lang="en-US" sz="2200" dirty="0" smtClean="0"/>
              <a:t>paper.</a:t>
            </a:r>
          </a:p>
          <a:p>
            <a:pPr marL="0" indent="-457200">
              <a:buFont typeface="+mj-lt"/>
              <a:buAutoNum type="arabicPeriod"/>
            </a:pPr>
            <a:r>
              <a:rPr lang="en-US" sz="2400" dirty="0" smtClean="0"/>
              <a:t>You </a:t>
            </a:r>
            <a:r>
              <a:rPr lang="en-US" sz="2400" dirty="0"/>
              <a:t>can download:</a:t>
            </a:r>
          </a:p>
          <a:p>
            <a:pPr marL="463550" lvl="1" indent="-457200">
              <a:buFontTx/>
              <a:buChar char="-"/>
            </a:pPr>
            <a:r>
              <a:rPr lang="en-US" sz="2200" dirty="0"/>
              <a:t>csv </a:t>
            </a:r>
            <a:r>
              <a:rPr lang="en-US" sz="2200" dirty="0" err="1"/>
              <a:t>datafile</a:t>
            </a:r>
            <a:r>
              <a:rPr lang="en-US" sz="2200" dirty="0"/>
              <a:t> </a:t>
            </a:r>
          </a:p>
          <a:p>
            <a:pPr marL="463550" lvl="1" indent="-457200">
              <a:buFontTx/>
              <a:buChar char="-"/>
            </a:pPr>
            <a:r>
              <a:rPr lang="en-US" sz="2200" dirty="0"/>
              <a:t>Tiff files for </a:t>
            </a:r>
            <a:r>
              <a:rPr lang="en-US" sz="2200" dirty="0" smtClean="0"/>
              <a:t>saved </a:t>
            </a:r>
            <a:r>
              <a:rPr lang="en-US" sz="2200" dirty="0"/>
              <a:t>static graphs</a:t>
            </a:r>
          </a:p>
          <a:p>
            <a:pPr marL="463550" lvl="1" indent="-457200">
              <a:buFontTx/>
              <a:buChar char="-"/>
            </a:pPr>
            <a:r>
              <a:rPr lang="en-US" sz="2200" dirty="0"/>
              <a:t>Xml file </a:t>
            </a:r>
            <a:r>
              <a:rPr lang="en-US" sz="2200" dirty="0" smtClean="0"/>
              <a:t>of interactive </a:t>
            </a:r>
            <a:r>
              <a:rPr lang="en-US" sz="2200" dirty="0"/>
              <a:t>graphic to include in </a:t>
            </a:r>
            <a:r>
              <a:rPr lang="en-US" sz="2200" dirty="0" smtClean="0"/>
              <a:t>paper supplement </a:t>
            </a:r>
            <a:endParaRPr lang="en-US" sz="2200" dirty="0"/>
          </a:p>
          <a:p>
            <a:pPr marL="0" indent="-457200">
              <a:buFont typeface="+mj-lt"/>
              <a:buAutoNum type="arabicPeriod"/>
            </a:pPr>
            <a:endParaRPr lang="en-US" sz="2200" dirty="0" smtClean="0"/>
          </a:p>
        </p:txBody>
      </p:sp>
      <p:grpSp>
        <p:nvGrpSpPr>
          <p:cNvPr id="6" name="Group 5"/>
          <p:cNvGrpSpPr/>
          <p:nvPr/>
        </p:nvGrpSpPr>
        <p:grpSpPr>
          <a:xfrm>
            <a:off x="76200" y="1143000"/>
            <a:ext cx="457200" cy="402907"/>
            <a:chOff x="1828800" y="990600"/>
            <a:chExt cx="457200" cy="402907"/>
          </a:xfrm>
        </p:grpSpPr>
        <p:sp>
          <p:nvSpPr>
            <p:cNvPr id="3" name="Oval 2"/>
            <p:cNvSpPr/>
            <p:nvPr/>
          </p:nvSpPr>
          <p:spPr>
            <a:xfrm>
              <a:off x="1828800" y="990600"/>
              <a:ext cx="457200" cy="40290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905000" y="1002268"/>
              <a:ext cx="312906" cy="369332"/>
            </a:xfrm>
            <a:prstGeom prst="rect">
              <a:avLst/>
            </a:prstGeom>
            <a:noFill/>
          </p:spPr>
          <p:txBody>
            <a:bodyPr wrap="none" rtlCol="0">
              <a:spAutoFit/>
            </a:bodyPr>
            <a:lstStyle/>
            <a:p>
              <a:r>
                <a:rPr lang="en-US" b="1" dirty="0">
                  <a:solidFill>
                    <a:srgbClr val="C00000"/>
                  </a:solidFill>
                </a:rPr>
                <a:t>1</a:t>
              </a:r>
            </a:p>
          </p:txBody>
        </p:sp>
      </p:grpSp>
      <p:grpSp>
        <p:nvGrpSpPr>
          <p:cNvPr id="13" name="Group 12"/>
          <p:cNvGrpSpPr/>
          <p:nvPr/>
        </p:nvGrpSpPr>
        <p:grpSpPr>
          <a:xfrm>
            <a:off x="1219200" y="3254693"/>
            <a:ext cx="457200" cy="402907"/>
            <a:chOff x="1828800" y="990600"/>
            <a:chExt cx="457200" cy="402907"/>
          </a:xfrm>
        </p:grpSpPr>
        <p:sp>
          <p:nvSpPr>
            <p:cNvPr id="14" name="Oval 13"/>
            <p:cNvSpPr/>
            <p:nvPr/>
          </p:nvSpPr>
          <p:spPr>
            <a:xfrm>
              <a:off x="1828800" y="990600"/>
              <a:ext cx="457200" cy="40290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905000" y="1002268"/>
              <a:ext cx="312906" cy="369332"/>
            </a:xfrm>
            <a:prstGeom prst="rect">
              <a:avLst/>
            </a:prstGeom>
            <a:noFill/>
          </p:spPr>
          <p:txBody>
            <a:bodyPr wrap="none" rtlCol="0">
              <a:spAutoFit/>
            </a:bodyPr>
            <a:lstStyle/>
            <a:p>
              <a:r>
                <a:rPr lang="en-US" b="1" dirty="0" smtClean="0">
                  <a:solidFill>
                    <a:srgbClr val="C00000"/>
                  </a:solidFill>
                </a:rPr>
                <a:t>2</a:t>
              </a:r>
              <a:endParaRPr lang="en-US" b="1" dirty="0">
                <a:solidFill>
                  <a:srgbClr val="C00000"/>
                </a:solidFill>
              </a:endParaRPr>
            </a:p>
          </p:txBody>
        </p:sp>
      </p:grpSp>
      <p:grpSp>
        <p:nvGrpSpPr>
          <p:cNvPr id="16" name="Group 15"/>
          <p:cNvGrpSpPr/>
          <p:nvPr/>
        </p:nvGrpSpPr>
        <p:grpSpPr>
          <a:xfrm>
            <a:off x="2743200" y="4931093"/>
            <a:ext cx="457200" cy="402907"/>
            <a:chOff x="1828800" y="990600"/>
            <a:chExt cx="457200" cy="402907"/>
          </a:xfrm>
        </p:grpSpPr>
        <p:sp>
          <p:nvSpPr>
            <p:cNvPr id="17" name="Oval 16"/>
            <p:cNvSpPr/>
            <p:nvPr/>
          </p:nvSpPr>
          <p:spPr>
            <a:xfrm>
              <a:off x="1828800" y="990600"/>
              <a:ext cx="457200" cy="40290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905000" y="1002268"/>
              <a:ext cx="312906" cy="369332"/>
            </a:xfrm>
            <a:prstGeom prst="rect">
              <a:avLst/>
            </a:prstGeom>
            <a:noFill/>
          </p:spPr>
          <p:txBody>
            <a:bodyPr wrap="none" rtlCol="0">
              <a:spAutoFit/>
            </a:bodyPr>
            <a:lstStyle/>
            <a:p>
              <a:r>
                <a:rPr lang="en-US" b="1" dirty="0" smtClean="0">
                  <a:solidFill>
                    <a:srgbClr val="C00000"/>
                  </a:solidFill>
                </a:rPr>
                <a:t>3</a:t>
              </a:r>
              <a:endParaRPr lang="en-US" b="1" dirty="0">
                <a:solidFill>
                  <a:srgbClr val="C00000"/>
                </a:solidFill>
              </a:endParaRPr>
            </a:p>
          </p:txBody>
        </p:sp>
      </p:grpSp>
    </p:spTree>
    <p:extLst>
      <p:ext uri="{BB962C8B-B14F-4D97-AF65-F5344CB8AC3E}">
        <p14:creationId xmlns:p14="http://schemas.microsoft.com/office/powerpoint/2010/main" val="2308625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11" y="1600200"/>
            <a:ext cx="8445889" cy="2819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0"/>
            <a:ext cx="8180832" cy="1371600"/>
          </a:xfrm>
        </p:spPr>
        <p:txBody>
          <a:bodyPr/>
          <a:lstStyle/>
          <a:p>
            <a:pPr algn="ctr">
              <a:lnSpc>
                <a:spcPts val="3840"/>
              </a:lnSpc>
            </a:pPr>
            <a:r>
              <a:rPr lang="en-US" dirty="0" smtClean="0"/>
              <a:t>Interactive </a:t>
            </a:r>
            <a:r>
              <a:rPr lang="en-US" dirty="0" err="1" smtClean="0"/>
              <a:t>Dotplot</a:t>
            </a:r>
            <a:r>
              <a:rPr lang="en-US" dirty="0"/>
              <a:t/>
            </a:r>
            <a:br>
              <a:rPr lang="en-US" dirty="0"/>
            </a:br>
            <a:r>
              <a:rPr lang="en-US" sz="3000" dirty="0"/>
              <a:t>http://statistika.mfub.bg.ac.rs/interactive-dotplot/</a:t>
            </a:r>
          </a:p>
        </p:txBody>
      </p:sp>
      <p:sp>
        <p:nvSpPr>
          <p:cNvPr id="2" name="Inhaltsplatzhalter 1"/>
          <p:cNvSpPr>
            <a:spLocks noGrp="1"/>
          </p:cNvSpPr>
          <p:nvPr>
            <p:ph idx="1"/>
          </p:nvPr>
        </p:nvSpPr>
        <p:spPr>
          <a:xfrm>
            <a:off x="658368" y="4572000"/>
            <a:ext cx="7827264" cy="1600200"/>
          </a:xfrm>
        </p:spPr>
        <p:txBody>
          <a:bodyPr/>
          <a:lstStyle/>
          <a:p>
            <a:pPr marL="514350" indent="-514350">
              <a:buFont typeface="+mj-lt"/>
              <a:buAutoNum type="arabicPeriod"/>
            </a:pPr>
            <a:r>
              <a:rPr lang="en-US" dirty="0" smtClean="0"/>
              <a:t>View different types of graphs</a:t>
            </a:r>
          </a:p>
          <a:p>
            <a:pPr marL="514350" indent="-514350">
              <a:buFont typeface="+mj-lt"/>
              <a:buAutoNum type="arabicPeriod"/>
            </a:pPr>
            <a:r>
              <a:rPr lang="en-US" dirty="0" smtClean="0"/>
              <a:t>Examine subgroups (i.e. male vs. female)</a:t>
            </a:r>
          </a:p>
          <a:p>
            <a:pPr marL="514350" indent="-514350">
              <a:buFont typeface="+mj-lt"/>
              <a:buAutoNum type="arabicPeriod"/>
            </a:pPr>
            <a:r>
              <a:rPr lang="en-US" dirty="0" smtClean="0"/>
              <a:t>Examine clusters of non-independent data</a:t>
            </a:r>
            <a:endParaRPr lang="de-DE" dirty="0"/>
          </a:p>
        </p:txBody>
      </p:sp>
    </p:spTree>
    <p:extLst>
      <p:ext uri="{BB962C8B-B14F-4D97-AF65-F5344CB8AC3E}">
        <p14:creationId xmlns:p14="http://schemas.microsoft.com/office/powerpoint/2010/main" val="2427248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8"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8031480" y="321421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96"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11558" y="32018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aphicFrame>
        <p:nvGraphicFramePr>
          <p:cNvPr id="2" name="Table 1"/>
          <p:cNvGraphicFramePr>
            <a:graphicFrameLocks noGrp="1"/>
          </p:cNvGraphicFramePr>
          <p:nvPr>
            <p:extLst/>
          </p:nvPr>
        </p:nvGraphicFramePr>
        <p:xfrm>
          <a:off x="228600" y="441960"/>
          <a:ext cx="8534400" cy="6187440"/>
        </p:xfrm>
        <a:graphic>
          <a:graphicData uri="http://schemas.openxmlformats.org/drawingml/2006/table">
            <a:tbl>
              <a:tblPr firstRow="1" bandRow="1">
                <a:tableStyleId>{5940675A-B579-460E-94D1-54222C63F5DA}</a:tableStyleId>
              </a:tblPr>
              <a:tblGrid>
                <a:gridCol w="1193132">
                  <a:extLst>
                    <a:ext uri="{9D8B030D-6E8A-4147-A177-3AD203B41FA5}">
                      <a16:colId xmlns:a16="http://schemas.microsoft.com/office/drawing/2014/main" val="20000"/>
                    </a:ext>
                  </a:extLst>
                </a:gridCol>
                <a:gridCol w="2227179">
                  <a:extLst>
                    <a:ext uri="{9D8B030D-6E8A-4147-A177-3AD203B41FA5}">
                      <a16:colId xmlns:a16="http://schemas.microsoft.com/office/drawing/2014/main" val="20001"/>
                    </a:ext>
                  </a:extLst>
                </a:gridCol>
                <a:gridCol w="2218489">
                  <a:extLst>
                    <a:ext uri="{9D8B030D-6E8A-4147-A177-3AD203B41FA5}">
                      <a16:colId xmlns:a16="http://schemas.microsoft.com/office/drawing/2014/main" val="20002"/>
                    </a:ext>
                  </a:extLst>
                </a:gridCol>
                <a:gridCol w="2895600">
                  <a:extLst>
                    <a:ext uri="{9D8B030D-6E8A-4147-A177-3AD203B41FA5}">
                      <a16:colId xmlns:a16="http://schemas.microsoft.com/office/drawing/2014/main" val="20003"/>
                    </a:ext>
                  </a:extLst>
                </a:gridCol>
              </a:tblGrid>
              <a:tr h="2438400">
                <a:tc>
                  <a:txBody>
                    <a:bodyPr/>
                    <a:lstStyle/>
                    <a:p>
                      <a:endParaRPr lang="en-US" sz="1000" b="1" dirty="0" smtClean="0">
                        <a:latin typeface="Arial" panose="020B0604020202020204" pitchFamily="34" charset="0"/>
                        <a:cs typeface="Arial" panose="020B0604020202020204" pitchFamily="34" charset="0"/>
                      </a:endParaRPr>
                    </a:p>
                    <a:p>
                      <a:endParaRPr lang="en-US" sz="1000" b="1" dirty="0" smtClean="0">
                        <a:latin typeface="Arial" panose="020B0604020202020204" pitchFamily="34" charset="0"/>
                        <a:cs typeface="Arial" panose="020B0604020202020204" pitchFamily="34" charset="0"/>
                      </a:endParaRPr>
                    </a:p>
                    <a:p>
                      <a:r>
                        <a:rPr lang="en-US" sz="1000" b="1" dirty="0" smtClean="0">
                          <a:latin typeface="Arial" panose="020B0604020202020204" pitchFamily="34" charset="0"/>
                          <a:cs typeface="Arial" panose="020B0604020202020204" pitchFamily="34" charset="0"/>
                        </a:rPr>
                        <a:t>Figures</a:t>
                      </a: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a   Between-Group</a:t>
                      </a:r>
                      <a:r>
                        <a:rPr lang="en-US" sz="1000" b="1" baseline="0" dirty="0" smtClean="0">
                          <a:latin typeface="Arial" panose="020B0604020202020204" pitchFamily="34" charset="0"/>
                          <a:cs typeface="Arial" panose="020B0604020202020204" pitchFamily="34" charset="0"/>
                        </a:rPr>
                        <a:t> Clusters</a:t>
                      </a: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00" b="1" dirty="0" err="1" smtClean="0">
                          <a:latin typeface="Arial" panose="020B0604020202020204" pitchFamily="34" charset="0"/>
                          <a:cs typeface="Arial" panose="020B0604020202020204" pitchFamily="34" charset="0"/>
                        </a:rPr>
                        <a:t>b</a:t>
                      </a:r>
                      <a:r>
                        <a:rPr lang="en-US" sz="1000" b="1" dirty="0" smtClean="0">
                          <a:latin typeface="Arial" panose="020B0604020202020204" pitchFamily="34" charset="0"/>
                          <a:cs typeface="Arial" panose="020B0604020202020204" pitchFamily="34" charset="0"/>
                        </a:rPr>
                        <a:t>   Within-Group Clusters</a:t>
                      </a: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00" b="1" dirty="0" err="1" smtClean="0">
                          <a:latin typeface="Arial" panose="020B0604020202020204" pitchFamily="34" charset="0"/>
                          <a:cs typeface="Arial" panose="020B0604020202020204" pitchFamily="34" charset="0"/>
                        </a:rPr>
                        <a:t>c</a:t>
                      </a:r>
                      <a:r>
                        <a:rPr lang="en-US" sz="1000" b="1" dirty="0" smtClean="0">
                          <a:latin typeface="Arial" panose="020B0604020202020204" pitchFamily="34" charset="0"/>
                          <a:cs typeface="Arial" panose="020B0604020202020204" pitchFamily="34" charset="0"/>
                        </a:rPr>
                        <a:t>   Between and Within Group Clusters</a:t>
                      </a: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905000">
                <a:tc>
                  <a:txBody>
                    <a:bodyPr/>
                    <a:lstStyle/>
                    <a:p>
                      <a:r>
                        <a:rPr lang="en-US" sz="1000" b="1" dirty="0" smtClean="0">
                          <a:latin typeface="Arial" panose="020B0604020202020204" pitchFamily="34" charset="0"/>
                          <a:cs typeface="Arial" panose="020B0604020202020204" pitchFamily="34" charset="0"/>
                        </a:rPr>
                        <a:t>Design</a:t>
                      </a: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51986">
                <a:tc>
                  <a:txBody>
                    <a:bodyPr/>
                    <a:lstStyle/>
                    <a:p>
                      <a:r>
                        <a:rPr lang="en-US" sz="1000" b="1" dirty="0" smtClean="0">
                          <a:latin typeface="Arial" panose="020B0604020202020204" pitchFamily="34" charset="0"/>
                          <a:cs typeface="Arial" panose="020B0604020202020204" pitchFamily="34" charset="0"/>
                        </a:rPr>
                        <a:t>Measurements per subject or specimen</a:t>
                      </a: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43414">
                <a:tc>
                  <a:txBody>
                    <a:bodyPr/>
                    <a:lstStyle/>
                    <a:p>
                      <a:r>
                        <a:rPr lang="en-US" sz="1000" b="1" dirty="0" smtClean="0">
                          <a:latin typeface="Arial" panose="020B0604020202020204" pitchFamily="34" charset="0"/>
                          <a:cs typeface="Arial" panose="020B0604020202020204" pitchFamily="34" charset="0"/>
                        </a:rPr>
                        <a:t>Non-independent data?</a:t>
                      </a: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Yes: Between Groups</a:t>
                      </a:r>
                    </a:p>
                    <a:p>
                      <a:pPr algn="l"/>
                      <a:r>
                        <a:rPr lang="en-US" sz="1000" dirty="0" smtClean="0">
                          <a:latin typeface="Arial" panose="020B0604020202020204" pitchFamily="34" charset="0"/>
                          <a:cs typeface="Arial" panose="020B0604020202020204" pitchFamily="34" charset="0"/>
                        </a:rPr>
                        <a:t>Each subject or</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specimen in Group 1 is related or matched to</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one subject or</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specimen in Group</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Yes: Within Group</a:t>
                      </a:r>
                    </a:p>
                    <a:p>
                      <a:pPr algn="l"/>
                      <a:r>
                        <a:rPr lang="en-US" sz="1000" dirty="0" smtClean="0">
                          <a:latin typeface="Arial" panose="020B0604020202020204" pitchFamily="34" charset="0"/>
                          <a:cs typeface="Arial" panose="020B0604020202020204" pitchFamily="34" charset="0"/>
                        </a:rPr>
                        <a:t>Some subjects or</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specimens within each</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group are related</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to each other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000" b="1" dirty="0" smtClean="0">
                          <a:latin typeface="Arial" panose="020B0604020202020204" pitchFamily="34" charset="0"/>
                          <a:cs typeface="Arial" panose="020B0604020202020204" pitchFamily="34" charset="0"/>
                        </a:rPr>
                        <a:t>Yes: Within &amp; Between</a:t>
                      </a:r>
                      <a:r>
                        <a:rPr lang="en-US" sz="1000" b="1" baseline="0" dirty="0" smtClean="0">
                          <a:latin typeface="Arial" panose="020B0604020202020204" pitchFamily="34" charset="0"/>
                          <a:cs typeface="Arial" panose="020B0604020202020204" pitchFamily="34" charset="0"/>
                        </a:rPr>
                        <a:t> </a:t>
                      </a:r>
                      <a:r>
                        <a:rPr lang="en-US" sz="1000" b="1" dirty="0" smtClean="0">
                          <a:latin typeface="Arial" panose="020B0604020202020204" pitchFamily="34" charset="0"/>
                          <a:cs typeface="Arial" panose="020B0604020202020204" pitchFamily="34" charset="0"/>
                        </a:rPr>
                        <a:t>Groups</a:t>
                      </a:r>
                    </a:p>
                    <a:p>
                      <a:pPr algn="l"/>
                      <a:r>
                        <a:rPr lang="en-US" sz="1000" dirty="0" smtClean="0">
                          <a:latin typeface="Arial" panose="020B0604020202020204" pitchFamily="34" charset="0"/>
                          <a:cs typeface="Arial" panose="020B0604020202020204" pitchFamily="34" charset="0"/>
                        </a:rPr>
                        <a:t>Subjects or specimens in Group 1 are related to other subjects or specimens</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in Group 1 as well as some subjects or specimens</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in Group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33400">
                <a:tc>
                  <a:txBody>
                    <a:bodyPr/>
                    <a:lstStyle/>
                    <a:p>
                      <a:r>
                        <a:rPr lang="en-US" sz="1000" b="1" dirty="0" smtClean="0">
                          <a:latin typeface="Arial" panose="020B0604020202020204" pitchFamily="34" charset="0"/>
                          <a:cs typeface="Arial" panose="020B0604020202020204" pitchFamily="34" charset="0"/>
                        </a:rPr>
                        <a:t>Example</a:t>
                      </a:r>
                      <a:endParaRPr lang="en-US" sz="1000" b="1" dirty="0">
                        <a:latin typeface="Arial" panose="020B0604020202020204" pitchFamily="34" charset="0"/>
                        <a:cs typeface="Arial" panose="020B0604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457200"/>
                      <a:r>
                        <a:rPr lang="en-US" sz="1000" dirty="0" smtClean="0">
                          <a:latin typeface="Arial" panose="020B0604020202020204" pitchFamily="34" charset="0"/>
                          <a:cs typeface="Arial" panose="020B0604020202020204" pitchFamily="34" charset="0"/>
                        </a:rPr>
                        <a:t>One pup from each litter is assigned to Group 1, while a second pup from each litter is assigned to</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Group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457200"/>
                      <a:r>
                        <a:rPr lang="en-US" sz="1000" dirty="0" smtClean="0">
                          <a:latin typeface="Arial" panose="020B0604020202020204" pitchFamily="34" charset="0"/>
                          <a:cs typeface="Arial" panose="020B0604020202020204" pitchFamily="34" charset="0"/>
                        </a:rPr>
                        <a:t>Pups from 2 litters are assigned to Group 1, while pups from 2 different litters are assigned to Group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indent="-457200"/>
                      <a:r>
                        <a:rPr lang="en-US" sz="1000" dirty="0" smtClean="0">
                          <a:latin typeface="Arial" panose="020B0604020202020204" pitchFamily="34" charset="0"/>
                          <a:cs typeface="Arial" panose="020B0604020202020204" pitchFamily="34" charset="0"/>
                        </a:rPr>
                        <a:t>Two or more pups from each litter are assigned to Group 1,</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while other pups from the same litter are</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assigned  to Group 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33" name="TextBox 32"/>
          <p:cNvSpPr txBox="1"/>
          <p:nvPr/>
        </p:nvSpPr>
        <p:spPr>
          <a:xfrm>
            <a:off x="1258214" y="2955136"/>
            <a:ext cx="1111910" cy="246221"/>
          </a:xfrm>
          <a:prstGeom prst="rect">
            <a:avLst/>
          </a:prstGeom>
          <a:noFill/>
        </p:spPr>
        <p:txBody>
          <a:bodyPr wrap="square" rtlCol="0">
            <a:spAutoFit/>
          </a:bodyPr>
          <a:lstStyle/>
          <a:p>
            <a:pPr algn="ctr"/>
            <a:r>
              <a:rPr lang="en-US" sz="1000" i="1" dirty="0" smtClean="0">
                <a:latin typeface="Arial" panose="020B0604020202020204" pitchFamily="34" charset="0"/>
                <a:cs typeface="Arial" panose="020B0604020202020204" pitchFamily="34" charset="0"/>
              </a:rPr>
              <a:t>Group 1</a:t>
            </a:r>
            <a:endParaRPr lang="en-US" sz="1000" i="1" dirty="0">
              <a:latin typeface="Arial" panose="020B0604020202020204" pitchFamily="34" charset="0"/>
              <a:cs typeface="Arial" panose="020B0604020202020204" pitchFamily="34" charset="0"/>
            </a:endParaRPr>
          </a:p>
        </p:txBody>
      </p:sp>
      <p:sp>
        <p:nvSpPr>
          <p:cNvPr id="34" name="TextBox 33"/>
          <p:cNvSpPr txBox="1"/>
          <p:nvPr/>
        </p:nvSpPr>
        <p:spPr>
          <a:xfrm>
            <a:off x="2645606" y="2955136"/>
            <a:ext cx="1111910" cy="246221"/>
          </a:xfrm>
          <a:prstGeom prst="rect">
            <a:avLst/>
          </a:prstGeom>
          <a:noFill/>
        </p:spPr>
        <p:txBody>
          <a:bodyPr wrap="square" rtlCol="0">
            <a:spAutoFit/>
          </a:bodyPr>
          <a:lstStyle/>
          <a:p>
            <a:pPr algn="ctr"/>
            <a:r>
              <a:rPr lang="en-US" sz="1000" i="1" dirty="0" smtClean="0">
                <a:latin typeface="Arial" panose="020B0604020202020204" pitchFamily="34" charset="0"/>
                <a:cs typeface="Arial" panose="020B0604020202020204" pitchFamily="34" charset="0"/>
              </a:rPr>
              <a:t>Group 2</a:t>
            </a:r>
            <a:endParaRPr lang="en-US" sz="1000" i="1" dirty="0">
              <a:latin typeface="Arial" panose="020B0604020202020204" pitchFamily="34" charset="0"/>
              <a:cs typeface="Arial" panose="020B0604020202020204" pitchFamily="34" charset="0"/>
            </a:endParaRPr>
          </a:p>
        </p:txBody>
      </p:sp>
      <p:grpSp>
        <p:nvGrpSpPr>
          <p:cNvPr id="8" name="Group 7"/>
          <p:cNvGrpSpPr/>
          <p:nvPr/>
        </p:nvGrpSpPr>
        <p:grpSpPr>
          <a:xfrm>
            <a:off x="1591057" y="3185160"/>
            <a:ext cx="1836116" cy="306224"/>
            <a:chOff x="1591057" y="501496"/>
            <a:chExt cx="1836116" cy="306224"/>
          </a:xfrm>
        </p:grpSpPr>
        <p:pic>
          <p:nvPicPr>
            <p:cNvPr id="36" name="Picture 35"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1677009" y="5334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38" name="Picture 37"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064401" y="5334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45" name="Rectangle 44"/>
            <p:cNvSpPr/>
            <p:nvPr/>
          </p:nvSpPr>
          <p:spPr>
            <a:xfrm>
              <a:off x="1591057" y="501496"/>
              <a:ext cx="1836116" cy="29464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3871741" y="3174992"/>
            <a:ext cx="561824" cy="545806"/>
            <a:chOff x="397688" y="1112310"/>
            <a:chExt cx="561824" cy="545806"/>
          </a:xfrm>
        </p:grpSpPr>
        <p:pic>
          <p:nvPicPr>
            <p:cNvPr id="50" name="Picture 49"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1"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2"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2"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3"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54" name="TextBox 53"/>
          <p:cNvSpPr txBox="1"/>
          <p:nvPr/>
        </p:nvSpPr>
        <p:spPr>
          <a:xfrm>
            <a:off x="3596698" y="2955136"/>
            <a:ext cx="1111910" cy="246221"/>
          </a:xfrm>
          <a:prstGeom prst="rect">
            <a:avLst/>
          </a:prstGeom>
          <a:noFill/>
        </p:spPr>
        <p:txBody>
          <a:bodyPr wrap="square" rtlCol="0">
            <a:spAutoFit/>
          </a:bodyPr>
          <a:lstStyle/>
          <a:p>
            <a:pPr algn="ctr"/>
            <a:r>
              <a:rPr lang="en-US" sz="1000" i="1" dirty="0" smtClean="0">
                <a:latin typeface="Arial" panose="020B0604020202020204" pitchFamily="34" charset="0"/>
                <a:cs typeface="Arial" panose="020B0604020202020204" pitchFamily="34" charset="0"/>
              </a:rPr>
              <a:t>Group 1</a:t>
            </a:r>
            <a:endParaRPr lang="en-US" sz="1000" i="1" dirty="0">
              <a:latin typeface="Arial" panose="020B0604020202020204" pitchFamily="34" charset="0"/>
              <a:cs typeface="Arial" panose="020B0604020202020204" pitchFamily="34" charset="0"/>
            </a:endParaRPr>
          </a:p>
        </p:txBody>
      </p:sp>
      <p:grpSp>
        <p:nvGrpSpPr>
          <p:cNvPr id="55" name="Group 54"/>
          <p:cNvGrpSpPr/>
          <p:nvPr/>
        </p:nvGrpSpPr>
        <p:grpSpPr>
          <a:xfrm>
            <a:off x="5305576" y="3174992"/>
            <a:ext cx="561824" cy="545806"/>
            <a:chOff x="444131" y="1112310"/>
            <a:chExt cx="561824" cy="545806"/>
          </a:xfrm>
        </p:grpSpPr>
        <p:pic>
          <p:nvPicPr>
            <p:cNvPr id="56" name="Picture 55"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444131"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7"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731635"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8"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44413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9"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731634"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60" name="TextBox 59"/>
          <p:cNvSpPr txBox="1"/>
          <p:nvPr/>
        </p:nvSpPr>
        <p:spPr>
          <a:xfrm>
            <a:off x="4984090" y="2955136"/>
            <a:ext cx="1111910" cy="246221"/>
          </a:xfrm>
          <a:prstGeom prst="rect">
            <a:avLst/>
          </a:prstGeom>
          <a:noFill/>
        </p:spPr>
        <p:txBody>
          <a:bodyPr wrap="square" rtlCol="0">
            <a:spAutoFit/>
          </a:bodyPr>
          <a:lstStyle/>
          <a:p>
            <a:pPr algn="ctr"/>
            <a:r>
              <a:rPr lang="en-US" sz="1000" i="1" dirty="0" smtClean="0">
                <a:latin typeface="Arial" panose="020B0604020202020204" pitchFamily="34" charset="0"/>
                <a:cs typeface="Arial" panose="020B0604020202020204" pitchFamily="34" charset="0"/>
              </a:rPr>
              <a:t>Group 2</a:t>
            </a:r>
            <a:endParaRPr lang="en-US" sz="1000" i="1" dirty="0">
              <a:latin typeface="Arial" panose="020B0604020202020204" pitchFamily="34" charset="0"/>
              <a:cs typeface="Arial" panose="020B0604020202020204" pitchFamily="34" charset="0"/>
            </a:endParaRPr>
          </a:p>
        </p:txBody>
      </p:sp>
      <p:sp>
        <p:nvSpPr>
          <p:cNvPr id="62" name="Rectangle 61"/>
          <p:cNvSpPr/>
          <p:nvPr/>
        </p:nvSpPr>
        <p:spPr>
          <a:xfrm>
            <a:off x="3819813" y="3165854"/>
            <a:ext cx="651052" cy="56327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5216348" y="3165854"/>
            <a:ext cx="651052" cy="56327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535904" y="3205472"/>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72" name="TextBox 71"/>
          <p:cNvSpPr txBox="1"/>
          <p:nvPr/>
        </p:nvSpPr>
        <p:spPr>
          <a:xfrm>
            <a:off x="6248400" y="2955136"/>
            <a:ext cx="1111910" cy="246221"/>
          </a:xfrm>
          <a:prstGeom prst="rect">
            <a:avLst/>
          </a:prstGeom>
          <a:noFill/>
        </p:spPr>
        <p:txBody>
          <a:bodyPr wrap="square" rtlCol="0">
            <a:spAutoFit/>
          </a:bodyPr>
          <a:lstStyle/>
          <a:p>
            <a:pPr algn="ctr"/>
            <a:r>
              <a:rPr lang="en-US" sz="1000" i="1" dirty="0" smtClean="0">
                <a:latin typeface="Arial" panose="020B0604020202020204" pitchFamily="34" charset="0"/>
                <a:cs typeface="Arial" panose="020B0604020202020204" pitchFamily="34" charset="0"/>
              </a:rPr>
              <a:t>Group 1</a:t>
            </a:r>
            <a:endParaRPr lang="en-US" sz="1000" i="1" dirty="0">
              <a:latin typeface="Arial" panose="020B0604020202020204" pitchFamily="34" charset="0"/>
              <a:cs typeface="Arial" panose="020B0604020202020204" pitchFamily="34" charset="0"/>
            </a:endParaRPr>
          </a:p>
        </p:txBody>
      </p:sp>
      <p:pic>
        <p:nvPicPr>
          <p:cNvPr id="75"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7726680" y="3205472"/>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78" name="TextBox 77"/>
          <p:cNvSpPr txBox="1"/>
          <p:nvPr/>
        </p:nvSpPr>
        <p:spPr>
          <a:xfrm>
            <a:off x="7483392" y="2955136"/>
            <a:ext cx="1111910" cy="246221"/>
          </a:xfrm>
          <a:prstGeom prst="rect">
            <a:avLst/>
          </a:prstGeom>
          <a:noFill/>
        </p:spPr>
        <p:txBody>
          <a:bodyPr wrap="square" rtlCol="0">
            <a:spAutoFit/>
          </a:bodyPr>
          <a:lstStyle/>
          <a:p>
            <a:pPr algn="ctr"/>
            <a:r>
              <a:rPr lang="en-US" sz="1000" i="1" dirty="0" smtClean="0">
                <a:latin typeface="Arial" panose="020B0604020202020204" pitchFamily="34" charset="0"/>
                <a:cs typeface="Arial" panose="020B0604020202020204" pitchFamily="34" charset="0"/>
              </a:rPr>
              <a:t>Group 2</a:t>
            </a:r>
            <a:endParaRPr lang="en-US" sz="1000" i="1" dirty="0">
              <a:latin typeface="Arial" panose="020B0604020202020204" pitchFamily="34" charset="0"/>
              <a:cs typeface="Arial" panose="020B0604020202020204" pitchFamily="34" charset="0"/>
            </a:endParaRPr>
          </a:p>
        </p:txBody>
      </p:sp>
      <p:sp>
        <p:nvSpPr>
          <p:cNvPr id="80" name="Rectangle 79"/>
          <p:cNvSpPr/>
          <p:nvPr/>
        </p:nvSpPr>
        <p:spPr>
          <a:xfrm>
            <a:off x="6400800" y="3155493"/>
            <a:ext cx="1981200" cy="3461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a:off x="3865149" y="3854788"/>
            <a:ext cx="561824" cy="545806"/>
            <a:chOff x="397688" y="1112310"/>
            <a:chExt cx="561824" cy="545806"/>
          </a:xfrm>
        </p:grpSpPr>
        <p:pic>
          <p:nvPicPr>
            <p:cNvPr id="84" name="Picture 83"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5"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2"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6"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87"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88" name="Rectangle 87"/>
          <p:cNvSpPr/>
          <p:nvPr/>
        </p:nvSpPr>
        <p:spPr>
          <a:xfrm>
            <a:off x="3813221" y="3845650"/>
            <a:ext cx="651052" cy="56327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9" name="Group 88"/>
          <p:cNvGrpSpPr/>
          <p:nvPr/>
        </p:nvGrpSpPr>
        <p:grpSpPr>
          <a:xfrm>
            <a:off x="5286785" y="3860792"/>
            <a:ext cx="561824" cy="545806"/>
            <a:chOff x="397688" y="1112310"/>
            <a:chExt cx="561824" cy="545806"/>
          </a:xfrm>
        </p:grpSpPr>
        <p:pic>
          <p:nvPicPr>
            <p:cNvPr id="90" name="Picture 89"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97688"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91"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685192"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92"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97688"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93"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68519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94" name="Rectangle 93"/>
          <p:cNvSpPr/>
          <p:nvPr/>
        </p:nvSpPr>
        <p:spPr>
          <a:xfrm>
            <a:off x="5222723" y="3851654"/>
            <a:ext cx="651052" cy="56327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8031480" y="3624883"/>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1"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11558" y="3612477"/>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3"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535904" y="3616139"/>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5"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7726680" y="3616139"/>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06" name="Rectangle 105"/>
          <p:cNvSpPr/>
          <p:nvPr/>
        </p:nvSpPr>
        <p:spPr>
          <a:xfrm>
            <a:off x="6400800" y="3566160"/>
            <a:ext cx="1981200" cy="3461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8031480" y="4040725"/>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08"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11558" y="4028319"/>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10"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535904" y="4031981"/>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12"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7726680" y="4031981"/>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13" name="Rectangle 112"/>
          <p:cNvSpPr/>
          <p:nvPr/>
        </p:nvSpPr>
        <p:spPr>
          <a:xfrm>
            <a:off x="6400800" y="3982002"/>
            <a:ext cx="1981200" cy="3461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p:cNvGrpSpPr/>
          <p:nvPr/>
        </p:nvGrpSpPr>
        <p:grpSpPr>
          <a:xfrm>
            <a:off x="1592884" y="3521864"/>
            <a:ext cx="1836116" cy="306224"/>
            <a:chOff x="1591057" y="501496"/>
            <a:chExt cx="1836116" cy="306224"/>
          </a:xfrm>
        </p:grpSpPr>
        <p:pic>
          <p:nvPicPr>
            <p:cNvPr id="115" name="Picture 114"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1677009" y="5334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16" name="Picture 115"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064401" y="5334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17" name="Rectangle 116"/>
            <p:cNvSpPr/>
            <p:nvPr/>
          </p:nvSpPr>
          <p:spPr>
            <a:xfrm>
              <a:off x="1591057" y="501496"/>
              <a:ext cx="1836116" cy="29464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a:off x="1592884" y="3863240"/>
            <a:ext cx="1836116" cy="306224"/>
            <a:chOff x="1591057" y="501496"/>
            <a:chExt cx="1836116" cy="306224"/>
          </a:xfrm>
        </p:grpSpPr>
        <p:pic>
          <p:nvPicPr>
            <p:cNvPr id="119" name="Picture 118"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1677009" y="5334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20" name="Picture 119"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064401" y="5334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21" name="Rectangle 120"/>
            <p:cNvSpPr/>
            <p:nvPr/>
          </p:nvSpPr>
          <p:spPr>
            <a:xfrm>
              <a:off x="1591057" y="501496"/>
              <a:ext cx="1836116" cy="29464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p:cNvGrpSpPr/>
          <p:nvPr/>
        </p:nvGrpSpPr>
        <p:grpSpPr>
          <a:xfrm>
            <a:off x="1592884" y="4207664"/>
            <a:ext cx="1836116" cy="306224"/>
            <a:chOff x="1591057" y="501496"/>
            <a:chExt cx="1836116" cy="306224"/>
          </a:xfrm>
        </p:grpSpPr>
        <p:pic>
          <p:nvPicPr>
            <p:cNvPr id="123" name="Picture 12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1677009" y="5334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24" name="Picture 123"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064401" y="5334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25" name="Rectangle 124"/>
            <p:cNvSpPr/>
            <p:nvPr/>
          </p:nvSpPr>
          <p:spPr>
            <a:xfrm>
              <a:off x="1591057" y="501496"/>
              <a:ext cx="1836116" cy="294646"/>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1"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8031480" y="4463083"/>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95"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11558" y="4450677"/>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97"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535904" y="4454339"/>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99"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7726680" y="4454339"/>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26" name="Rectangle 125"/>
          <p:cNvSpPr/>
          <p:nvPr/>
        </p:nvSpPr>
        <p:spPr>
          <a:xfrm>
            <a:off x="6400800" y="4404360"/>
            <a:ext cx="1981200" cy="34615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704088"/>
            <a:ext cx="2148898" cy="22039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981" y="706566"/>
            <a:ext cx="2173794" cy="217379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5393" y="704088"/>
            <a:ext cx="2106607" cy="220399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02" name="TextBox 101"/>
          <p:cNvSpPr txBox="1"/>
          <p:nvPr/>
        </p:nvSpPr>
        <p:spPr>
          <a:xfrm>
            <a:off x="1852971" y="2772638"/>
            <a:ext cx="417743" cy="107722"/>
          </a:xfrm>
          <a:prstGeom prst="rect">
            <a:avLst/>
          </a:prstGeom>
          <a:solidFill>
            <a:schemeClr val="bg1"/>
          </a:solidFill>
        </p:spPr>
        <p:txBody>
          <a:bodyPr wrap="none" lIns="45720" tIns="0" rIns="45720" bIns="0" rtlCol="0">
            <a:spAutoFit/>
          </a:bodyPr>
          <a:lstStyle/>
          <a:p>
            <a:r>
              <a:rPr lang="en-US" sz="700" dirty="0" smtClean="0">
                <a:latin typeface="Arial" panose="020B0604020202020204" pitchFamily="34" charset="0"/>
                <a:cs typeface="Arial" panose="020B0604020202020204" pitchFamily="34" charset="0"/>
              </a:rPr>
              <a:t>Group 1</a:t>
            </a:r>
            <a:endParaRPr lang="en-US" sz="700" dirty="0">
              <a:latin typeface="Arial" panose="020B0604020202020204" pitchFamily="34" charset="0"/>
              <a:cs typeface="Arial" panose="020B0604020202020204" pitchFamily="34" charset="0"/>
            </a:endParaRPr>
          </a:p>
        </p:txBody>
      </p:sp>
      <p:sp>
        <p:nvSpPr>
          <p:cNvPr id="104" name="TextBox 103"/>
          <p:cNvSpPr txBox="1"/>
          <p:nvPr/>
        </p:nvSpPr>
        <p:spPr>
          <a:xfrm>
            <a:off x="2630257" y="2772638"/>
            <a:ext cx="417743" cy="107722"/>
          </a:xfrm>
          <a:prstGeom prst="rect">
            <a:avLst/>
          </a:prstGeom>
          <a:solidFill>
            <a:schemeClr val="bg1"/>
          </a:solidFill>
        </p:spPr>
        <p:txBody>
          <a:bodyPr wrap="none" lIns="45720" tIns="0" rIns="45720" bIns="0" rtlCol="0">
            <a:spAutoFit/>
          </a:bodyPr>
          <a:lstStyle/>
          <a:p>
            <a:r>
              <a:rPr lang="en-US" sz="700" dirty="0" smtClean="0">
                <a:latin typeface="Arial" panose="020B0604020202020204" pitchFamily="34" charset="0"/>
                <a:cs typeface="Arial" panose="020B0604020202020204" pitchFamily="34" charset="0"/>
              </a:rPr>
              <a:t>Group 2</a:t>
            </a:r>
            <a:endParaRPr lang="en-US" sz="700" dirty="0">
              <a:latin typeface="Arial" panose="020B0604020202020204" pitchFamily="34" charset="0"/>
              <a:cs typeface="Arial" panose="020B0604020202020204" pitchFamily="34" charset="0"/>
            </a:endParaRPr>
          </a:p>
        </p:txBody>
      </p:sp>
      <p:sp>
        <p:nvSpPr>
          <p:cNvPr id="109" name="TextBox 108"/>
          <p:cNvSpPr txBox="1"/>
          <p:nvPr/>
        </p:nvSpPr>
        <p:spPr>
          <a:xfrm>
            <a:off x="4138971" y="2772638"/>
            <a:ext cx="417743" cy="107722"/>
          </a:xfrm>
          <a:prstGeom prst="rect">
            <a:avLst/>
          </a:prstGeom>
          <a:solidFill>
            <a:schemeClr val="bg1"/>
          </a:solidFill>
        </p:spPr>
        <p:txBody>
          <a:bodyPr wrap="none" lIns="45720" tIns="0" rIns="45720" bIns="0" rtlCol="0">
            <a:spAutoFit/>
          </a:bodyPr>
          <a:lstStyle/>
          <a:p>
            <a:r>
              <a:rPr lang="en-US" sz="700" dirty="0" smtClean="0">
                <a:latin typeface="Arial" panose="020B0604020202020204" pitchFamily="34" charset="0"/>
                <a:cs typeface="Arial" panose="020B0604020202020204" pitchFamily="34" charset="0"/>
              </a:rPr>
              <a:t>Group 1</a:t>
            </a:r>
            <a:endParaRPr lang="en-US" sz="700" dirty="0">
              <a:latin typeface="Arial" panose="020B0604020202020204" pitchFamily="34" charset="0"/>
              <a:cs typeface="Arial" panose="020B0604020202020204" pitchFamily="34" charset="0"/>
            </a:endParaRPr>
          </a:p>
        </p:txBody>
      </p:sp>
      <p:sp>
        <p:nvSpPr>
          <p:cNvPr id="111" name="TextBox 110"/>
          <p:cNvSpPr txBox="1"/>
          <p:nvPr/>
        </p:nvSpPr>
        <p:spPr>
          <a:xfrm>
            <a:off x="4916257" y="2772638"/>
            <a:ext cx="417743" cy="107722"/>
          </a:xfrm>
          <a:prstGeom prst="rect">
            <a:avLst/>
          </a:prstGeom>
          <a:solidFill>
            <a:schemeClr val="bg1"/>
          </a:solidFill>
        </p:spPr>
        <p:txBody>
          <a:bodyPr wrap="none" lIns="45720" tIns="0" rIns="45720" bIns="0" rtlCol="0">
            <a:spAutoFit/>
          </a:bodyPr>
          <a:lstStyle/>
          <a:p>
            <a:r>
              <a:rPr lang="en-US" sz="700" dirty="0" smtClean="0">
                <a:latin typeface="Arial" panose="020B0604020202020204" pitchFamily="34" charset="0"/>
                <a:cs typeface="Arial" panose="020B0604020202020204" pitchFamily="34" charset="0"/>
              </a:rPr>
              <a:t>Group 2</a:t>
            </a:r>
            <a:endParaRPr lang="en-US" sz="700" dirty="0">
              <a:latin typeface="Arial" panose="020B0604020202020204" pitchFamily="34" charset="0"/>
              <a:cs typeface="Arial" panose="020B0604020202020204" pitchFamily="34" charset="0"/>
            </a:endParaRPr>
          </a:p>
        </p:txBody>
      </p:sp>
      <p:sp>
        <p:nvSpPr>
          <p:cNvPr id="127" name="TextBox 126"/>
          <p:cNvSpPr txBox="1"/>
          <p:nvPr/>
        </p:nvSpPr>
        <p:spPr>
          <a:xfrm>
            <a:off x="6684264" y="2772638"/>
            <a:ext cx="417743" cy="107722"/>
          </a:xfrm>
          <a:prstGeom prst="rect">
            <a:avLst/>
          </a:prstGeom>
          <a:solidFill>
            <a:schemeClr val="bg1"/>
          </a:solidFill>
        </p:spPr>
        <p:txBody>
          <a:bodyPr wrap="none" lIns="45720" tIns="0" rIns="45720" bIns="0" rtlCol="0">
            <a:spAutoFit/>
          </a:bodyPr>
          <a:lstStyle/>
          <a:p>
            <a:r>
              <a:rPr lang="en-US" sz="700" dirty="0" smtClean="0">
                <a:latin typeface="Arial" panose="020B0604020202020204" pitchFamily="34" charset="0"/>
                <a:cs typeface="Arial" panose="020B0604020202020204" pitchFamily="34" charset="0"/>
              </a:rPr>
              <a:t>Group 1</a:t>
            </a:r>
            <a:endParaRPr lang="en-US" sz="700" dirty="0">
              <a:latin typeface="Arial" panose="020B0604020202020204" pitchFamily="34" charset="0"/>
              <a:cs typeface="Arial" panose="020B0604020202020204" pitchFamily="34" charset="0"/>
            </a:endParaRPr>
          </a:p>
        </p:txBody>
      </p:sp>
      <p:sp>
        <p:nvSpPr>
          <p:cNvPr id="128" name="TextBox 127"/>
          <p:cNvSpPr txBox="1"/>
          <p:nvPr/>
        </p:nvSpPr>
        <p:spPr>
          <a:xfrm>
            <a:off x="7434072" y="2772638"/>
            <a:ext cx="417743" cy="107722"/>
          </a:xfrm>
          <a:prstGeom prst="rect">
            <a:avLst/>
          </a:prstGeom>
          <a:solidFill>
            <a:schemeClr val="bg1"/>
          </a:solidFill>
        </p:spPr>
        <p:txBody>
          <a:bodyPr wrap="none" lIns="45720" tIns="0" rIns="45720" bIns="0" rtlCol="0">
            <a:spAutoFit/>
          </a:bodyPr>
          <a:lstStyle/>
          <a:p>
            <a:r>
              <a:rPr lang="en-US" sz="700" dirty="0" smtClean="0">
                <a:latin typeface="Arial" panose="020B0604020202020204" pitchFamily="34" charset="0"/>
                <a:cs typeface="Arial" panose="020B0604020202020204" pitchFamily="34" charset="0"/>
              </a:rPr>
              <a:t>Group 2</a:t>
            </a:r>
            <a:endParaRPr lang="en-US" sz="700" dirty="0">
              <a:latin typeface="Arial" panose="020B0604020202020204" pitchFamily="34" charset="0"/>
              <a:cs typeface="Arial" panose="020B0604020202020204" pitchFamily="34" charset="0"/>
            </a:endParaRPr>
          </a:p>
        </p:txBody>
      </p:sp>
      <p:sp>
        <p:nvSpPr>
          <p:cNvPr id="129" name="TextBox 128"/>
          <p:cNvSpPr txBox="1"/>
          <p:nvPr/>
        </p:nvSpPr>
        <p:spPr>
          <a:xfrm>
            <a:off x="1491223" y="2657856"/>
            <a:ext cx="95860" cy="107722"/>
          </a:xfrm>
          <a:prstGeom prst="rect">
            <a:avLst/>
          </a:prstGeom>
          <a:solidFill>
            <a:schemeClr val="bg1"/>
          </a:solidFill>
        </p:spPr>
        <p:txBody>
          <a:bodyPr wrap="none" lIns="4572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130" name="TextBox 129"/>
          <p:cNvSpPr txBox="1"/>
          <p:nvPr/>
        </p:nvSpPr>
        <p:spPr>
          <a:xfrm>
            <a:off x="1504340" y="2010638"/>
            <a:ext cx="95860" cy="107722"/>
          </a:xfrm>
          <a:prstGeom prst="rect">
            <a:avLst/>
          </a:prstGeom>
          <a:solidFill>
            <a:schemeClr val="bg1"/>
          </a:solidFill>
        </p:spPr>
        <p:txBody>
          <a:bodyPr wrap="none" lIns="45720" tIns="0" rIns="0" bIns="0" rtlCol="0">
            <a:spAutoFit/>
          </a:bodyPr>
          <a:lstStyle/>
          <a:p>
            <a:r>
              <a:rPr lang="en-US" sz="700" dirty="0" smtClean="0">
                <a:latin typeface="Arial" panose="020B0604020202020204" pitchFamily="34" charset="0"/>
                <a:cs typeface="Arial" panose="020B0604020202020204" pitchFamily="34" charset="0"/>
              </a:rPr>
              <a:t>5</a:t>
            </a:r>
            <a:endParaRPr lang="en-US" sz="700" dirty="0">
              <a:latin typeface="Arial" panose="020B0604020202020204" pitchFamily="34" charset="0"/>
              <a:cs typeface="Arial" panose="020B0604020202020204" pitchFamily="34" charset="0"/>
            </a:endParaRPr>
          </a:p>
        </p:txBody>
      </p:sp>
      <p:sp>
        <p:nvSpPr>
          <p:cNvPr id="131" name="TextBox 130"/>
          <p:cNvSpPr txBox="1"/>
          <p:nvPr/>
        </p:nvSpPr>
        <p:spPr>
          <a:xfrm>
            <a:off x="1454647" y="1371600"/>
            <a:ext cx="145553" cy="107722"/>
          </a:xfrm>
          <a:prstGeom prst="rect">
            <a:avLst/>
          </a:prstGeom>
          <a:solidFill>
            <a:schemeClr val="bg1"/>
          </a:solidFill>
        </p:spPr>
        <p:txBody>
          <a:bodyPr wrap="none" lIns="45720" tIns="0" rIns="0" bIns="0"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132" name="TextBox 131"/>
          <p:cNvSpPr txBox="1"/>
          <p:nvPr/>
        </p:nvSpPr>
        <p:spPr>
          <a:xfrm>
            <a:off x="1454647" y="658368"/>
            <a:ext cx="145553" cy="200055"/>
          </a:xfrm>
          <a:prstGeom prst="rect">
            <a:avLst/>
          </a:prstGeom>
          <a:solidFill>
            <a:schemeClr val="bg1"/>
          </a:solidFill>
        </p:spPr>
        <p:txBody>
          <a:bodyPr wrap="none" lIns="45720" tIns="91440" rIns="0" bIns="0" rtlCol="0">
            <a:spAutoFit/>
          </a:bodyPr>
          <a:lstStyle/>
          <a:p>
            <a:r>
              <a:rPr lang="en-US" sz="700" dirty="0" smtClean="0">
                <a:latin typeface="Arial" panose="020B0604020202020204" pitchFamily="34" charset="0"/>
                <a:cs typeface="Arial" panose="020B0604020202020204" pitchFamily="34" charset="0"/>
              </a:rPr>
              <a:t>15</a:t>
            </a:r>
            <a:endParaRPr lang="en-US" sz="700" dirty="0">
              <a:latin typeface="Arial" panose="020B0604020202020204" pitchFamily="34" charset="0"/>
              <a:cs typeface="Arial" panose="020B0604020202020204" pitchFamily="34" charset="0"/>
            </a:endParaRPr>
          </a:p>
        </p:txBody>
      </p:sp>
      <p:sp>
        <p:nvSpPr>
          <p:cNvPr id="133" name="TextBox 132"/>
          <p:cNvSpPr txBox="1"/>
          <p:nvPr/>
        </p:nvSpPr>
        <p:spPr>
          <a:xfrm>
            <a:off x="3777223" y="2670048"/>
            <a:ext cx="95860" cy="107722"/>
          </a:xfrm>
          <a:prstGeom prst="rect">
            <a:avLst/>
          </a:prstGeom>
          <a:solidFill>
            <a:schemeClr val="bg1"/>
          </a:solidFill>
        </p:spPr>
        <p:txBody>
          <a:bodyPr wrap="none" lIns="4572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134" name="TextBox 133"/>
          <p:cNvSpPr txBox="1"/>
          <p:nvPr/>
        </p:nvSpPr>
        <p:spPr>
          <a:xfrm>
            <a:off x="3790340" y="2022830"/>
            <a:ext cx="95860" cy="107722"/>
          </a:xfrm>
          <a:prstGeom prst="rect">
            <a:avLst/>
          </a:prstGeom>
          <a:solidFill>
            <a:schemeClr val="bg1"/>
          </a:solidFill>
        </p:spPr>
        <p:txBody>
          <a:bodyPr wrap="none" lIns="45720" tIns="0" rIns="0" bIns="0" rtlCol="0">
            <a:spAutoFit/>
          </a:bodyPr>
          <a:lstStyle/>
          <a:p>
            <a:r>
              <a:rPr lang="en-US" sz="700" dirty="0" smtClean="0">
                <a:latin typeface="Arial" panose="020B0604020202020204" pitchFamily="34" charset="0"/>
                <a:cs typeface="Arial" panose="020B0604020202020204" pitchFamily="34" charset="0"/>
              </a:rPr>
              <a:t>5</a:t>
            </a:r>
            <a:endParaRPr lang="en-US" sz="700" dirty="0">
              <a:latin typeface="Arial" panose="020B0604020202020204" pitchFamily="34" charset="0"/>
              <a:cs typeface="Arial" panose="020B0604020202020204" pitchFamily="34" charset="0"/>
            </a:endParaRPr>
          </a:p>
        </p:txBody>
      </p:sp>
      <p:sp>
        <p:nvSpPr>
          <p:cNvPr id="135" name="TextBox 134"/>
          <p:cNvSpPr txBox="1"/>
          <p:nvPr/>
        </p:nvSpPr>
        <p:spPr>
          <a:xfrm>
            <a:off x="3740647" y="1383792"/>
            <a:ext cx="145553" cy="107722"/>
          </a:xfrm>
          <a:prstGeom prst="rect">
            <a:avLst/>
          </a:prstGeom>
          <a:solidFill>
            <a:schemeClr val="bg1"/>
          </a:solidFill>
        </p:spPr>
        <p:txBody>
          <a:bodyPr wrap="none" lIns="45720" tIns="0" rIns="0" bIns="0"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136" name="TextBox 135"/>
          <p:cNvSpPr txBox="1"/>
          <p:nvPr/>
        </p:nvSpPr>
        <p:spPr>
          <a:xfrm>
            <a:off x="3740647" y="640080"/>
            <a:ext cx="145553" cy="200055"/>
          </a:xfrm>
          <a:prstGeom prst="rect">
            <a:avLst/>
          </a:prstGeom>
          <a:solidFill>
            <a:schemeClr val="bg1"/>
          </a:solidFill>
        </p:spPr>
        <p:txBody>
          <a:bodyPr wrap="none" lIns="45720" tIns="91440" rIns="0" bIns="0" rtlCol="0">
            <a:spAutoFit/>
          </a:bodyPr>
          <a:lstStyle/>
          <a:p>
            <a:r>
              <a:rPr lang="en-US" sz="700" dirty="0" smtClean="0">
                <a:latin typeface="Arial" panose="020B0604020202020204" pitchFamily="34" charset="0"/>
                <a:cs typeface="Arial" panose="020B0604020202020204" pitchFamily="34" charset="0"/>
              </a:rPr>
              <a:t>15</a:t>
            </a:r>
            <a:endParaRPr lang="en-US" sz="700" dirty="0">
              <a:latin typeface="Arial" panose="020B0604020202020204" pitchFamily="34" charset="0"/>
              <a:cs typeface="Arial" panose="020B0604020202020204" pitchFamily="34" charset="0"/>
            </a:endParaRPr>
          </a:p>
        </p:txBody>
      </p:sp>
      <p:sp>
        <p:nvSpPr>
          <p:cNvPr id="137" name="TextBox 136"/>
          <p:cNvSpPr txBox="1"/>
          <p:nvPr/>
        </p:nvSpPr>
        <p:spPr>
          <a:xfrm>
            <a:off x="6309360" y="2670048"/>
            <a:ext cx="95860" cy="107722"/>
          </a:xfrm>
          <a:prstGeom prst="rect">
            <a:avLst/>
          </a:prstGeom>
          <a:solidFill>
            <a:schemeClr val="bg1"/>
          </a:solidFill>
        </p:spPr>
        <p:txBody>
          <a:bodyPr wrap="none" lIns="4572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138" name="TextBox 137"/>
          <p:cNvSpPr txBox="1"/>
          <p:nvPr/>
        </p:nvSpPr>
        <p:spPr>
          <a:xfrm>
            <a:off x="6309360" y="2022830"/>
            <a:ext cx="95860" cy="107722"/>
          </a:xfrm>
          <a:prstGeom prst="rect">
            <a:avLst/>
          </a:prstGeom>
          <a:solidFill>
            <a:schemeClr val="bg1"/>
          </a:solidFill>
        </p:spPr>
        <p:txBody>
          <a:bodyPr wrap="none" lIns="45720" tIns="0" rIns="0" bIns="0" rtlCol="0">
            <a:spAutoFit/>
          </a:bodyPr>
          <a:lstStyle/>
          <a:p>
            <a:r>
              <a:rPr lang="en-US" sz="700" dirty="0" smtClean="0">
                <a:latin typeface="Arial" panose="020B0604020202020204" pitchFamily="34" charset="0"/>
                <a:cs typeface="Arial" panose="020B0604020202020204" pitchFamily="34" charset="0"/>
              </a:rPr>
              <a:t>5</a:t>
            </a:r>
            <a:endParaRPr lang="en-US" sz="700" dirty="0">
              <a:latin typeface="Arial" panose="020B0604020202020204" pitchFamily="34" charset="0"/>
              <a:cs typeface="Arial" panose="020B0604020202020204" pitchFamily="34" charset="0"/>
            </a:endParaRPr>
          </a:p>
        </p:txBody>
      </p:sp>
      <p:sp>
        <p:nvSpPr>
          <p:cNvPr id="139" name="TextBox 138"/>
          <p:cNvSpPr txBox="1"/>
          <p:nvPr/>
        </p:nvSpPr>
        <p:spPr>
          <a:xfrm>
            <a:off x="6281928" y="1383792"/>
            <a:ext cx="145553" cy="107722"/>
          </a:xfrm>
          <a:prstGeom prst="rect">
            <a:avLst/>
          </a:prstGeom>
          <a:solidFill>
            <a:schemeClr val="bg1"/>
          </a:solidFill>
        </p:spPr>
        <p:txBody>
          <a:bodyPr wrap="none" lIns="45720" tIns="0" rIns="0" bIns="0"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140" name="TextBox 139"/>
          <p:cNvSpPr txBox="1"/>
          <p:nvPr/>
        </p:nvSpPr>
        <p:spPr>
          <a:xfrm>
            <a:off x="6281928" y="658368"/>
            <a:ext cx="145553" cy="200055"/>
          </a:xfrm>
          <a:prstGeom prst="rect">
            <a:avLst/>
          </a:prstGeom>
          <a:solidFill>
            <a:schemeClr val="bg1"/>
          </a:solidFill>
        </p:spPr>
        <p:txBody>
          <a:bodyPr wrap="none" lIns="45720" tIns="91440" rIns="0" bIns="0" rtlCol="0">
            <a:spAutoFit/>
          </a:bodyPr>
          <a:lstStyle/>
          <a:p>
            <a:r>
              <a:rPr lang="en-US" sz="700" dirty="0" smtClean="0">
                <a:latin typeface="Arial" panose="020B0604020202020204" pitchFamily="34" charset="0"/>
                <a:cs typeface="Arial" panose="020B0604020202020204" pitchFamily="34" charset="0"/>
              </a:rPr>
              <a:t>15</a:t>
            </a:r>
            <a:endParaRPr lang="en-US" sz="700" dirty="0">
              <a:latin typeface="Arial" panose="020B0604020202020204" pitchFamily="34" charset="0"/>
              <a:cs typeface="Arial" panose="020B0604020202020204" pitchFamily="34" charset="0"/>
            </a:endParaRPr>
          </a:p>
        </p:txBody>
      </p:sp>
      <p:sp>
        <p:nvSpPr>
          <p:cNvPr id="141" name="TextBox 140"/>
          <p:cNvSpPr txBox="1"/>
          <p:nvPr/>
        </p:nvSpPr>
        <p:spPr>
          <a:xfrm>
            <a:off x="8001000" y="746760"/>
            <a:ext cx="376065" cy="107722"/>
          </a:xfrm>
          <a:prstGeom prst="rect">
            <a:avLst/>
          </a:prstGeom>
          <a:solidFill>
            <a:schemeClr val="bg1"/>
          </a:solidFill>
        </p:spPr>
        <p:txBody>
          <a:bodyPr wrap="none" lIns="45720" tIns="0" rIns="45720" bIns="0" rtlCol="0">
            <a:spAutoFit/>
          </a:bodyPr>
          <a:lstStyle/>
          <a:p>
            <a:r>
              <a:rPr lang="en-US" sz="700" dirty="0" smtClean="0">
                <a:latin typeface="Arial" panose="020B0604020202020204" pitchFamily="34" charset="0"/>
                <a:cs typeface="Arial" panose="020B0604020202020204" pitchFamily="34" charset="0"/>
              </a:rPr>
              <a:t>Cluster</a:t>
            </a:r>
            <a:endParaRPr lang="en-US" sz="700" dirty="0">
              <a:latin typeface="Arial" panose="020B0604020202020204" pitchFamily="34" charset="0"/>
              <a:cs typeface="Arial" panose="020B0604020202020204" pitchFamily="34" charset="0"/>
            </a:endParaRPr>
          </a:p>
        </p:txBody>
      </p:sp>
      <p:sp>
        <p:nvSpPr>
          <p:cNvPr id="143" name="TextBox 142"/>
          <p:cNvSpPr txBox="1"/>
          <p:nvPr/>
        </p:nvSpPr>
        <p:spPr>
          <a:xfrm>
            <a:off x="5458968" y="746760"/>
            <a:ext cx="376065" cy="107722"/>
          </a:xfrm>
          <a:prstGeom prst="rect">
            <a:avLst/>
          </a:prstGeom>
          <a:solidFill>
            <a:schemeClr val="bg1"/>
          </a:solidFill>
        </p:spPr>
        <p:txBody>
          <a:bodyPr wrap="none" lIns="45720" tIns="0" rIns="45720" bIns="0" rtlCol="0">
            <a:spAutoFit/>
          </a:bodyPr>
          <a:lstStyle/>
          <a:p>
            <a:r>
              <a:rPr lang="en-US" sz="700" dirty="0" smtClean="0">
                <a:latin typeface="Arial" panose="020B0604020202020204" pitchFamily="34" charset="0"/>
                <a:cs typeface="Arial" panose="020B0604020202020204" pitchFamily="34" charset="0"/>
              </a:rPr>
              <a:t>Cluster</a:t>
            </a:r>
            <a:endParaRPr lang="en-US" sz="700" dirty="0">
              <a:latin typeface="Arial" panose="020B0604020202020204" pitchFamily="34" charset="0"/>
              <a:cs typeface="Arial" panose="020B0604020202020204" pitchFamily="34" charset="0"/>
            </a:endParaRPr>
          </a:p>
        </p:txBody>
      </p:sp>
      <p:sp>
        <p:nvSpPr>
          <p:cNvPr id="144" name="TextBox 143"/>
          <p:cNvSpPr txBox="1"/>
          <p:nvPr/>
        </p:nvSpPr>
        <p:spPr>
          <a:xfrm>
            <a:off x="3205335" y="746760"/>
            <a:ext cx="376065" cy="107722"/>
          </a:xfrm>
          <a:prstGeom prst="rect">
            <a:avLst/>
          </a:prstGeom>
          <a:solidFill>
            <a:schemeClr val="bg1"/>
          </a:solidFill>
        </p:spPr>
        <p:txBody>
          <a:bodyPr wrap="none" lIns="45720" tIns="0" rIns="45720" bIns="0" rtlCol="0">
            <a:spAutoFit/>
          </a:bodyPr>
          <a:lstStyle/>
          <a:p>
            <a:r>
              <a:rPr lang="en-US" sz="700" dirty="0" smtClean="0">
                <a:latin typeface="Arial" panose="020B0604020202020204" pitchFamily="34" charset="0"/>
                <a:cs typeface="Arial" panose="020B0604020202020204" pitchFamily="34" charset="0"/>
              </a:rPr>
              <a:t>Cluster</a:t>
            </a:r>
            <a:endParaRPr lang="en-US" sz="700" dirty="0">
              <a:latin typeface="Arial" panose="020B0604020202020204" pitchFamily="34" charset="0"/>
              <a:cs typeface="Arial" panose="020B0604020202020204" pitchFamily="34" charset="0"/>
            </a:endParaRPr>
          </a:p>
        </p:txBody>
      </p:sp>
      <p:sp>
        <p:nvSpPr>
          <p:cNvPr id="145" name="TextBox 144"/>
          <p:cNvSpPr txBox="1"/>
          <p:nvPr/>
        </p:nvSpPr>
        <p:spPr>
          <a:xfrm>
            <a:off x="3392424" y="1389888"/>
            <a:ext cx="105093" cy="107722"/>
          </a:xfrm>
          <a:prstGeom prst="rect">
            <a:avLst/>
          </a:prstGeom>
          <a:solidFill>
            <a:schemeClr val="bg1"/>
          </a:solidFill>
        </p:spPr>
        <p:txBody>
          <a:bodyPr wrap="none" lIns="9144" tIns="0" rIns="45720" bIns="0" rtlCol="0">
            <a:spAutoFit/>
          </a:bodyPr>
          <a:lstStyle/>
          <a:p>
            <a:r>
              <a:rPr lang="en-US" sz="700" dirty="0" smtClean="0">
                <a:latin typeface="Arial" panose="020B0604020202020204" pitchFamily="34" charset="0"/>
                <a:cs typeface="Arial" panose="020B0604020202020204" pitchFamily="34" charset="0"/>
              </a:rPr>
              <a:t>4</a:t>
            </a:r>
            <a:endParaRPr lang="en-US" sz="700" dirty="0">
              <a:latin typeface="Arial" panose="020B0604020202020204" pitchFamily="34" charset="0"/>
              <a:cs typeface="Arial" panose="020B0604020202020204" pitchFamily="34" charset="0"/>
            </a:endParaRPr>
          </a:p>
        </p:txBody>
      </p:sp>
      <p:sp>
        <p:nvSpPr>
          <p:cNvPr id="146" name="TextBox 145"/>
          <p:cNvSpPr txBox="1"/>
          <p:nvPr/>
        </p:nvSpPr>
        <p:spPr>
          <a:xfrm>
            <a:off x="3392424" y="1243584"/>
            <a:ext cx="105093" cy="107722"/>
          </a:xfrm>
          <a:prstGeom prst="rect">
            <a:avLst/>
          </a:prstGeom>
          <a:solidFill>
            <a:schemeClr val="bg1"/>
          </a:solidFill>
        </p:spPr>
        <p:txBody>
          <a:bodyPr wrap="none" lIns="9144" tIns="0" rIns="45720" bIns="0" rtlCol="0">
            <a:spAutoFit/>
          </a:bodyPr>
          <a:lstStyle/>
          <a:p>
            <a:r>
              <a:rPr lang="en-US" sz="700" dirty="0" smtClean="0">
                <a:latin typeface="Arial" panose="020B0604020202020204" pitchFamily="34" charset="0"/>
                <a:cs typeface="Arial" panose="020B0604020202020204" pitchFamily="34" charset="0"/>
              </a:rPr>
              <a:t>3</a:t>
            </a:r>
            <a:endParaRPr lang="en-US" sz="700" dirty="0">
              <a:latin typeface="Arial" panose="020B0604020202020204" pitchFamily="34" charset="0"/>
              <a:cs typeface="Arial" panose="020B0604020202020204" pitchFamily="34" charset="0"/>
            </a:endParaRPr>
          </a:p>
        </p:txBody>
      </p:sp>
      <p:sp>
        <p:nvSpPr>
          <p:cNvPr id="147" name="TextBox 146"/>
          <p:cNvSpPr txBox="1"/>
          <p:nvPr/>
        </p:nvSpPr>
        <p:spPr>
          <a:xfrm>
            <a:off x="3392424" y="1078992"/>
            <a:ext cx="105093" cy="107722"/>
          </a:xfrm>
          <a:prstGeom prst="rect">
            <a:avLst/>
          </a:prstGeom>
          <a:solidFill>
            <a:schemeClr val="bg1"/>
          </a:solidFill>
        </p:spPr>
        <p:txBody>
          <a:bodyPr wrap="none" lIns="9144" tIns="0" rIns="45720" bIns="0" rtlCol="0">
            <a:spAutoFit/>
          </a:bodyPr>
          <a:lstStyle/>
          <a:p>
            <a:r>
              <a:rPr lang="en-US" sz="700" dirty="0" smtClean="0">
                <a:latin typeface="Arial" panose="020B0604020202020204" pitchFamily="34" charset="0"/>
                <a:cs typeface="Arial" panose="020B0604020202020204" pitchFamily="34" charset="0"/>
              </a:rPr>
              <a:t>2</a:t>
            </a:r>
            <a:endParaRPr lang="en-US" sz="700" dirty="0">
              <a:latin typeface="Arial" panose="020B0604020202020204" pitchFamily="34" charset="0"/>
              <a:cs typeface="Arial" panose="020B0604020202020204" pitchFamily="34" charset="0"/>
            </a:endParaRPr>
          </a:p>
        </p:txBody>
      </p:sp>
      <p:sp>
        <p:nvSpPr>
          <p:cNvPr id="148" name="TextBox 147"/>
          <p:cNvSpPr txBox="1"/>
          <p:nvPr/>
        </p:nvSpPr>
        <p:spPr>
          <a:xfrm>
            <a:off x="3392424" y="923544"/>
            <a:ext cx="105093" cy="107722"/>
          </a:xfrm>
          <a:prstGeom prst="rect">
            <a:avLst/>
          </a:prstGeom>
          <a:solidFill>
            <a:schemeClr val="bg1"/>
          </a:solidFill>
        </p:spPr>
        <p:txBody>
          <a:bodyPr wrap="none" lIns="9144" tIns="0" rIns="45720" bIns="0" rtlCol="0">
            <a:spAutoFit/>
          </a:bodyPr>
          <a:lstStyle/>
          <a:p>
            <a:r>
              <a:rPr lang="en-US" sz="700" dirty="0">
                <a:latin typeface="Arial" panose="020B0604020202020204" pitchFamily="34" charset="0"/>
                <a:cs typeface="Arial" panose="020B0604020202020204" pitchFamily="34" charset="0"/>
              </a:rPr>
              <a:t>1</a:t>
            </a:r>
          </a:p>
        </p:txBody>
      </p:sp>
      <p:sp>
        <p:nvSpPr>
          <p:cNvPr id="149" name="TextBox 148"/>
          <p:cNvSpPr txBox="1"/>
          <p:nvPr/>
        </p:nvSpPr>
        <p:spPr>
          <a:xfrm>
            <a:off x="5650992" y="1380744"/>
            <a:ext cx="105093" cy="107722"/>
          </a:xfrm>
          <a:prstGeom prst="rect">
            <a:avLst/>
          </a:prstGeom>
          <a:solidFill>
            <a:schemeClr val="bg1"/>
          </a:solidFill>
        </p:spPr>
        <p:txBody>
          <a:bodyPr wrap="none" lIns="9144" tIns="0" rIns="45720" bIns="0" rtlCol="0">
            <a:spAutoFit/>
          </a:bodyPr>
          <a:lstStyle/>
          <a:p>
            <a:r>
              <a:rPr lang="en-US" sz="700" dirty="0" smtClean="0">
                <a:latin typeface="Arial" panose="020B0604020202020204" pitchFamily="34" charset="0"/>
                <a:cs typeface="Arial" panose="020B0604020202020204" pitchFamily="34" charset="0"/>
              </a:rPr>
              <a:t>4</a:t>
            </a:r>
            <a:endParaRPr lang="en-US" sz="700" dirty="0">
              <a:latin typeface="Arial" panose="020B0604020202020204" pitchFamily="34" charset="0"/>
              <a:cs typeface="Arial" panose="020B0604020202020204" pitchFamily="34" charset="0"/>
            </a:endParaRPr>
          </a:p>
        </p:txBody>
      </p:sp>
      <p:sp>
        <p:nvSpPr>
          <p:cNvPr id="150" name="TextBox 149"/>
          <p:cNvSpPr txBox="1"/>
          <p:nvPr/>
        </p:nvSpPr>
        <p:spPr>
          <a:xfrm>
            <a:off x="5650992" y="1225296"/>
            <a:ext cx="105093" cy="107722"/>
          </a:xfrm>
          <a:prstGeom prst="rect">
            <a:avLst/>
          </a:prstGeom>
          <a:solidFill>
            <a:schemeClr val="bg1"/>
          </a:solidFill>
        </p:spPr>
        <p:txBody>
          <a:bodyPr wrap="none" lIns="9144" tIns="0" rIns="45720" bIns="0" rtlCol="0">
            <a:spAutoFit/>
          </a:bodyPr>
          <a:lstStyle/>
          <a:p>
            <a:r>
              <a:rPr lang="en-US" sz="700" dirty="0" smtClean="0">
                <a:latin typeface="Arial" panose="020B0604020202020204" pitchFamily="34" charset="0"/>
                <a:cs typeface="Arial" panose="020B0604020202020204" pitchFamily="34" charset="0"/>
              </a:rPr>
              <a:t>3</a:t>
            </a:r>
            <a:endParaRPr lang="en-US" sz="700" dirty="0">
              <a:latin typeface="Arial" panose="020B0604020202020204" pitchFamily="34" charset="0"/>
              <a:cs typeface="Arial" panose="020B0604020202020204" pitchFamily="34" charset="0"/>
            </a:endParaRPr>
          </a:p>
        </p:txBody>
      </p:sp>
      <p:sp>
        <p:nvSpPr>
          <p:cNvPr id="151" name="TextBox 150"/>
          <p:cNvSpPr txBox="1"/>
          <p:nvPr/>
        </p:nvSpPr>
        <p:spPr>
          <a:xfrm>
            <a:off x="5650992" y="1060704"/>
            <a:ext cx="105093" cy="107722"/>
          </a:xfrm>
          <a:prstGeom prst="rect">
            <a:avLst/>
          </a:prstGeom>
          <a:solidFill>
            <a:schemeClr val="bg1"/>
          </a:solidFill>
        </p:spPr>
        <p:txBody>
          <a:bodyPr wrap="none" lIns="9144" tIns="0" rIns="45720" bIns="0" rtlCol="0">
            <a:spAutoFit/>
          </a:bodyPr>
          <a:lstStyle/>
          <a:p>
            <a:r>
              <a:rPr lang="en-US" sz="700" dirty="0" smtClean="0">
                <a:latin typeface="Arial" panose="020B0604020202020204" pitchFamily="34" charset="0"/>
                <a:cs typeface="Arial" panose="020B0604020202020204" pitchFamily="34" charset="0"/>
              </a:rPr>
              <a:t>2</a:t>
            </a:r>
            <a:endParaRPr lang="en-US" sz="700" dirty="0">
              <a:latin typeface="Arial" panose="020B0604020202020204" pitchFamily="34" charset="0"/>
              <a:cs typeface="Arial" panose="020B0604020202020204" pitchFamily="34" charset="0"/>
            </a:endParaRPr>
          </a:p>
        </p:txBody>
      </p:sp>
      <p:sp>
        <p:nvSpPr>
          <p:cNvPr id="152" name="TextBox 151"/>
          <p:cNvSpPr txBox="1"/>
          <p:nvPr/>
        </p:nvSpPr>
        <p:spPr>
          <a:xfrm>
            <a:off x="5650992" y="905256"/>
            <a:ext cx="105093" cy="107722"/>
          </a:xfrm>
          <a:prstGeom prst="rect">
            <a:avLst/>
          </a:prstGeom>
          <a:solidFill>
            <a:schemeClr val="bg1"/>
          </a:solidFill>
        </p:spPr>
        <p:txBody>
          <a:bodyPr wrap="none" lIns="9144" tIns="0" rIns="45720" bIns="0" rtlCol="0">
            <a:spAutoFit/>
          </a:bodyPr>
          <a:lstStyle/>
          <a:p>
            <a:r>
              <a:rPr lang="en-US" sz="700" dirty="0">
                <a:latin typeface="Arial" panose="020B0604020202020204" pitchFamily="34" charset="0"/>
                <a:cs typeface="Arial" panose="020B0604020202020204" pitchFamily="34" charset="0"/>
              </a:rPr>
              <a:t>1</a:t>
            </a:r>
          </a:p>
        </p:txBody>
      </p:sp>
      <p:sp>
        <p:nvSpPr>
          <p:cNvPr id="153" name="TextBox 152"/>
          <p:cNvSpPr txBox="1"/>
          <p:nvPr/>
        </p:nvSpPr>
        <p:spPr>
          <a:xfrm>
            <a:off x="8183880" y="1380744"/>
            <a:ext cx="105093" cy="107722"/>
          </a:xfrm>
          <a:prstGeom prst="rect">
            <a:avLst/>
          </a:prstGeom>
          <a:solidFill>
            <a:schemeClr val="bg1"/>
          </a:solidFill>
        </p:spPr>
        <p:txBody>
          <a:bodyPr wrap="none" lIns="9144" tIns="0" rIns="45720" bIns="0" rtlCol="0">
            <a:spAutoFit/>
          </a:bodyPr>
          <a:lstStyle/>
          <a:p>
            <a:r>
              <a:rPr lang="en-US" sz="700" dirty="0" smtClean="0">
                <a:latin typeface="Arial" panose="020B0604020202020204" pitchFamily="34" charset="0"/>
                <a:cs typeface="Arial" panose="020B0604020202020204" pitchFamily="34" charset="0"/>
              </a:rPr>
              <a:t>4</a:t>
            </a:r>
            <a:endParaRPr lang="en-US" sz="700" dirty="0">
              <a:latin typeface="Arial" panose="020B0604020202020204" pitchFamily="34" charset="0"/>
              <a:cs typeface="Arial" panose="020B0604020202020204" pitchFamily="34" charset="0"/>
            </a:endParaRPr>
          </a:p>
        </p:txBody>
      </p:sp>
      <p:sp>
        <p:nvSpPr>
          <p:cNvPr id="154" name="TextBox 153"/>
          <p:cNvSpPr txBox="1"/>
          <p:nvPr/>
        </p:nvSpPr>
        <p:spPr>
          <a:xfrm>
            <a:off x="8183880" y="1219200"/>
            <a:ext cx="105093" cy="107722"/>
          </a:xfrm>
          <a:prstGeom prst="rect">
            <a:avLst/>
          </a:prstGeom>
          <a:solidFill>
            <a:schemeClr val="bg1"/>
          </a:solidFill>
        </p:spPr>
        <p:txBody>
          <a:bodyPr wrap="none" lIns="9144" tIns="0" rIns="45720" bIns="0" rtlCol="0">
            <a:spAutoFit/>
          </a:bodyPr>
          <a:lstStyle/>
          <a:p>
            <a:r>
              <a:rPr lang="en-US" sz="700" dirty="0" smtClean="0">
                <a:latin typeface="Arial" panose="020B0604020202020204" pitchFamily="34" charset="0"/>
                <a:cs typeface="Arial" panose="020B0604020202020204" pitchFamily="34" charset="0"/>
              </a:rPr>
              <a:t>3</a:t>
            </a:r>
            <a:endParaRPr lang="en-US" sz="700" dirty="0">
              <a:latin typeface="Arial" panose="020B0604020202020204" pitchFamily="34" charset="0"/>
              <a:cs typeface="Arial" panose="020B0604020202020204" pitchFamily="34" charset="0"/>
            </a:endParaRPr>
          </a:p>
        </p:txBody>
      </p:sp>
      <p:sp>
        <p:nvSpPr>
          <p:cNvPr id="155" name="TextBox 154"/>
          <p:cNvSpPr txBox="1"/>
          <p:nvPr/>
        </p:nvSpPr>
        <p:spPr>
          <a:xfrm>
            <a:off x="8183880" y="1060704"/>
            <a:ext cx="105093" cy="107722"/>
          </a:xfrm>
          <a:prstGeom prst="rect">
            <a:avLst/>
          </a:prstGeom>
          <a:solidFill>
            <a:schemeClr val="bg1"/>
          </a:solidFill>
        </p:spPr>
        <p:txBody>
          <a:bodyPr wrap="none" lIns="9144" tIns="0" rIns="45720" bIns="0" rtlCol="0">
            <a:spAutoFit/>
          </a:bodyPr>
          <a:lstStyle/>
          <a:p>
            <a:r>
              <a:rPr lang="en-US" sz="700" dirty="0" smtClean="0">
                <a:latin typeface="Arial" panose="020B0604020202020204" pitchFamily="34" charset="0"/>
                <a:cs typeface="Arial" panose="020B0604020202020204" pitchFamily="34" charset="0"/>
              </a:rPr>
              <a:t>2</a:t>
            </a:r>
            <a:endParaRPr lang="en-US" sz="700" dirty="0">
              <a:latin typeface="Arial" panose="020B0604020202020204" pitchFamily="34" charset="0"/>
              <a:cs typeface="Arial" panose="020B0604020202020204" pitchFamily="34" charset="0"/>
            </a:endParaRPr>
          </a:p>
        </p:txBody>
      </p:sp>
      <p:sp>
        <p:nvSpPr>
          <p:cNvPr id="156" name="TextBox 155"/>
          <p:cNvSpPr txBox="1"/>
          <p:nvPr/>
        </p:nvSpPr>
        <p:spPr>
          <a:xfrm>
            <a:off x="8183880" y="899160"/>
            <a:ext cx="105093" cy="107722"/>
          </a:xfrm>
          <a:prstGeom prst="rect">
            <a:avLst/>
          </a:prstGeom>
          <a:solidFill>
            <a:schemeClr val="bg1"/>
          </a:solidFill>
        </p:spPr>
        <p:txBody>
          <a:bodyPr wrap="none" lIns="9144" tIns="0" rIns="45720" bIns="0" rtlCol="0">
            <a:spAutoFit/>
          </a:bodyPr>
          <a:lstStyle/>
          <a:p>
            <a:r>
              <a:rPr lang="en-US" sz="700" dirty="0">
                <a:latin typeface="Arial" panose="020B0604020202020204" pitchFamily="34" charset="0"/>
                <a:cs typeface="Arial" panose="020B0604020202020204" pitchFamily="34" charset="0"/>
              </a:rPr>
              <a:t>1</a:t>
            </a:r>
          </a:p>
        </p:txBody>
      </p:sp>
      <p:sp>
        <p:nvSpPr>
          <p:cNvPr id="3" name="Title 2"/>
          <p:cNvSpPr>
            <a:spLocks noGrp="1"/>
          </p:cNvSpPr>
          <p:nvPr>
            <p:ph type="title"/>
          </p:nvPr>
        </p:nvSpPr>
        <p:spPr>
          <a:xfrm>
            <a:off x="457200" y="-76199"/>
            <a:ext cx="8229600" cy="533400"/>
          </a:xfrm>
        </p:spPr>
        <p:txBody>
          <a:bodyPr>
            <a:normAutofit fontScale="90000"/>
          </a:bodyPr>
          <a:lstStyle/>
          <a:p>
            <a:pPr algn="r"/>
            <a:r>
              <a:rPr lang="en-US" sz="2000" dirty="0">
                <a:latin typeface="Arial" panose="020B0604020202020204" pitchFamily="34" charset="0"/>
                <a:cs typeface="Arial" panose="020B0604020202020204" pitchFamily="34" charset="0"/>
              </a:rPr>
              <a:t>C</a:t>
            </a:r>
            <a:r>
              <a:rPr lang="en-US" sz="2000" dirty="0" smtClean="0">
                <a:latin typeface="Arial" panose="020B0604020202020204" pitchFamily="34" charset="0"/>
                <a:cs typeface="Arial" panose="020B0604020202020204" pitchFamily="34" charset="0"/>
              </a:rPr>
              <a:t>lusters of Non-independent Data: Visualization &amp; Analyses Depend on Design</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90427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658368" y="0"/>
            <a:ext cx="7827264" cy="1050175"/>
          </a:xfrm>
        </p:spPr>
        <p:txBody>
          <a:bodyPr/>
          <a:lstStyle/>
          <a:p>
            <a:r>
              <a:rPr lang="en-US" dirty="0" smtClean="0"/>
              <a:t>Sex Differences</a:t>
            </a:r>
            <a:endParaRPr lang="de-DE" dirty="0"/>
          </a:p>
        </p:txBody>
      </p:sp>
      <p:sp>
        <p:nvSpPr>
          <p:cNvPr id="2" name="Rechteck 1"/>
          <p:cNvSpPr/>
          <p:nvPr/>
        </p:nvSpPr>
        <p:spPr>
          <a:xfrm>
            <a:off x="381000" y="4953000"/>
            <a:ext cx="8382000" cy="838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Spurious findings</a:t>
            </a:r>
          </a:p>
          <a:p>
            <a:pPr algn="ctr"/>
            <a:r>
              <a:rPr lang="en-US" sz="2400" b="1" dirty="0" smtClean="0"/>
              <a:t>Over-interpretation </a:t>
            </a:r>
            <a:r>
              <a:rPr lang="en-US" sz="2400" b="1" dirty="0"/>
              <a:t>of underpowered studies</a:t>
            </a:r>
          </a:p>
        </p:txBody>
      </p:sp>
      <p:sp>
        <p:nvSpPr>
          <p:cNvPr id="7" name="Rechteck 6"/>
          <p:cNvSpPr/>
          <p:nvPr/>
        </p:nvSpPr>
        <p:spPr>
          <a:xfrm>
            <a:off x="381000" y="2743200"/>
            <a:ext cx="2743200" cy="16764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Studies not designed &amp; powered </a:t>
            </a:r>
            <a:r>
              <a:rPr lang="en-US" sz="2400" dirty="0" smtClean="0"/>
              <a:t>to detect </a:t>
            </a:r>
            <a:r>
              <a:rPr lang="en-US" sz="2400" dirty="0"/>
              <a:t>sex differences</a:t>
            </a:r>
          </a:p>
        </p:txBody>
      </p:sp>
      <p:sp>
        <p:nvSpPr>
          <p:cNvPr id="8" name="Rechteck 7"/>
          <p:cNvSpPr/>
          <p:nvPr/>
        </p:nvSpPr>
        <p:spPr>
          <a:xfrm>
            <a:off x="3200400" y="2743200"/>
            <a:ext cx="2743200" cy="16764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Knowledge gap</a:t>
            </a:r>
          </a:p>
          <a:p>
            <a:pPr algn="ctr"/>
            <a:r>
              <a:rPr lang="en-US" sz="2000" dirty="0" smtClean="0"/>
              <a:t>Design</a:t>
            </a:r>
          </a:p>
          <a:p>
            <a:pPr algn="ctr"/>
            <a:r>
              <a:rPr lang="en-US" sz="2000" dirty="0" smtClean="0"/>
              <a:t>Analysis</a:t>
            </a:r>
          </a:p>
          <a:p>
            <a:pPr algn="ctr"/>
            <a:r>
              <a:rPr lang="en-US" sz="2000" dirty="0" smtClean="0"/>
              <a:t>Interpretation</a:t>
            </a:r>
          </a:p>
          <a:p>
            <a:pPr algn="ctr"/>
            <a:endParaRPr lang="en-US" sz="1600" dirty="0"/>
          </a:p>
        </p:txBody>
      </p:sp>
      <p:sp>
        <p:nvSpPr>
          <p:cNvPr id="9" name="Rechteck 8"/>
          <p:cNvSpPr/>
          <p:nvPr/>
        </p:nvSpPr>
        <p:spPr>
          <a:xfrm>
            <a:off x="6019800" y="2743200"/>
            <a:ext cx="2743200" cy="16764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Editors, reviewers: </a:t>
            </a:r>
            <a:r>
              <a:rPr lang="en-US" sz="2000" dirty="0"/>
              <a:t>Incentive to request unplanned, underpowered </a:t>
            </a:r>
            <a:r>
              <a:rPr lang="en-US" sz="2000" dirty="0" smtClean="0"/>
              <a:t>analysis</a:t>
            </a:r>
            <a:endParaRPr lang="en-US" sz="1400" dirty="0"/>
          </a:p>
        </p:txBody>
      </p:sp>
      <p:sp>
        <p:nvSpPr>
          <p:cNvPr id="11" name="Rechteck 10"/>
          <p:cNvSpPr/>
          <p:nvPr/>
        </p:nvSpPr>
        <p:spPr>
          <a:xfrm>
            <a:off x="381000" y="1371600"/>
            <a:ext cx="8382000" cy="83820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NIH &amp; CIHR policies:</a:t>
            </a:r>
          </a:p>
          <a:p>
            <a:pPr algn="ctr"/>
            <a:r>
              <a:rPr lang="en-US" sz="2400" dirty="0" smtClean="0"/>
              <a:t>Consider sex as a biological variable</a:t>
            </a:r>
            <a:endParaRPr lang="en-US" sz="2400" dirty="0"/>
          </a:p>
        </p:txBody>
      </p:sp>
      <p:cxnSp>
        <p:nvCxnSpPr>
          <p:cNvPr id="13" name="Gerade Verbindung mit Pfeil 12"/>
          <p:cNvCxnSpPr>
            <a:endCxn id="7" idx="0"/>
          </p:cNvCxnSpPr>
          <p:nvPr/>
        </p:nvCxnSpPr>
        <p:spPr>
          <a:xfrm>
            <a:off x="1752600" y="2209800"/>
            <a:ext cx="0" cy="533400"/>
          </a:xfrm>
          <a:prstGeom prst="straightConnector1">
            <a:avLst/>
          </a:prstGeom>
          <a:ln w="444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a:stCxn id="11" idx="2"/>
            <a:endCxn id="8" idx="0"/>
          </p:cNvCxnSpPr>
          <p:nvPr/>
        </p:nvCxnSpPr>
        <p:spPr>
          <a:xfrm>
            <a:off x="4572000" y="2209800"/>
            <a:ext cx="0" cy="533400"/>
          </a:xfrm>
          <a:prstGeom prst="straightConnector1">
            <a:avLst/>
          </a:prstGeom>
          <a:ln w="444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p:cNvCxnSpPr>
            <a:endCxn id="9" idx="0"/>
          </p:cNvCxnSpPr>
          <p:nvPr/>
        </p:nvCxnSpPr>
        <p:spPr>
          <a:xfrm>
            <a:off x="7391400" y="2209800"/>
            <a:ext cx="0" cy="533400"/>
          </a:xfrm>
          <a:prstGeom prst="straightConnector1">
            <a:avLst/>
          </a:prstGeom>
          <a:ln w="4445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a:stCxn id="7" idx="2"/>
          </p:cNvCxnSpPr>
          <p:nvPr/>
        </p:nvCxnSpPr>
        <p:spPr>
          <a:xfrm>
            <a:off x="1752600" y="4419600"/>
            <a:ext cx="0" cy="5334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a:stCxn id="8" idx="2"/>
          </p:cNvCxnSpPr>
          <p:nvPr/>
        </p:nvCxnSpPr>
        <p:spPr>
          <a:xfrm>
            <a:off x="4572000" y="4419600"/>
            <a:ext cx="0" cy="5334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a:stCxn id="9" idx="2"/>
          </p:cNvCxnSpPr>
          <p:nvPr/>
        </p:nvCxnSpPr>
        <p:spPr>
          <a:xfrm>
            <a:off x="7391400" y="4419600"/>
            <a:ext cx="0" cy="53340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68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Fixing the Knowledge Gap</a:t>
            </a:r>
            <a:endParaRPr lang="de-DE" dirty="0"/>
          </a:p>
        </p:txBody>
      </p:sp>
      <p:sp>
        <p:nvSpPr>
          <p:cNvPr id="4" name="Inhaltsplatzhalter 2"/>
          <p:cNvSpPr txBox="1">
            <a:spLocks/>
          </p:cNvSpPr>
          <p:nvPr/>
        </p:nvSpPr>
        <p:spPr>
          <a:xfrm>
            <a:off x="630936" y="3886200"/>
            <a:ext cx="7827264" cy="2438400"/>
          </a:xfrm>
          <a:prstGeom prst="rect">
            <a:avLst/>
          </a:prstGeom>
        </p:spPr>
        <p:txBody>
          <a:bodyPr vert="horz" lIns="0" tIns="228600" rIns="0" bIns="45720" rtlCol="0">
            <a:noAutofit/>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b="1" dirty="0" smtClean="0">
                <a:solidFill>
                  <a:schemeClr val="bg2">
                    <a:lumMod val="50000"/>
                  </a:schemeClr>
                </a:solidFill>
              </a:rPr>
              <a:t>Objective</a:t>
            </a:r>
          </a:p>
          <a:p>
            <a:pPr marL="0" indent="0" algn="ctr">
              <a:buNone/>
            </a:pPr>
            <a:r>
              <a:rPr lang="en-US" dirty="0" smtClean="0">
                <a:solidFill>
                  <a:schemeClr val="bg2">
                    <a:lumMod val="50000"/>
                  </a:schemeClr>
                </a:solidFill>
              </a:rPr>
              <a:t>Provide an accessible overview of strategies for presenting and analyzing data from preclinical studies that include males &amp; females (exploratory &amp; confirmatory)</a:t>
            </a:r>
          </a:p>
        </p:txBody>
      </p:sp>
      <p:pic>
        <p:nvPicPr>
          <p:cNvPr id="3" name="Grafik 2"/>
          <p:cNvPicPr>
            <a:picLocks noChangeAspect="1"/>
          </p:cNvPicPr>
          <p:nvPr/>
        </p:nvPicPr>
        <p:blipFill>
          <a:blip r:embed="rId2"/>
          <a:stretch>
            <a:fillRect/>
          </a:stretch>
        </p:blipFill>
        <p:spPr>
          <a:xfrm>
            <a:off x="457200" y="1828800"/>
            <a:ext cx="8255727" cy="1828800"/>
          </a:xfrm>
          <a:prstGeom prst="rect">
            <a:avLst/>
          </a:prstGeom>
        </p:spPr>
      </p:pic>
    </p:spTree>
    <p:extLst>
      <p:ext uri="{BB962C8B-B14F-4D97-AF65-F5344CB8AC3E}">
        <p14:creationId xmlns:p14="http://schemas.microsoft.com/office/powerpoint/2010/main" val="830869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Overview</a:t>
            </a:r>
            <a:endParaRPr lang="en-US" dirty="0"/>
          </a:p>
        </p:txBody>
      </p:sp>
      <p:sp>
        <p:nvSpPr>
          <p:cNvPr id="3" name="Content Placeholder 2"/>
          <p:cNvSpPr>
            <a:spLocks noGrp="1"/>
          </p:cNvSpPr>
          <p:nvPr>
            <p:ph idx="1"/>
          </p:nvPr>
        </p:nvSpPr>
        <p:spPr>
          <a:xfrm>
            <a:off x="658368" y="1828800"/>
            <a:ext cx="7827264" cy="4343400"/>
          </a:xfrm>
        </p:spPr>
        <p:txBody>
          <a:bodyPr/>
          <a:lstStyle/>
          <a:p>
            <a:pPr marL="514350" indent="-514350">
              <a:buFontTx/>
              <a:buAutoNum type="arabicPeriod"/>
            </a:pPr>
            <a:r>
              <a:rPr lang="en-US" altLang="en-US" dirty="0" smtClean="0">
                <a:solidFill>
                  <a:schemeClr val="bg1">
                    <a:lumMod val="65000"/>
                  </a:schemeClr>
                </a:solidFill>
              </a:rPr>
              <a:t>Data </a:t>
            </a:r>
            <a:r>
              <a:rPr lang="en-US" altLang="en-US" dirty="0" err="1" smtClean="0">
                <a:solidFill>
                  <a:schemeClr val="bg1">
                    <a:lumMod val="65000"/>
                  </a:schemeClr>
                </a:solidFill>
              </a:rPr>
              <a:t>viz</a:t>
            </a:r>
            <a:r>
              <a:rPr lang="en-US" altLang="en-US" dirty="0" smtClean="0">
                <a:solidFill>
                  <a:schemeClr val="bg1">
                    <a:lumMod val="65000"/>
                  </a:schemeClr>
                </a:solidFill>
              </a:rPr>
              <a:t> &amp;</a:t>
            </a:r>
            <a:r>
              <a:rPr lang="en-US" altLang="en-US" dirty="0">
                <a:solidFill>
                  <a:schemeClr val="bg1">
                    <a:lumMod val="65000"/>
                  </a:schemeClr>
                </a:solidFill>
              </a:rPr>
              <a:t> </a:t>
            </a:r>
            <a:r>
              <a:rPr lang="en-US" altLang="en-US" dirty="0" smtClean="0">
                <a:solidFill>
                  <a:schemeClr val="bg1">
                    <a:lumMod val="65000"/>
                  </a:schemeClr>
                </a:solidFill>
              </a:rPr>
              <a:t>stats in basic science </a:t>
            </a:r>
          </a:p>
          <a:p>
            <a:pPr marL="1428750" lvl="2" indent="-514350">
              <a:buFontTx/>
              <a:buAutoNum type="arabicPeriod"/>
            </a:pPr>
            <a:r>
              <a:rPr lang="en-US" altLang="en-US" sz="2400" dirty="0" smtClean="0">
                <a:solidFill>
                  <a:schemeClr val="bg1">
                    <a:lumMod val="65000"/>
                  </a:schemeClr>
                </a:solidFill>
              </a:rPr>
              <a:t>Problems with current practices</a:t>
            </a:r>
          </a:p>
          <a:p>
            <a:pPr marL="1428750" lvl="2" indent="-514350">
              <a:buFontTx/>
              <a:buAutoNum type="arabicPeriod"/>
            </a:pPr>
            <a:r>
              <a:rPr lang="en-US" altLang="en-US" sz="2400" dirty="0" smtClean="0">
                <a:solidFill>
                  <a:srgbClr val="A6A6A6"/>
                </a:solidFill>
              </a:rPr>
              <a:t>Why does this happen?</a:t>
            </a:r>
          </a:p>
          <a:p>
            <a:pPr marL="1428750" lvl="2" indent="-514350">
              <a:buFontTx/>
              <a:buAutoNum type="arabicPeriod"/>
            </a:pPr>
            <a:r>
              <a:rPr lang="en-US" altLang="en-US" sz="2400" dirty="0" smtClean="0">
                <a:solidFill>
                  <a:srgbClr val="A6A6A6"/>
                </a:solidFill>
              </a:rPr>
              <a:t>Solutions</a:t>
            </a:r>
          </a:p>
          <a:p>
            <a:pPr marL="914400" lvl="2" indent="0">
              <a:buNone/>
            </a:pPr>
            <a:endParaRPr lang="en-US" altLang="en-US" sz="2400" dirty="0"/>
          </a:p>
          <a:p>
            <a:pPr marL="514350" indent="-514350">
              <a:buFontTx/>
              <a:buAutoNum type="arabicPeriod"/>
            </a:pPr>
            <a:r>
              <a:rPr lang="en-US" altLang="en-US" dirty="0" smtClean="0"/>
              <a:t>Ongoing research</a:t>
            </a:r>
          </a:p>
          <a:p>
            <a:pPr marL="1428750" lvl="2" indent="-514350">
              <a:buFontTx/>
              <a:buAutoNum type="arabicPeriod"/>
            </a:pPr>
            <a:r>
              <a:rPr lang="en-US" altLang="en-US" sz="2400" dirty="0" smtClean="0"/>
              <a:t>Animal models of preeclampsia</a:t>
            </a:r>
          </a:p>
          <a:p>
            <a:pPr marL="1428750" lvl="2" indent="-514350">
              <a:buFontTx/>
              <a:buAutoNum type="arabicPeriod"/>
            </a:pPr>
            <a:r>
              <a:rPr lang="en-US" altLang="en-US" sz="2400" dirty="0" err="1" smtClean="0"/>
              <a:t>eLife</a:t>
            </a:r>
            <a:r>
              <a:rPr lang="en-US" altLang="en-US" sz="2400" dirty="0" smtClean="0"/>
              <a:t> Ambassadors meta-research group</a:t>
            </a:r>
            <a:r>
              <a:rPr lang="en-US" altLang="en-US" sz="2400" dirty="0"/>
              <a:t>	</a:t>
            </a:r>
            <a:endParaRPr lang="en-US" dirty="0"/>
          </a:p>
        </p:txBody>
      </p:sp>
      <p:pic>
        <p:nvPicPr>
          <p:cNvPr id="4" name="Picture 3" descr="C:\Users\m110329\AppData\Local\Microsoft\Windows\Temporary Internet Files\Content.IE5\PSY0E6GX\351223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81000"/>
            <a:ext cx="26289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53809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Overview</a:t>
            </a:r>
            <a:endParaRPr lang="en-US" dirty="0"/>
          </a:p>
        </p:txBody>
      </p:sp>
      <p:sp>
        <p:nvSpPr>
          <p:cNvPr id="3" name="Content Placeholder 2"/>
          <p:cNvSpPr>
            <a:spLocks noGrp="1"/>
          </p:cNvSpPr>
          <p:nvPr>
            <p:ph idx="1"/>
          </p:nvPr>
        </p:nvSpPr>
        <p:spPr>
          <a:xfrm>
            <a:off x="658368" y="1828800"/>
            <a:ext cx="7827264" cy="4343400"/>
          </a:xfrm>
        </p:spPr>
        <p:txBody>
          <a:bodyPr/>
          <a:lstStyle/>
          <a:p>
            <a:pPr marL="514350" indent="-514350">
              <a:buFontTx/>
              <a:buAutoNum type="arabicPeriod"/>
            </a:pPr>
            <a:r>
              <a:rPr lang="en-US" altLang="en-US" dirty="0" smtClean="0"/>
              <a:t>Data </a:t>
            </a:r>
            <a:r>
              <a:rPr lang="en-US" altLang="en-US" dirty="0" err="1" smtClean="0"/>
              <a:t>viz</a:t>
            </a:r>
            <a:r>
              <a:rPr lang="en-US" altLang="en-US" dirty="0" smtClean="0"/>
              <a:t> &amp;</a:t>
            </a:r>
            <a:r>
              <a:rPr lang="en-US" altLang="en-US" dirty="0"/>
              <a:t> </a:t>
            </a:r>
            <a:r>
              <a:rPr lang="en-US" altLang="en-US" dirty="0" smtClean="0"/>
              <a:t>stats in basic science </a:t>
            </a:r>
          </a:p>
          <a:p>
            <a:pPr marL="1428750" lvl="2" indent="-514350">
              <a:buFontTx/>
              <a:buAutoNum type="arabicPeriod"/>
            </a:pPr>
            <a:r>
              <a:rPr lang="en-US" altLang="en-US" sz="2400" dirty="0" smtClean="0"/>
              <a:t>Problems with current practices</a:t>
            </a:r>
          </a:p>
          <a:p>
            <a:pPr marL="1428750" lvl="2" indent="-514350">
              <a:buFontTx/>
              <a:buAutoNum type="arabicPeriod"/>
            </a:pPr>
            <a:r>
              <a:rPr lang="en-US" altLang="en-US" sz="2400" dirty="0" smtClean="0"/>
              <a:t>Why does this happen?</a:t>
            </a:r>
          </a:p>
          <a:p>
            <a:pPr marL="1428750" lvl="2" indent="-514350">
              <a:buFontTx/>
              <a:buAutoNum type="arabicPeriod"/>
            </a:pPr>
            <a:r>
              <a:rPr lang="en-US" altLang="en-US" sz="2400" dirty="0" smtClean="0"/>
              <a:t>Solutions</a:t>
            </a:r>
          </a:p>
          <a:p>
            <a:pPr marL="914400" lvl="2" indent="0">
              <a:buNone/>
            </a:pPr>
            <a:endParaRPr lang="en-US" altLang="en-US" sz="2400" dirty="0"/>
          </a:p>
          <a:p>
            <a:pPr marL="514350" indent="-514350">
              <a:buFontTx/>
              <a:buAutoNum type="arabicPeriod"/>
            </a:pPr>
            <a:r>
              <a:rPr lang="en-US" altLang="en-US" dirty="0" smtClean="0"/>
              <a:t>Ongoing research: Other topics</a:t>
            </a:r>
          </a:p>
          <a:p>
            <a:pPr marL="1428750" lvl="2" indent="-514350">
              <a:buFontTx/>
              <a:buAutoNum type="arabicPeriod"/>
            </a:pPr>
            <a:r>
              <a:rPr lang="en-US" altLang="en-US" sz="2400" dirty="0" smtClean="0"/>
              <a:t>Animal models of preeclampsia</a:t>
            </a:r>
          </a:p>
          <a:p>
            <a:pPr marL="1428750" lvl="2" indent="-514350">
              <a:buFontTx/>
              <a:buAutoNum type="arabicPeriod"/>
            </a:pPr>
            <a:r>
              <a:rPr lang="en-US" altLang="en-US" sz="2400" dirty="0" err="1" smtClean="0"/>
              <a:t>eLife</a:t>
            </a:r>
            <a:r>
              <a:rPr lang="en-US" altLang="en-US" sz="2400" dirty="0" smtClean="0"/>
              <a:t> Ambassadors meta-research group</a:t>
            </a:r>
            <a:r>
              <a:rPr lang="en-US" altLang="en-US" sz="2400" dirty="0"/>
              <a:t>	</a:t>
            </a:r>
            <a:endParaRPr lang="en-US" dirty="0"/>
          </a:p>
        </p:txBody>
      </p:sp>
      <p:pic>
        <p:nvPicPr>
          <p:cNvPr id="4" name="Picture 3" descr="C:\Users\m110329\AppData\Local\Microsoft\Windows\Temporary Internet Files\Content.IE5\PSY0E6GX\351223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81000"/>
            <a:ext cx="262890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82579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Preeclampsia: Animal Models</a:t>
            </a:r>
            <a:endParaRPr lang="en-US" dirty="0"/>
          </a:p>
        </p:txBody>
      </p:sp>
      <p:sp>
        <p:nvSpPr>
          <p:cNvPr id="3" name="Content Placeholder 2"/>
          <p:cNvSpPr>
            <a:spLocks noGrp="1"/>
          </p:cNvSpPr>
          <p:nvPr>
            <p:ph idx="1"/>
          </p:nvPr>
        </p:nvSpPr>
        <p:spPr/>
        <p:txBody>
          <a:bodyPr/>
          <a:lstStyle/>
          <a:p>
            <a:r>
              <a:rPr lang="en-US" dirty="0" smtClean="0"/>
              <a:t>Quality of design &amp; reporting</a:t>
            </a:r>
          </a:p>
          <a:p>
            <a:pPr lvl="1"/>
            <a:r>
              <a:rPr lang="en-US" sz="2400" dirty="0" smtClean="0"/>
              <a:t>ARRIVE guidelines: Improvements with time?</a:t>
            </a:r>
          </a:p>
          <a:p>
            <a:pPr lvl="1"/>
            <a:r>
              <a:rPr lang="en-US" sz="2400" dirty="0" smtClean="0"/>
              <a:t>Visualization</a:t>
            </a:r>
          </a:p>
          <a:p>
            <a:pPr lvl="1"/>
            <a:r>
              <a:rPr lang="en-US" sz="2400" dirty="0" smtClean="0"/>
              <a:t>Handling clustered data</a:t>
            </a:r>
          </a:p>
          <a:p>
            <a:r>
              <a:rPr lang="en-US" dirty="0" smtClean="0"/>
              <a:t>Preeclampsia specific issues</a:t>
            </a:r>
          </a:p>
          <a:p>
            <a:pPr lvl="1"/>
            <a:r>
              <a:rPr lang="en-US" sz="2400" dirty="0" smtClean="0"/>
              <a:t>How often are defining preeclampsia characteristics measured / reported?</a:t>
            </a:r>
          </a:p>
          <a:p>
            <a:pPr lvl="1"/>
            <a:r>
              <a:rPr lang="en-US" sz="2400" dirty="0" smtClean="0"/>
              <a:t>Can we tell how strong &amp; consistent the phenotypes are?</a:t>
            </a:r>
          </a:p>
          <a:p>
            <a:pPr lvl="1"/>
            <a:r>
              <a:rPr lang="en-US" sz="2400" dirty="0" smtClean="0"/>
              <a:t>Translation: Models target specific pathways, pathophysiology in women is very diverse</a:t>
            </a:r>
          </a:p>
        </p:txBody>
      </p:sp>
    </p:spTree>
    <p:extLst>
      <p:ext uri="{BB962C8B-B14F-4D97-AF65-F5344CB8AC3E}">
        <p14:creationId xmlns:p14="http://schemas.microsoft.com/office/powerpoint/2010/main" val="11024345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Preeclampsia: Animal Models </a:t>
            </a:r>
            <a:endParaRPr lang="en-US" dirty="0"/>
          </a:p>
        </p:txBody>
      </p:sp>
      <p:sp>
        <p:nvSpPr>
          <p:cNvPr id="3" name="Content Placeholder 2"/>
          <p:cNvSpPr>
            <a:spLocks noGrp="1"/>
          </p:cNvSpPr>
          <p:nvPr>
            <p:ph idx="1"/>
          </p:nvPr>
        </p:nvSpPr>
        <p:spPr/>
        <p:txBody>
          <a:bodyPr/>
          <a:lstStyle/>
          <a:p>
            <a:r>
              <a:rPr lang="en-US" dirty="0"/>
              <a:t>≈ 500 </a:t>
            </a:r>
            <a:r>
              <a:rPr lang="en-US" dirty="0" smtClean="0"/>
              <a:t>papers</a:t>
            </a:r>
            <a:r>
              <a:rPr lang="en-US" dirty="0" smtClean="0"/>
              <a:t> that </a:t>
            </a:r>
            <a:r>
              <a:rPr lang="en-US" dirty="0" smtClean="0"/>
              <a:t>used animal models to study preeclampsia</a:t>
            </a:r>
          </a:p>
          <a:p>
            <a:pPr lvl="1"/>
            <a:r>
              <a:rPr lang="en-US" sz="2400" dirty="0"/>
              <a:t>Jan. 2000 </a:t>
            </a:r>
            <a:r>
              <a:rPr lang="en-US" sz="2400" dirty="0"/>
              <a:t>-</a:t>
            </a:r>
            <a:r>
              <a:rPr lang="en-US" sz="2400" dirty="0" smtClean="0"/>
              <a:t> </a:t>
            </a:r>
            <a:r>
              <a:rPr lang="en-US" sz="2400" dirty="0"/>
              <a:t>Sept. 2016</a:t>
            </a:r>
          </a:p>
          <a:p>
            <a:pPr lvl="1"/>
            <a:r>
              <a:rPr lang="en-US" sz="2400" dirty="0" smtClean="0"/>
              <a:t>No </a:t>
            </a:r>
            <a:r>
              <a:rPr lang="en-US" sz="2400" dirty="0"/>
              <a:t>language </a:t>
            </a:r>
            <a:r>
              <a:rPr lang="en-US" sz="2400" dirty="0" smtClean="0"/>
              <a:t>restrictions</a:t>
            </a:r>
          </a:p>
          <a:p>
            <a:r>
              <a:rPr lang="en-US" dirty="0" smtClean="0"/>
              <a:t>Abstracting </a:t>
            </a:r>
            <a:r>
              <a:rPr lang="en-US" dirty="0" smtClean="0"/>
              <a:t>data </a:t>
            </a:r>
            <a:endParaRPr lang="en-US" dirty="0"/>
          </a:p>
          <a:p>
            <a:pPr lvl="1"/>
            <a:r>
              <a:rPr lang="en-US" sz="2400" b="1" dirty="0" smtClean="0"/>
              <a:t>All models:</a:t>
            </a:r>
            <a:r>
              <a:rPr lang="en-US" sz="2400" dirty="0" smtClean="0"/>
              <a:t> model, species, purpose of study, agent for preclinical studies</a:t>
            </a:r>
          </a:p>
          <a:p>
            <a:pPr lvl="1"/>
            <a:r>
              <a:rPr lang="en-US" sz="2400" b="1" dirty="0"/>
              <a:t>M</a:t>
            </a:r>
            <a:r>
              <a:rPr lang="en-US" sz="2400" b="1" dirty="0" smtClean="0"/>
              <a:t>odels with &gt;20 papers </a:t>
            </a:r>
            <a:r>
              <a:rPr lang="en-US" sz="2400" dirty="0" smtClean="0"/>
              <a:t>(≈400 papers): Detailed information on methodology &amp; reporting</a:t>
            </a:r>
          </a:p>
          <a:p>
            <a:endParaRPr lang="en-US" dirty="0"/>
          </a:p>
        </p:txBody>
      </p:sp>
    </p:spTree>
    <p:extLst>
      <p:ext uri="{BB962C8B-B14F-4D97-AF65-F5344CB8AC3E}">
        <p14:creationId xmlns:p14="http://schemas.microsoft.com/office/powerpoint/2010/main" val="21872370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eLife</a:t>
            </a:r>
            <a:r>
              <a:rPr lang="en-US" dirty="0" smtClean="0"/>
              <a:t> Ambassadors Meta-research Team</a:t>
            </a:r>
            <a:endParaRPr lang="en-US" dirty="0"/>
          </a:p>
        </p:txBody>
      </p:sp>
      <p:sp>
        <p:nvSpPr>
          <p:cNvPr id="3" name="Content Placeholder 2"/>
          <p:cNvSpPr>
            <a:spLocks noGrp="1"/>
          </p:cNvSpPr>
          <p:nvPr>
            <p:ph idx="1"/>
          </p:nvPr>
        </p:nvSpPr>
        <p:spPr/>
        <p:txBody>
          <a:bodyPr/>
          <a:lstStyle/>
          <a:p>
            <a:r>
              <a:rPr lang="en-US" dirty="0" smtClean="0"/>
              <a:t>Members learn by working together to design, conduct &amp; publish a meta-research </a:t>
            </a:r>
            <a:r>
              <a:rPr lang="en-US" dirty="0" smtClean="0"/>
              <a:t>study</a:t>
            </a:r>
          </a:p>
          <a:p>
            <a:pPr lvl="1"/>
            <a:r>
              <a:rPr lang="en-US" sz="2400" dirty="0"/>
              <a:t>Quality of reporting for microscopy </a:t>
            </a:r>
            <a:r>
              <a:rPr lang="en-US" sz="2400" dirty="0" smtClean="0"/>
              <a:t>images</a:t>
            </a:r>
            <a:endParaRPr lang="en-US" sz="2400" dirty="0" smtClean="0"/>
          </a:p>
          <a:p>
            <a:r>
              <a:rPr lang="en-US" dirty="0"/>
              <a:t>P</a:t>
            </a:r>
            <a:r>
              <a:rPr lang="en-US" dirty="0" smtClean="0"/>
              <a:t>roposals &amp; protocols for independent projects</a:t>
            </a:r>
          </a:p>
          <a:p>
            <a:r>
              <a:rPr lang="en-US" dirty="0" smtClean="0"/>
              <a:t>Created </a:t>
            </a:r>
            <a:r>
              <a:rPr lang="en-US" dirty="0" smtClean="0"/>
              <a:t>meta-research reading lists for other teams:</a:t>
            </a:r>
          </a:p>
          <a:p>
            <a:pPr lvl="1"/>
            <a:r>
              <a:rPr lang="en-US" sz="2400" dirty="0" smtClean="0"/>
              <a:t>Pre-prints &amp; peer review journal clubs</a:t>
            </a:r>
          </a:p>
          <a:p>
            <a:pPr lvl="1"/>
            <a:r>
              <a:rPr lang="en-US" sz="2400" dirty="0" smtClean="0"/>
              <a:t>Reproducibility workshops</a:t>
            </a:r>
          </a:p>
        </p:txBody>
      </p:sp>
    </p:spTree>
    <p:extLst>
      <p:ext uri="{BB962C8B-B14F-4D97-AF65-F5344CB8AC3E}">
        <p14:creationId xmlns:p14="http://schemas.microsoft.com/office/powerpoint/2010/main" val="1427924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ltLang="en-US" dirty="0" smtClean="0"/>
              <a:t>Acknowledgements</a:t>
            </a:r>
            <a:endParaRPr lang="en-US" dirty="0"/>
          </a:p>
        </p:txBody>
      </p:sp>
      <p:sp>
        <p:nvSpPr>
          <p:cNvPr id="3" name="Content Placeholder 2"/>
          <p:cNvSpPr>
            <a:spLocks noGrp="1"/>
          </p:cNvSpPr>
          <p:nvPr>
            <p:ph idx="1"/>
          </p:nvPr>
        </p:nvSpPr>
        <p:spPr>
          <a:xfrm>
            <a:off x="658368" y="1371600"/>
            <a:ext cx="3761232" cy="4800600"/>
          </a:xfrm>
        </p:spPr>
        <p:txBody>
          <a:bodyPr/>
          <a:lstStyle/>
          <a:p>
            <a:pPr>
              <a:lnSpc>
                <a:spcPct val="100000"/>
              </a:lnSpc>
              <a:spcBef>
                <a:spcPct val="20000"/>
              </a:spcBef>
              <a:buClrTx/>
              <a:buFontTx/>
              <a:buNone/>
            </a:pPr>
            <a:r>
              <a:rPr lang="en-CA" altLang="en-US" sz="2000" b="1" dirty="0"/>
              <a:t>Mayo Clinic</a:t>
            </a:r>
          </a:p>
          <a:p>
            <a:pPr>
              <a:lnSpc>
                <a:spcPct val="100000"/>
              </a:lnSpc>
              <a:spcBef>
                <a:spcPct val="20000"/>
              </a:spcBef>
              <a:buClrTx/>
              <a:buFontTx/>
              <a:buNone/>
            </a:pPr>
            <a:r>
              <a:rPr lang="en-CA" altLang="en-US" sz="2000" dirty="0" smtClean="0"/>
              <a:t>Stacey Winham</a:t>
            </a:r>
          </a:p>
          <a:p>
            <a:pPr>
              <a:lnSpc>
                <a:spcPct val="100000"/>
              </a:lnSpc>
              <a:spcBef>
                <a:spcPct val="20000"/>
              </a:spcBef>
              <a:buClrTx/>
              <a:buFontTx/>
              <a:buNone/>
            </a:pPr>
            <a:r>
              <a:rPr lang="en-CA" altLang="en-US" sz="2000" dirty="0" smtClean="0"/>
              <a:t>Ethan Heinzen</a:t>
            </a:r>
          </a:p>
          <a:p>
            <a:pPr>
              <a:lnSpc>
                <a:spcPct val="100000"/>
              </a:lnSpc>
              <a:spcBef>
                <a:spcPct val="20000"/>
              </a:spcBef>
              <a:buClrTx/>
              <a:buFontTx/>
              <a:buNone/>
            </a:pPr>
            <a:r>
              <a:rPr lang="en-CA" altLang="en-US" sz="2000" dirty="0" smtClean="0"/>
              <a:t>Oscar Garcia-Valencia</a:t>
            </a:r>
          </a:p>
          <a:p>
            <a:pPr>
              <a:lnSpc>
                <a:spcPct val="100000"/>
              </a:lnSpc>
              <a:spcBef>
                <a:spcPct val="20000"/>
              </a:spcBef>
              <a:buClrTx/>
              <a:buNone/>
            </a:pPr>
            <a:r>
              <a:rPr lang="en-CA" altLang="en-US" sz="2000" dirty="0" err="1"/>
              <a:t>Vesna</a:t>
            </a:r>
            <a:r>
              <a:rPr lang="en-CA" altLang="en-US" sz="2000" dirty="0"/>
              <a:t> </a:t>
            </a:r>
            <a:r>
              <a:rPr lang="en-CA" altLang="en-US" sz="2000" dirty="0" err="1"/>
              <a:t>Garovic</a:t>
            </a:r>
            <a:endParaRPr lang="en-CA" altLang="en-US" sz="2000" dirty="0"/>
          </a:p>
          <a:p>
            <a:pPr>
              <a:lnSpc>
                <a:spcPct val="100000"/>
              </a:lnSpc>
              <a:spcBef>
                <a:spcPct val="20000"/>
              </a:spcBef>
              <a:buClrTx/>
              <a:buFontTx/>
              <a:buNone/>
            </a:pPr>
            <a:endParaRPr lang="en-CA" altLang="en-US" sz="2000" dirty="0"/>
          </a:p>
        </p:txBody>
      </p:sp>
      <p:sp>
        <p:nvSpPr>
          <p:cNvPr id="4" name="Content Placeholder 2"/>
          <p:cNvSpPr txBox="1">
            <a:spLocks/>
          </p:cNvSpPr>
          <p:nvPr/>
        </p:nvSpPr>
        <p:spPr>
          <a:xfrm>
            <a:off x="5105400" y="1371600"/>
            <a:ext cx="3761232" cy="4800600"/>
          </a:xfrm>
          <a:prstGeom prst="rect">
            <a:avLst/>
          </a:prstGeom>
        </p:spPr>
        <p:txBody>
          <a:bodyPr vert="horz" lIns="0" tIns="228600" rIns="0" bIns="45720" rtlCol="0">
            <a:noAutofit/>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ct val="20000"/>
              </a:spcBef>
              <a:buClrTx/>
              <a:buFontTx/>
              <a:buNone/>
            </a:pPr>
            <a:r>
              <a:rPr lang="en-CA" altLang="en-US" sz="2000" b="1" dirty="0" smtClean="0"/>
              <a:t>University of Belgrade</a:t>
            </a:r>
          </a:p>
          <a:p>
            <a:pPr>
              <a:lnSpc>
                <a:spcPct val="100000"/>
              </a:lnSpc>
              <a:spcBef>
                <a:spcPct val="20000"/>
              </a:spcBef>
              <a:buClrTx/>
              <a:buFontTx/>
              <a:buNone/>
            </a:pPr>
            <a:r>
              <a:rPr lang="en-CA" altLang="en-US" sz="2000" dirty="0" smtClean="0"/>
              <a:t>Natasa Milic</a:t>
            </a:r>
          </a:p>
          <a:p>
            <a:pPr>
              <a:lnSpc>
                <a:spcPct val="100000"/>
              </a:lnSpc>
              <a:spcBef>
                <a:spcPct val="20000"/>
              </a:spcBef>
              <a:buClrTx/>
              <a:buFont typeface="Arial" pitchFamily="34" charset="0"/>
              <a:buNone/>
            </a:pPr>
            <a:r>
              <a:rPr lang="en-CA" altLang="en-US" sz="2000" dirty="0" smtClean="0"/>
              <a:t>Marko </a:t>
            </a:r>
            <a:r>
              <a:rPr lang="en-CA" altLang="en-US" sz="2000" dirty="0" err="1" smtClean="0"/>
              <a:t>Savic</a:t>
            </a:r>
            <a:endParaRPr lang="en-CA" altLang="en-US" sz="2000" dirty="0" smtClean="0"/>
          </a:p>
          <a:p>
            <a:pPr>
              <a:lnSpc>
                <a:spcPct val="100000"/>
              </a:lnSpc>
              <a:spcBef>
                <a:spcPct val="20000"/>
              </a:spcBef>
              <a:buClrTx/>
              <a:buFontTx/>
              <a:buNone/>
            </a:pPr>
            <a:r>
              <a:rPr lang="en-CA" altLang="en-US" sz="2000" dirty="0" err="1" smtClean="0"/>
              <a:t>Jelena</a:t>
            </a:r>
            <a:r>
              <a:rPr lang="en-CA" altLang="en-US" sz="2000" dirty="0" smtClean="0"/>
              <a:t> </a:t>
            </a:r>
            <a:r>
              <a:rPr lang="en-CA" altLang="en-US" sz="2000" dirty="0" err="1" smtClean="0"/>
              <a:t>Milin-Lazovic</a:t>
            </a:r>
            <a:endParaRPr lang="en-CA" altLang="en-US" sz="2000" dirty="0" smtClean="0"/>
          </a:p>
          <a:p>
            <a:pPr>
              <a:lnSpc>
                <a:spcPct val="100000"/>
              </a:lnSpc>
              <a:spcBef>
                <a:spcPct val="20000"/>
              </a:spcBef>
              <a:buClrTx/>
              <a:buFontTx/>
              <a:buNone/>
            </a:pPr>
            <a:endParaRPr lang="en-CA" altLang="en-US" sz="2000" dirty="0" smtClean="0"/>
          </a:p>
        </p:txBody>
      </p:sp>
      <p:sp>
        <p:nvSpPr>
          <p:cNvPr id="5" name="Content Placeholder 2"/>
          <p:cNvSpPr txBox="1">
            <a:spLocks/>
          </p:cNvSpPr>
          <p:nvPr/>
        </p:nvSpPr>
        <p:spPr>
          <a:xfrm>
            <a:off x="658368" y="3581400"/>
            <a:ext cx="7647432" cy="2743200"/>
          </a:xfrm>
          <a:prstGeom prst="rect">
            <a:avLst/>
          </a:prstGeom>
        </p:spPr>
        <p:txBody>
          <a:bodyPr vert="horz" lIns="0" tIns="228600" rIns="0" bIns="45720" rtlCol="0">
            <a:noAutofit/>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ct val="20000"/>
              </a:spcBef>
              <a:buClrTx/>
              <a:buFontTx/>
              <a:buNone/>
            </a:pPr>
            <a:r>
              <a:rPr lang="en-CA" altLang="en-US" sz="2000" b="1" dirty="0" smtClean="0"/>
              <a:t>Funding</a:t>
            </a:r>
          </a:p>
          <a:p>
            <a:pPr>
              <a:lnSpc>
                <a:spcPct val="100000"/>
              </a:lnSpc>
              <a:spcBef>
                <a:spcPct val="20000"/>
              </a:spcBef>
              <a:buClrTx/>
              <a:buFontTx/>
              <a:buNone/>
            </a:pPr>
            <a:r>
              <a:rPr lang="en-CA" altLang="en-US" sz="2000" dirty="0" smtClean="0"/>
              <a:t>AHA 16GRNT30950002</a:t>
            </a:r>
          </a:p>
          <a:p>
            <a:pPr>
              <a:lnSpc>
                <a:spcPct val="100000"/>
              </a:lnSpc>
              <a:spcBef>
                <a:spcPct val="20000"/>
              </a:spcBef>
              <a:buClrTx/>
              <a:buFontTx/>
              <a:buNone/>
            </a:pPr>
            <a:r>
              <a:rPr lang="en-CA" altLang="en-US" sz="2000" dirty="0" smtClean="0"/>
              <a:t>Robert W. </a:t>
            </a:r>
            <a:r>
              <a:rPr lang="en-CA" altLang="en-US" sz="2000" dirty="0" err="1" smtClean="0"/>
              <a:t>Fulk</a:t>
            </a:r>
            <a:r>
              <a:rPr lang="en-CA" altLang="en-US" sz="2000" dirty="0" smtClean="0"/>
              <a:t> Career Development Fund</a:t>
            </a:r>
          </a:p>
          <a:p>
            <a:pPr>
              <a:lnSpc>
                <a:spcPct val="100000"/>
              </a:lnSpc>
              <a:spcBef>
                <a:spcPct val="20000"/>
              </a:spcBef>
              <a:buClrTx/>
              <a:buFontTx/>
              <a:buNone/>
            </a:pPr>
            <a:r>
              <a:rPr lang="en-CA" altLang="en-US" sz="2000" dirty="0" smtClean="0"/>
              <a:t>NIH BIRCWH K12HD065987</a:t>
            </a:r>
          </a:p>
          <a:p>
            <a:pPr>
              <a:lnSpc>
                <a:spcPct val="100000"/>
              </a:lnSpc>
              <a:spcBef>
                <a:spcPct val="20000"/>
              </a:spcBef>
              <a:buClrTx/>
              <a:buFontTx/>
              <a:buNone/>
            </a:pPr>
            <a:r>
              <a:rPr lang="en-US" sz="2000" dirty="0" smtClean="0"/>
              <a:t>NCATS UL1 TR000135 </a:t>
            </a:r>
            <a:endParaRPr lang="en-CA" altLang="en-US" sz="2000" dirty="0" smtClean="0"/>
          </a:p>
          <a:p>
            <a:pPr>
              <a:lnSpc>
                <a:spcPct val="100000"/>
              </a:lnSpc>
              <a:spcBef>
                <a:spcPct val="20000"/>
              </a:spcBef>
              <a:buClrTx/>
              <a:buFontTx/>
              <a:buNone/>
            </a:pPr>
            <a:r>
              <a:rPr lang="en-CA" altLang="en-US" sz="2000" dirty="0" smtClean="0"/>
              <a:t>NICHD P-50 AG44170</a:t>
            </a:r>
            <a:endParaRPr lang="en-CA" altLang="en-US" sz="2000" dirty="0"/>
          </a:p>
        </p:txBody>
      </p:sp>
    </p:spTree>
    <p:extLst>
      <p:ext uri="{BB962C8B-B14F-4D97-AF65-F5344CB8AC3E}">
        <p14:creationId xmlns:p14="http://schemas.microsoft.com/office/powerpoint/2010/main" val="10986524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1981200"/>
            <a:ext cx="7827264" cy="2590800"/>
          </a:xfrm>
        </p:spPr>
        <p:txBody>
          <a:bodyPr/>
          <a:lstStyle/>
          <a:p>
            <a:pPr algn="ctr"/>
            <a:r>
              <a:rPr lang="en-US" dirty="0" smtClean="0"/>
              <a:t>Questions…?</a:t>
            </a:r>
            <a:br>
              <a:rPr lang="en-US" dirty="0" smtClean="0"/>
            </a:br>
            <a:r>
              <a:rPr lang="en-US" dirty="0" smtClean="0"/>
              <a:t/>
            </a:r>
            <a:br>
              <a:rPr lang="en-US" dirty="0" smtClean="0"/>
            </a:br>
            <a:r>
              <a:rPr lang="en-US" dirty="0" smtClean="0"/>
              <a:t>Comments…?</a:t>
            </a:r>
            <a:br>
              <a:rPr lang="en-US" dirty="0" smtClean="0"/>
            </a:br>
            <a:r>
              <a:rPr lang="en-US" dirty="0"/>
              <a:t/>
            </a:r>
            <a:br>
              <a:rPr lang="en-US" dirty="0"/>
            </a:br>
            <a:r>
              <a:rPr lang="en-US" dirty="0" smtClean="0"/>
              <a:t>Emotional Outbursts…?</a:t>
            </a:r>
            <a:endParaRPr lang="en-US" dirty="0"/>
          </a:p>
        </p:txBody>
      </p:sp>
    </p:spTree>
    <p:extLst>
      <p:ext uri="{BB962C8B-B14F-4D97-AF65-F5344CB8AC3E}">
        <p14:creationId xmlns:p14="http://schemas.microsoft.com/office/powerpoint/2010/main" val="9308436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152400"/>
            <a:ext cx="7827264" cy="1371600"/>
          </a:xfrm>
        </p:spPr>
        <p:txBody>
          <a:bodyPr/>
          <a:lstStyle/>
          <a:p>
            <a:r>
              <a:rPr lang="en-US" altLang="en-US" dirty="0"/>
              <a:t>Changing data presentation for continuous variables in small sample sizes is critical to promote transparency</a:t>
            </a:r>
            <a:endParaRPr lang="en-US" dirty="0"/>
          </a:p>
        </p:txBody>
      </p:sp>
      <p:pic>
        <p:nvPicPr>
          <p:cNvPr id="3" name="Picture 2" descr="http://barbwire.wpengine.netdna-cdn.com/wp-content/uploads/2014/06/big-sumo-vs-small-sum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738" y="1976438"/>
            <a:ext cx="6221412" cy="351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95550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What can you do?</a:t>
            </a:r>
            <a:endParaRPr lang="en-US" dirty="0"/>
          </a:p>
        </p:txBody>
      </p:sp>
      <p:sp>
        <p:nvSpPr>
          <p:cNvPr id="3" name="Content Placeholder 2"/>
          <p:cNvSpPr>
            <a:spLocks noGrp="1"/>
          </p:cNvSpPr>
          <p:nvPr>
            <p:ph idx="1"/>
          </p:nvPr>
        </p:nvSpPr>
        <p:spPr/>
        <p:txBody>
          <a:bodyPr/>
          <a:lstStyle/>
          <a:p>
            <a:pPr>
              <a:spcBef>
                <a:spcPct val="0"/>
              </a:spcBef>
            </a:pPr>
            <a:r>
              <a:rPr lang="en-US" altLang="en-US" dirty="0"/>
              <a:t>Banish bar graphs from your papers</a:t>
            </a:r>
          </a:p>
          <a:p>
            <a:pPr>
              <a:spcBef>
                <a:spcPct val="0"/>
              </a:spcBef>
              <a:buFontTx/>
              <a:buNone/>
            </a:pPr>
            <a:r>
              <a:rPr lang="en-US" altLang="en-US" dirty="0"/>
              <a:t>       and talks</a:t>
            </a:r>
          </a:p>
          <a:p>
            <a:pPr>
              <a:spcBef>
                <a:spcPts val="1800"/>
              </a:spcBef>
            </a:pPr>
            <a:r>
              <a:rPr lang="en-US" altLang="en-US" dirty="0" smtClean="0"/>
              <a:t>Reviewers &amp; editors: </a:t>
            </a:r>
            <a:r>
              <a:rPr lang="en-US" altLang="en-US" dirty="0"/>
              <a:t>Request figures that show</a:t>
            </a:r>
          </a:p>
          <a:p>
            <a:pPr>
              <a:spcBef>
                <a:spcPct val="0"/>
              </a:spcBef>
              <a:buFontTx/>
              <a:buNone/>
            </a:pPr>
            <a:r>
              <a:rPr lang="en-US" altLang="en-US" dirty="0"/>
              <a:t>      data distributions</a:t>
            </a:r>
          </a:p>
          <a:p>
            <a:r>
              <a:rPr lang="en-US" altLang="en-US" dirty="0"/>
              <a:t>Talk to editors about improving data presentation in their journals</a:t>
            </a:r>
          </a:p>
          <a:p>
            <a:r>
              <a:rPr lang="en-US" altLang="en-US" dirty="0"/>
              <a:t>Work with statistics instructors to organize data presentation </a:t>
            </a:r>
            <a:r>
              <a:rPr lang="en-US" altLang="en-US" dirty="0" smtClean="0"/>
              <a:t>&amp; statistics training </a:t>
            </a:r>
            <a:r>
              <a:rPr lang="en-US" altLang="en-US" dirty="0"/>
              <a:t>for trainees, junior investigators and senior researchers</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l="25256" t="47884" r="71381" b="38742"/>
          <a:stretch>
            <a:fillRect/>
          </a:stretch>
        </p:blipFill>
        <p:spPr bwMode="auto">
          <a:xfrm>
            <a:off x="7479140" y="152400"/>
            <a:ext cx="1328309" cy="211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9835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0"/>
            <a:ext cx="5437632" cy="1371600"/>
          </a:xfrm>
        </p:spPr>
        <p:txBody>
          <a:bodyPr/>
          <a:lstStyle/>
          <a:p>
            <a:r>
              <a:rPr lang="en-US" altLang="en-US" dirty="0"/>
              <a:t>Bar graphs are designed for categorical data</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t="-4713" b="4713"/>
          <a:stretch>
            <a:fillRect/>
          </a:stretch>
        </p:blipFill>
        <p:spPr bwMode="auto">
          <a:xfrm>
            <a:off x="6348413" y="0"/>
            <a:ext cx="2476500" cy="184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Content Placeholder 12"/>
          <p:cNvSpPr>
            <a:spLocks noGrp="1"/>
          </p:cNvSpPr>
          <p:nvPr>
            <p:ph sz="half" idx="1"/>
          </p:nvPr>
        </p:nvSpPr>
        <p:spPr>
          <a:xfrm>
            <a:off x="755650" y="4056062"/>
            <a:ext cx="3836988" cy="2152650"/>
          </a:xfrm>
        </p:spPr>
        <p:txBody>
          <a:bodyPr/>
          <a:lstStyle/>
          <a:p>
            <a:pPr marL="0">
              <a:spcBef>
                <a:spcPts val="1075"/>
              </a:spcBef>
              <a:buFontTx/>
              <a:buNone/>
            </a:pPr>
            <a:r>
              <a:rPr lang="en-US" altLang="en-US" b="1" smtClean="0"/>
              <a:t>Categorical variable</a:t>
            </a:r>
          </a:p>
          <a:p>
            <a:pPr marL="0">
              <a:spcBef>
                <a:spcPts val="1075"/>
              </a:spcBef>
            </a:pPr>
            <a:r>
              <a:rPr lang="en-US" altLang="en-US" smtClean="0"/>
              <a:t>Single value</a:t>
            </a:r>
          </a:p>
        </p:txBody>
      </p:sp>
      <p:sp>
        <p:nvSpPr>
          <p:cNvPr id="6" name="Content Placeholder 13"/>
          <p:cNvSpPr txBox="1">
            <a:spLocks/>
          </p:cNvSpPr>
          <p:nvPr/>
        </p:nvSpPr>
        <p:spPr>
          <a:xfrm>
            <a:off x="5072063" y="4094162"/>
            <a:ext cx="3836987" cy="2154238"/>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spcBef>
                <a:spcPts val="1075"/>
              </a:spcBef>
              <a:buFontTx/>
              <a:buNone/>
            </a:pPr>
            <a:r>
              <a:rPr lang="en-US" altLang="en-US" b="1" smtClean="0"/>
              <a:t>Continuous variable</a:t>
            </a:r>
          </a:p>
          <a:p>
            <a:pPr marL="0">
              <a:spcBef>
                <a:spcPts val="1075"/>
              </a:spcBef>
            </a:pPr>
            <a:r>
              <a:rPr lang="en-US" altLang="en-US" smtClean="0"/>
              <a:t>Sample size &gt; 1</a:t>
            </a:r>
          </a:p>
          <a:p>
            <a:pPr marL="0">
              <a:spcBef>
                <a:spcPts val="1075"/>
              </a:spcBef>
            </a:pPr>
            <a:r>
              <a:rPr lang="en-US" altLang="en-US" smtClean="0"/>
              <a:t>Central tendency</a:t>
            </a:r>
          </a:p>
          <a:p>
            <a:pPr marL="0">
              <a:spcBef>
                <a:spcPts val="1075"/>
              </a:spcBef>
            </a:pPr>
            <a:r>
              <a:rPr lang="en-US" altLang="en-US" smtClean="0"/>
              <a:t>Variation</a:t>
            </a:r>
          </a:p>
        </p:txBody>
      </p:sp>
      <p:pic>
        <p:nvPicPr>
          <p:cNvPr id="7" name="Picture 8"/>
          <p:cNvPicPr>
            <a:picLocks noChangeAspect="1"/>
          </p:cNvPicPr>
          <p:nvPr/>
        </p:nvPicPr>
        <p:blipFill>
          <a:blip r:embed="rId3">
            <a:extLst>
              <a:ext uri="{28A0092B-C50C-407E-A947-70E740481C1C}">
                <a14:useLocalDpi xmlns:a14="http://schemas.microsoft.com/office/drawing/2010/main" val="0"/>
              </a:ext>
            </a:extLst>
          </a:blip>
          <a:srcRect l="19228" t="56967" r="36320"/>
          <a:stretch>
            <a:fillRect/>
          </a:stretch>
        </p:blipFill>
        <p:spPr bwMode="auto">
          <a:xfrm>
            <a:off x="1562100" y="1652587"/>
            <a:ext cx="1901825" cy="2486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a:off x="5100638" y="3892550"/>
            <a:ext cx="3090862" cy="0"/>
          </a:xfrm>
          <a:prstGeom prst="line">
            <a:avLst/>
          </a:prstGeom>
        </p:spPr>
        <p:style>
          <a:lnRef idx="1">
            <a:schemeClr val="dk1"/>
          </a:lnRef>
          <a:fillRef idx="0">
            <a:schemeClr val="dk1"/>
          </a:fillRef>
          <a:effectRef idx="0">
            <a:schemeClr val="dk1"/>
          </a:effectRef>
          <a:fontRef idx="minor">
            <a:schemeClr val="tx1"/>
          </a:fontRef>
        </p:style>
      </p:cxnSp>
      <p:sp>
        <p:nvSpPr>
          <p:cNvPr id="9" name="Freeform 8"/>
          <p:cNvSpPr/>
          <p:nvPr/>
        </p:nvSpPr>
        <p:spPr>
          <a:xfrm>
            <a:off x="5072063" y="2930525"/>
            <a:ext cx="3119437" cy="962025"/>
          </a:xfrm>
          <a:custGeom>
            <a:avLst/>
            <a:gdLst>
              <a:gd name="connsiteX0" fmla="*/ 0 w 3120572"/>
              <a:gd name="connsiteY0" fmla="*/ 965441 h 965441"/>
              <a:gd name="connsiteX1" fmla="*/ 261257 w 3120572"/>
              <a:gd name="connsiteY1" fmla="*/ 471955 h 965441"/>
              <a:gd name="connsiteX2" fmla="*/ 537029 w 3120572"/>
              <a:gd name="connsiteY2" fmla="*/ 181670 h 965441"/>
              <a:gd name="connsiteX3" fmla="*/ 885372 w 3120572"/>
              <a:gd name="connsiteY3" fmla="*/ 7498 h 965441"/>
              <a:gd name="connsiteX4" fmla="*/ 1712686 w 3120572"/>
              <a:gd name="connsiteY4" fmla="*/ 428413 h 965441"/>
              <a:gd name="connsiteX5" fmla="*/ 2394857 w 3120572"/>
              <a:gd name="connsiteY5" fmla="*/ 791270 h 965441"/>
              <a:gd name="connsiteX6" fmla="*/ 3120572 w 3120572"/>
              <a:gd name="connsiteY6" fmla="*/ 921898 h 965441"/>
              <a:gd name="connsiteX0" fmla="*/ 0 w 3120572"/>
              <a:gd name="connsiteY0" fmla="*/ 958074 h 958074"/>
              <a:gd name="connsiteX1" fmla="*/ 261257 w 3120572"/>
              <a:gd name="connsiteY1" fmla="*/ 464588 h 958074"/>
              <a:gd name="connsiteX2" fmla="*/ 885372 w 3120572"/>
              <a:gd name="connsiteY2" fmla="*/ 131 h 958074"/>
              <a:gd name="connsiteX3" fmla="*/ 1712686 w 3120572"/>
              <a:gd name="connsiteY3" fmla="*/ 421046 h 958074"/>
              <a:gd name="connsiteX4" fmla="*/ 2394857 w 3120572"/>
              <a:gd name="connsiteY4" fmla="*/ 783903 h 958074"/>
              <a:gd name="connsiteX5" fmla="*/ 3120572 w 3120572"/>
              <a:gd name="connsiteY5" fmla="*/ 914531 h 958074"/>
              <a:gd name="connsiteX0" fmla="*/ 0 w 3120572"/>
              <a:gd name="connsiteY0" fmla="*/ 958114 h 958114"/>
              <a:gd name="connsiteX1" fmla="*/ 435428 w 3120572"/>
              <a:gd name="connsiteY1" fmla="*/ 377542 h 958114"/>
              <a:gd name="connsiteX2" fmla="*/ 885372 w 3120572"/>
              <a:gd name="connsiteY2" fmla="*/ 171 h 958114"/>
              <a:gd name="connsiteX3" fmla="*/ 1712686 w 3120572"/>
              <a:gd name="connsiteY3" fmla="*/ 421086 h 958114"/>
              <a:gd name="connsiteX4" fmla="*/ 2394857 w 3120572"/>
              <a:gd name="connsiteY4" fmla="*/ 783943 h 958114"/>
              <a:gd name="connsiteX5" fmla="*/ 3120572 w 3120572"/>
              <a:gd name="connsiteY5" fmla="*/ 914571 h 958114"/>
              <a:gd name="connsiteX0" fmla="*/ 0 w 3120572"/>
              <a:gd name="connsiteY0" fmla="*/ 961455 h 961455"/>
              <a:gd name="connsiteX1" fmla="*/ 391885 w 3120572"/>
              <a:gd name="connsiteY1" fmla="*/ 264769 h 961455"/>
              <a:gd name="connsiteX2" fmla="*/ 885372 w 3120572"/>
              <a:gd name="connsiteY2" fmla="*/ 3512 h 961455"/>
              <a:gd name="connsiteX3" fmla="*/ 1712686 w 3120572"/>
              <a:gd name="connsiteY3" fmla="*/ 424427 h 961455"/>
              <a:gd name="connsiteX4" fmla="*/ 2394857 w 3120572"/>
              <a:gd name="connsiteY4" fmla="*/ 787284 h 961455"/>
              <a:gd name="connsiteX5" fmla="*/ 3120572 w 3120572"/>
              <a:gd name="connsiteY5" fmla="*/ 917912 h 961455"/>
              <a:gd name="connsiteX0" fmla="*/ 0 w 3120572"/>
              <a:gd name="connsiteY0" fmla="*/ 961455 h 961455"/>
              <a:gd name="connsiteX1" fmla="*/ 391885 w 3120572"/>
              <a:gd name="connsiteY1" fmla="*/ 264769 h 961455"/>
              <a:gd name="connsiteX2" fmla="*/ 885372 w 3120572"/>
              <a:gd name="connsiteY2" fmla="*/ 3512 h 961455"/>
              <a:gd name="connsiteX3" fmla="*/ 1712686 w 3120572"/>
              <a:gd name="connsiteY3" fmla="*/ 424427 h 961455"/>
              <a:gd name="connsiteX4" fmla="*/ 2394857 w 3120572"/>
              <a:gd name="connsiteY4" fmla="*/ 787284 h 961455"/>
              <a:gd name="connsiteX5" fmla="*/ 3120572 w 3120572"/>
              <a:gd name="connsiteY5" fmla="*/ 961455 h 96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0572" h="961455">
                <a:moveTo>
                  <a:pt x="0" y="961455"/>
                </a:moveTo>
                <a:cubicBezTo>
                  <a:pt x="85876" y="780026"/>
                  <a:pt x="244323" y="424426"/>
                  <a:pt x="391885" y="264769"/>
                </a:cubicBezTo>
                <a:cubicBezTo>
                  <a:pt x="539447" y="105112"/>
                  <a:pt x="665239" y="-23098"/>
                  <a:pt x="885372" y="3512"/>
                </a:cubicBezTo>
                <a:cubicBezTo>
                  <a:pt x="1105505" y="30122"/>
                  <a:pt x="1461105" y="293798"/>
                  <a:pt x="1712686" y="424427"/>
                </a:cubicBezTo>
                <a:cubicBezTo>
                  <a:pt x="1964267" y="555056"/>
                  <a:pt x="2160209" y="697779"/>
                  <a:pt x="2394857" y="787284"/>
                </a:cubicBezTo>
                <a:cubicBezTo>
                  <a:pt x="2629505" y="876789"/>
                  <a:pt x="2875038" y="937264"/>
                  <a:pt x="3120572" y="961455"/>
                </a:cubicBezTo>
              </a:path>
            </a:pathLst>
          </a:custGeom>
          <a:solidFill>
            <a:schemeClr val="tx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4349422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25475" y="1752600"/>
            <a:ext cx="2574925" cy="3124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CA" altLang="en-US" dirty="0"/>
              <a:t>Bar Graph    =     Visual Table</a:t>
            </a:r>
            <a:endParaRPr lang="en-US" dirty="0"/>
          </a:p>
        </p:txBody>
      </p:sp>
      <p:graphicFrame>
        <p:nvGraphicFramePr>
          <p:cNvPr id="3" name="Chart 2"/>
          <p:cNvGraphicFramePr>
            <a:graphicFrameLocks/>
          </p:cNvGraphicFramePr>
          <p:nvPr/>
        </p:nvGraphicFramePr>
        <p:xfrm>
          <a:off x="783772" y="1719175"/>
          <a:ext cx="2351314" cy="308505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634286728"/>
              </p:ext>
            </p:extLst>
          </p:nvPr>
        </p:nvGraphicFramePr>
        <p:xfrm>
          <a:off x="3636963" y="2360613"/>
          <a:ext cx="4810125" cy="1828800"/>
        </p:xfrm>
        <a:graphic>
          <a:graphicData uri="http://schemas.openxmlformats.org/drawingml/2006/table">
            <a:tbl>
              <a:tblPr/>
              <a:tblGrid>
                <a:gridCol w="1981200">
                  <a:extLst>
                    <a:ext uri="{9D8B030D-6E8A-4147-A177-3AD203B41FA5}">
                      <a16:colId xmlns:a16="http://schemas.microsoft.com/office/drawing/2014/main" val="20000"/>
                    </a:ext>
                  </a:extLst>
                </a:gridCol>
                <a:gridCol w="2828925">
                  <a:extLst>
                    <a:ext uri="{9D8B030D-6E8A-4147-A177-3AD203B41FA5}">
                      <a16:colId xmlns:a16="http://schemas.microsoft.com/office/drawing/2014/main" val="20001"/>
                    </a:ext>
                  </a:extLst>
                </a:gridCol>
              </a:tblGrid>
              <a:tr h="457200">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FFFFFF"/>
                          </a:solidFill>
                          <a:effectLst/>
                          <a:latin typeface="Arial" charset="0"/>
                          <a:cs typeface="Arial" charset="0"/>
                        </a:rPr>
                        <a:t>Group</a:t>
                      </a:r>
                    </a:p>
                  </a:txBody>
                  <a:tcPr marL="91433" marR="91433"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dirty="0" smtClean="0">
                          <a:ln>
                            <a:noFill/>
                          </a:ln>
                          <a:solidFill>
                            <a:srgbClr val="FFFFFF"/>
                          </a:solidFill>
                          <a:effectLst/>
                          <a:latin typeface="Arial" charset="0"/>
                          <a:cs typeface="Arial" charset="0"/>
                        </a:rPr>
                        <a:t>Outcome</a:t>
                      </a:r>
                    </a:p>
                  </a:txBody>
                  <a:tcPr marL="91433" marR="91433"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457200">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Arial" charset="0"/>
                          <a:cs typeface="Arial" charset="0"/>
                        </a:rPr>
                        <a:t>Black Bar</a:t>
                      </a:r>
                    </a:p>
                  </a:txBody>
                  <a:tcPr marL="91433" marR="91433"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Arial" charset="0"/>
                          <a:cs typeface="Arial" charset="0"/>
                        </a:rPr>
                        <a:t>12.4 ± 1.6</a:t>
                      </a:r>
                      <a:endParaRPr kumimoji="0" lang="en-US" altLang="en-US" sz="2400" b="0" i="0" u="none" strike="noStrike" cap="none" normalizeH="0" baseline="30000" dirty="0" smtClean="0">
                        <a:ln>
                          <a:noFill/>
                        </a:ln>
                        <a:solidFill>
                          <a:srgbClr val="000000"/>
                        </a:solidFill>
                        <a:effectLst/>
                        <a:latin typeface="Arial" charset="0"/>
                        <a:cs typeface="Arial" charset="0"/>
                      </a:endParaRPr>
                    </a:p>
                  </a:txBody>
                  <a:tcPr marL="91433" marR="91433"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457200">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Arial" charset="0"/>
                          <a:cs typeface="Arial" charset="0"/>
                        </a:rPr>
                        <a:t>White Bar</a:t>
                      </a:r>
                    </a:p>
                  </a:txBody>
                  <a:tcPr marL="91433" marR="91433"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Arial" charset="0"/>
                          <a:cs typeface="Arial" charset="0"/>
                        </a:rPr>
                        <a:t>17.5 ± 1.9</a:t>
                      </a:r>
                      <a:endParaRPr kumimoji="0" lang="en-US" altLang="en-US" sz="2400" b="0" i="0" u="none" strike="noStrike" cap="none" normalizeH="0" baseline="30000" dirty="0" smtClean="0">
                        <a:ln>
                          <a:noFill/>
                        </a:ln>
                        <a:solidFill>
                          <a:srgbClr val="000000"/>
                        </a:solidFill>
                        <a:effectLst/>
                        <a:latin typeface="Arial" charset="0"/>
                        <a:cs typeface="Arial" charset="0"/>
                      </a:endParaRPr>
                    </a:p>
                  </a:txBody>
                  <a:tcPr marL="91433" marR="91433"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extLst>
                  <a:ext uri="{0D108BD9-81ED-4DB2-BD59-A6C34878D82A}">
                    <a16:rowId xmlns:a16="http://schemas.microsoft.com/office/drawing/2014/main" val="10002"/>
                  </a:ext>
                </a:extLst>
              </a:tr>
              <a:tr h="457200">
                <a:tc gridSpan="2">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2400" b="0" i="0" u="none" strike="noStrike" cap="none" normalizeH="0" baseline="0" dirty="0" smtClean="0">
                          <a:ln>
                            <a:noFill/>
                          </a:ln>
                          <a:solidFill>
                            <a:srgbClr val="000000"/>
                          </a:solidFill>
                          <a:effectLst/>
                          <a:latin typeface="Arial" charset="0"/>
                          <a:cs typeface="Arial" charset="0"/>
                        </a:rPr>
                        <a:t>Values are mean ± SE</a:t>
                      </a:r>
                    </a:p>
                  </a:txBody>
                  <a:tcPr marL="91433" marR="91433" marT="45690" marB="456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5" name="Content Placeholder 12"/>
          <p:cNvSpPr txBox="1">
            <a:spLocks/>
          </p:cNvSpPr>
          <p:nvPr/>
        </p:nvSpPr>
        <p:spPr>
          <a:xfrm>
            <a:off x="808038" y="5108575"/>
            <a:ext cx="7580312" cy="830263"/>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a:spcBef>
                <a:spcPts val="1075"/>
              </a:spcBef>
              <a:buFontTx/>
              <a:buNone/>
            </a:pPr>
            <a:r>
              <a:rPr lang="en-US" altLang="en-US" b="1" dirty="0" smtClean="0">
                <a:solidFill>
                  <a:schemeClr val="tx2"/>
                </a:solidFill>
              </a:rPr>
              <a:t>No additional information about distribution</a:t>
            </a:r>
          </a:p>
        </p:txBody>
      </p:sp>
      <p:sp>
        <p:nvSpPr>
          <p:cNvPr id="6" name="TextBox 7"/>
          <p:cNvSpPr txBox="1">
            <a:spLocks noChangeArrowheads="1"/>
          </p:cNvSpPr>
          <p:nvPr/>
        </p:nvSpPr>
        <p:spPr bwMode="auto">
          <a:xfrm>
            <a:off x="4967288" y="6296025"/>
            <a:ext cx="41195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dirty="0" err="1"/>
              <a:t>Weissgerber</a:t>
            </a:r>
            <a:r>
              <a:rPr lang="en-US" altLang="en-US" sz="1800" dirty="0"/>
              <a:t> et al, PLOS Biology 2015</a:t>
            </a:r>
          </a:p>
        </p:txBody>
      </p:sp>
    </p:spTree>
    <p:extLst>
      <p:ext uri="{BB962C8B-B14F-4D97-AF65-F5344CB8AC3E}">
        <p14:creationId xmlns:p14="http://schemas.microsoft.com/office/powerpoint/2010/main" val="39381801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9599" y="322263"/>
            <a:ext cx="8077201" cy="592613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2"/>
          <p:cNvPicPr>
            <a:picLocks noChangeAspect="1"/>
          </p:cNvPicPr>
          <p:nvPr/>
        </p:nvPicPr>
        <p:blipFill>
          <a:blip r:embed="rId2">
            <a:extLst>
              <a:ext uri="{28A0092B-C50C-407E-A947-70E740481C1C}">
                <a14:useLocalDpi xmlns:a14="http://schemas.microsoft.com/office/drawing/2010/main" val="0"/>
              </a:ext>
            </a:extLst>
          </a:blip>
          <a:srcRect t="10745"/>
          <a:stretch>
            <a:fillRect/>
          </a:stretch>
        </p:blipFill>
        <p:spPr bwMode="auto">
          <a:xfrm>
            <a:off x="914400" y="1292261"/>
            <a:ext cx="7467600" cy="8413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4549" y="76200"/>
            <a:ext cx="7080250" cy="8519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6"/>
          <p:cNvPicPr>
            <a:picLocks noChangeAspect="1"/>
          </p:cNvPicPr>
          <p:nvPr/>
        </p:nvPicPr>
        <p:blipFill>
          <a:blip r:embed="rId4">
            <a:extLst>
              <a:ext uri="{28A0092B-C50C-407E-A947-70E740481C1C}">
                <a14:useLocalDpi xmlns:a14="http://schemas.microsoft.com/office/drawing/2010/main" val="0"/>
              </a:ext>
            </a:extLst>
          </a:blip>
          <a:srcRect t="24545"/>
          <a:stretch>
            <a:fillRect/>
          </a:stretch>
        </p:blipFill>
        <p:spPr bwMode="auto">
          <a:xfrm>
            <a:off x="852488" y="2514600"/>
            <a:ext cx="7605712" cy="9045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1"/>
          <p:cNvPicPr>
            <a:picLocks noChangeAspect="1" noChangeArrowheads="1"/>
          </p:cNvPicPr>
          <p:nvPr/>
        </p:nvPicPr>
        <p:blipFill>
          <a:blip r:embed="rId5">
            <a:extLst>
              <a:ext uri="{28A0092B-C50C-407E-A947-70E740481C1C}">
                <a14:useLocalDpi xmlns:a14="http://schemas.microsoft.com/office/drawing/2010/main" val="0"/>
              </a:ext>
            </a:extLst>
          </a:blip>
          <a:srcRect l="2603" t="8205" r="1563" b="1540"/>
          <a:stretch>
            <a:fillRect/>
          </a:stretch>
        </p:blipFill>
        <p:spPr bwMode="auto">
          <a:xfrm>
            <a:off x="833437" y="5345251"/>
            <a:ext cx="7548563" cy="9031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199" y="3679825"/>
            <a:ext cx="6578600" cy="142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ectangle 8"/>
          <p:cNvSpPr/>
          <p:nvPr/>
        </p:nvSpPr>
        <p:spPr>
          <a:xfrm>
            <a:off x="5943599" y="3679825"/>
            <a:ext cx="1676400" cy="5334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008376" y="2438400"/>
            <a:ext cx="1155699" cy="381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33437" y="2486025"/>
            <a:ext cx="830263" cy="79930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73225" y="2514600"/>
            <a:ext cx="1146175" cy="2472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200400" y="1143000"/>
            <a:ext cx="1536699" cy="381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838200" y="1258094"/>
            <a:ext cx="830263" cy="79930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677988" y="1286669"/>
            <a:ext cx="1370012" cy="2472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889504" y="115094"/>
            <a:ext cx="844549" cy="26590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62000" y="38894"/>
            <a:ext cx="830263" cy="79930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601788" y="67469"/>
            <a:ext cx="1141412" cy="247253"/>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85800" y="3620294"/>
            <a:ext cx="830263" cy="799306"/>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525588" y="3715147"/>
            <a:ext cx="2024061" cy="304800"/>
          </a:xfrm>
          <a:prstGeom prst="rect">
            <a:avLst/>
          </a:prstGeom>
          <a:solidFill>
            <a:schemeClr val="bg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793875" y="4114800"/>
            <a:ext cx="1155699" cy="1905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71525" y="5364301"/>
            <a:ext cx="830263" cy="799306"/>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676400" y="5410200"/>
            <a:ext cx="1146175" cy="247253"/>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48001" y="5364300"/>
            <a:ext cx="990600" cy="274499"/>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9549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Data presentation is the foundation of our collective scientific knowledge…</a:t>
            </a:r>
            <a:endParaRPr lang="en-US" dirty="0"/>
          </a:p>
        </p:txBody>
      </p:sp>
      <p:sp>
        <p:nvSpPr>
          <p:cNvPr id="3" name="TextBox 4"/>
          <p:cNvSpPr txBox="1">
            <a:spLocks noChangeArrowheads="1"/>
          </p:cNvSpPr>
          <p:nvPr/>
        </p:nvSpPr>
        <p:spPr bwMode="auto">
          <a:xfrm>
            <a:off x="1492250" y="5294313"/>
            <a:ext cx="6232525" cy="954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r>
              <a:rPr lang="en-US" altLang="en-US"/>
              <a:t>Figures are especially important.</a:t>
            </a:r>
          </a:p>
          <a:p>
            <a:pPr algn="ctr" eaLnBrk="1" hangingPunct="1">
              <a:lnSpc>
                <a:spcPct val="100000"/>
              </a:lnSpc>
              <a:spcBef>
                <a:spcPct val="0"/>
              </a:spcBef>
              <a:buClrTx/>
              <a:buFontTx/>
              <a:buNone/>
            </a:pPr>
            <a:r>
              <a:rPr lang="en-US" altLang="en-US"/>
              <a:t>They often show data for key findings.</a:t>
            </a:r>
          </a:p>
        </p:txBody>
      </p:sp>
      <p:pic>
        <p:nvPicPr>
          <p:cNvPr id="4" name="Picture 4" descr="http://upload.wikimedia.org/wikipedia/commons/f/f8/Twisted_house,_Galveston_hurricane,_1900.jpg"/>
          <p:cNvPicPr>
            <a:picLocks noChangeAspect="1" noChangeArrowheads="1"/>
          </p:cNvPicPr>
          <p:nvPr/>
        </p:nvPicPr>
        <p:blipFill>
          <a:blip r:embed="rId2">
            <a:extLst>
              <a:ext uri="{28A0092B-C50C-407E-A947-70E740481C1C}">
                <a14:useLocalDpi xmlns:a14="http://schemas.microsoft.com/office/drawing/2010/main" val="0"/>
              </a:ext>
            </a:extLst>
          </a:blip>
          <a:srcRect t="8997"/>
          <a:stretch>
            <a:fillRect/>
          </a:stretch>
        </p:blipFill>
        <p:spPr bwMode="auto">
          <a:xfrm>
            <a:off x="2928938" y="1901825"/>
            <a:ext cx="3371850"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80361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990600" y="1360488"/>
            <a:ext cx="7924800" cy="504031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en-US" dirty="0"/>
              <a:t>Additional problems with bar graphs for paired data…</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915802122"/>
              </p:ext>
            </p:extLst>
          </p:nvPr>
        </p:nvGraphicFramePr>
        <p:xfrm>
          <a:off x="6625759" y="3863405"/>
          <a:ext cx="1820777" cy="248669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p:cNvGraphicFramePr>
            <a:graphicFrameLocks/>
          </p:cNvGraphicFramePr>
          <p:nvPr>
            <p:extLst>
              <p:ext uri="{D42A27DB-BD31-4B8C-83A1-F6EECF244321}">
                <p14:modId xmlns:p14="http://schemas.microsoft.com/office/powerpoint/2010/main" val="145192490"/>
              </p:ext>
            </p:extLst>
          </p:nvPr>
        </p:nvGraphicFramePr>
        <p:xfrm>
          <a:off x="6607262" y="1349151"/>
          <a:ext cx="1912445" cy="25064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2181123769"/>
              </p:ext>
            </p:extLst>
          </p:nvPr>
        </p:nvGraphicFramePr>
        <p:xfrm>
          <a:off x="4708760" y="3866583"/>
          <a:ext cx="1820777" cy="248669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Chart 5"/>
          <p:cNvGraphicFramePr>
            <a:graphicFrameLocks/>
          </p:cNvGraphicFramePr>
          <p:nvPr>
            <p:extLst>
              <p:ext uri="{D42A27DB-BD31-4B8C-83A1-F6EECF244321}">
                <p14:modId xmlns:p14="http://schemas.microsoft.com/office/powerpoint/2010/main" val="1407273688"/>
              </p:ext>
            </p:extLst>
          </p:nvPr>
        </p:nvGraphicFramePr>
        <p:xfrm>
          <a:off x="4752862" y="1255515"/>
          <a:ext cx="1981274" cy="259288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 name="Chart 6"/>
          <p:cNvGraphicFramePr>
            <a:graphicFrameLocks/>
          </p:cNvGraphicFramePr>
          <p:nvPr>
            <p:extLst>
              <p:ext uri="{D42A27DB-BD31-4B8C-83A1-F6EECF244321}">
                <p14:modId xmlns:p14="http://schemas.microsoft.com/office/powerpoint/2010/main" val="3742297815"/>
              </p:ext>
            </p:extLst>
          </p:nvPr>
        </p:nvGraphicFramePr>
        <p:xfrm>
          <a:off x="2808557" y="1350914"/>
          <a:ext cx="1770660" cy="245900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Chart 7"/>
          <p:cNvGraphicFramePr>
            <a:graphicFrameLocks/>
          </p:cNvGraphicFramePr>
          <p:nvPr>
            <p:extLst>
              <p:ext uri="{D42A27DB-BD31-4B8C-83A1-F6EECF244321}">
                <p14:modId xmlns:p14="http://schemas.microsoft.com/office/powerpoint/2010/main" val="4228559088"/>
              </p:ext>
            </p:extLst>
          </p:nvPr>
        </p:nvGraphicFramePr>
        <p:xfrm>
          <a:off x="2760126" y="3866583"/>
          <a:ext cx="1820777" cy="248669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hart 8"/>
          <p:cNvGraphicFramePr>
            <a:graphicFrameLocks/>
          </p:cNvGraphicFramePr>
          <p:nvPr>
            <p:extLst>
              <p:ext uri="{D42A27DB-BD31-4B8C-83A1-F6EECF244321}">
                <p14:modId xmlns:p14="http://schemas.microsoft.com/office/powerpoint/2010/main" val="4074959668"/>
              </p:ext>
            </p:extLst>
          </p:nvPr>
        </p:nvGraphicFramePr>
        <p:xfrm>
          <a:off x="1019743" y="1346715"/>
          <a:ext cx="1808597" cy="2424716"/>
        </p:xfrm>
        <a:graphic>
          <a:graphicData uri="http://schemas.openxmlformats.org/drawingml/2006/chart">
            <c:chart xmlns:c="http://schemas.openxmlformats.org/drawingml/2006/chart" xmlns:r="http://schemas.openxmlformats.org/officeDocument/2006/relationships" r:id="rId8"/>
          </a:graphicData>
        </a:graphic>
      </p:graphicFrame>
      <p:sp>
        <p:nvSpPr>
          <p:cNvPr id="10" name="TextBox 3"/>
          <p:cNvSpPr txBox="1">
            <a:spLocks noChangeArrowheads="1"/>
          </p:cNvSpPr>
          <p:nvPr/>
        </p:nvSpPr>
        <p:spPr bwMode="auto">
          <a:xfrm>
            <a:off x="3162300" y="3908425"/>
            <a:ext cx="12192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r>
              <a:rPr lang="en-US" altLang="en-US" sz="1400" b="1"/>
              <a:t>Symmetric</a:t>
            </a:r>
          </a:p>
        </p:txBody>
      </p:sp>
      <p:sp>
        <p:nvSpPr>
          <p:cNvPr id="11" name="TextBox 10"/>
          <p:cNvSpPr txBox="1">
            <a:spLocks noChangeArrowheads="1"/>
          </p:cNvSpPr>
          <p:nvPr/>
        </p:nvSpPr>
        <p:spPr bwMode="auto">
          <a:xfrm>
            <a:off x="5308600" y="3913187"/>
            <a:ext cx="1041400"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r>
              <a:rPr lang="en-US" altLang="en-US" sz="1400" b="1"/>
              <a:t>Skewed</a:t>
            </a:r>
          </a:p>
        </p:txBody>
      </p:sp>
      <p:sp>
        <p:nvSpPr>
          <p:cNvPr id="12" name="TextBox 11"/>
          <p:cNvSpPr txBox="1">
            <a:spLocks noChangeArrowheads="1"/>
          </p:cNvSpPr>
          <p:nvPr/>
        </p:nvSpPr>
        <p:spPr bwMode="auto">
          <a:xfrm>
            <a:off x="7210425" y="3898900"/>
            <a:ext cx="928688"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r>
              <a:rPr lang="en-US" altLang="en-US" sz="1400" b="1"/>
              <a:t>Bimodal</a:t>
            </a:r>
          </a:p>
        </p:txBody>
      </p:sp>
      <p:sp>
        <p:nvSpPr>
          <p:cNvPr id="13" name="TextBox 24"/>
          <p:cNvSpPr txBox="1">
            <a:spLocks noChangeArrowheads="1"/>
          </p:cNvSpPr>
          <p:nvPr/>
        </p:nvSpPr>
        <p:spPr bwMode="auto">
          <a:xfrm>
            <a:off x="1401763" y="1395412"/>
            <a:ext cx="268287" cy="522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400" b="1"/>
              <a:t>a</a:t>
            </a:r>
          </a:p>
        </p:txBody>
      </p:sp>
      <p:sp>
        <p:nvSpPr>
          <p:cNvPr id="14" name="TextBox 25"/>
          <p:cNvSpPr txBox="1">
            <a:spLocks noChangeArrowheads="1"/>
          </p:cNvSpPr>
          <p:nvPr/>
        </p:nvSpPr>
        <p:spPr bwMode="auto">
          <a:xfrm>
            <a:off x="3162300" y="1406525"/>
            <a:ext cx="274638"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400" b="1"/>
              <a:t>b</a:t>
            </a:r>
          </a:p>
        </p:txBody>
      </p:sp>
      <p:sp>
        <p:nvSpPr>
          <p:cNvPr id="15" name="TextBox 26"/>
          <p:cNvSpPr txBox="1">
            <a:spLocks noChangeArrowheads="1"/>
          </p:cNvSpPr>
          <p:nvPr/>
        </p:nvSpPr>
        <p:spPr bwMode="auto">
          <a:xfrm>
            <a:off x="5184775" y="1419225"/>
            <a:ext cx="265113"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400" b="1"/>
              <a:t>c</a:t>
            </a:r>
          </a:p>
        </p:txBody>
      </p:sp>
      <p:sp>
        <p:nvSpPr>
          <p:cNvPr id="16" name="TextBox 27"/>
          <p:cNvSpPr txBox="1">
            <a:spLocks noChangeArrowheads="1"/>
          </p:cNvSpPr>
          <p:nvPr/>
        </p:nvSpPr>
        <p:spPr bwMode="auto">
          <a:xfrm>
            <a:off x="7015163" y="1430337"/>
            <a:ext cx="274637"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400" b="1"/>
              <a:t>d</a:t>
            </a:r>
          </a:p>
        </p:txBody>
      </p:sp>
      <p:sp>
        <p:nvSpPr>
          <p:cNvPr id="17" name="TextBox 16"/>
          <p:cNvSpPr txBox="1"/>
          <p:nvPr/>
        </p:nvSpPr>
        <p:spPr>
          <a:xfrm>
            <a:off x="1603475" y="4932119"/>
            <a:ext cx="2040693" cy="523220"/>
          </a:xfrm>
          <a:prstGeom prst="rect">
            <a:avLst/>
          </a:prstGeom>
          <a:noFill/>
          <a:scene3d>
            <a:camera prst="orthographicFront">
              <a:rot lat="0" lon="0" rev="5400000"/>
            </a:camera>
            <a:lightRig rig="threePt" dir="t"/>
          </a:scene3d>
        </p:spPr>
        <p:txBody>
          <a:bodyPr wrap="none">
            <a:spAutoFit/>
          </a:bodyPr>
          <a:lstStyle/>
          <a:p>
            <a:pPr algn="ctr">
              <a:defRPr/>
            </a:pPr>
            <a:r>
              <a:rPr lang="en-US" sz="1400" b="1" dirty="0">
                <a:latin typeface="Arial"/>
                <a:ea typeface="Arial" charset="0"/>
              </a:rPr>
              <a:t>Differences Between</a:t>
            </a:r>
          </a:p>
          <a:p>
            <a:pPr algn="ctr">
              <a:defRPr/>
            </a:pPr>
            <a:r>
              <a:rPr lang="en-US" sz="1400" b="1" dirty="0">
                <a:latin typeface="Arial"/>
                <a:ea typeface="Arial" charset="0"/>
              </a:rPr>
              <a:t>Paired Measurements</a:t>
            </a:r>
          </a:p>
        </p:txBody>
      </p:sp>
      <p:sp>
        <p:nvSpPr>
          <p:cNvPr id="18" name="TextBox 21"/>
          <p:cNvSpPr txBox="1">
            <a:spLocks noChangeArrowheads="1"/>
          </p:cNvSpPr>
          <p:nvPr/>
        </p:nvSpPr>
        <p:spPr bwMode="auto">
          <a:xfrm>
            <a:off x="5562600" y="6382435"/>
            <a:ext cx="3467359" cy="3231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500" dirty="0" err="1"/>
              <a:t>Weissgerber</a:t>
            </a:r>
            <a:r>
              <a:rPr lang="en-US" altLang="en-US" sz="1500" dirty="0"/>
              <a:t> et al, PLOS Biology 2015</a:t>
            </a:r>
          </a:p>
        </p:txBody>
      </p:sp>
    </p:spTree>
    <p:extLst>
      <p:ext uri="{BB962C8B-B14F-4D97-AF65-F5344CB8AC3E}">
        <p14:creationId xmlns:p14="http://schemas.microsoft.com/office/powerpoint/2010/main" val="2394290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400" y="2286000"/>
            <a:ext cx="8870950" cy="38893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33363"/>
            <a:ext cx="4980432" cy="1371600"/>
          </a:xfrm>
        </p:spPr>
        <p:txBody>
          <a:bodyPr/>
          <a:lstStyle/>
          <a:p>
            <a:r>
              <a:rPr lang="en-US" altLang="en-US" dirty="0"/>
              <a:t>SE, SD or scatterplots: Our interpretation depends on what we see</a:t>
            </a:r>
            <a:endParaRPr lang="en-US" dirty="0"/>
          </a:p>
        </p:txBody>
      </p:sp>
      <p:pic>
        <p:nvPicPr>
          <p:cNvPr id="3"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3988" y="233363"/>
            <a:ext cx="2470150" cy="1795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 name="Chart 3"/>
          <p:cNvGraphicFramePr/>
          <p:nvPr/>
        </p:nvGraphicFramePr>
        <p:xfrm>
          <a:off x="72535" y="2326817"/>
          <a:ext cx="5689600" cy="3965901"/>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6"/>
          <p:cNvSpPr txBox="1">
            <a:spLocks/>
          </p:cNvSpPr>
          <p:nvPr/>
        </p:nvSpPr>
        <p:spPr>
          <a:xfrm>
            <a:off x="5387975" y="3021013"/>
            <a:ext cx="3521075" cy="3154362"/>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mtClean="0"/>
              <a:t>SE looks similar between groups</a:t>
            </a:r>
          </a:p>
          <a:p>
            <a:r>
              <a:rPr lang="en-US" altLang="en-US" smtClean="0"/>
              <a:t>SD = SE*</a:t>
            </a:r>
            <a:r>
              <a:rPr lang="en-US" altLang="en-US" smtClean="0">
                <a:sym typeface="Symbol" charset="2"/>
              </a:rPr>
              <a:t>n</a:t>
            </a:r>
            <a:endParaRPr lang="en-US" altLang="en-US" smtClean="0"/>
          </a:p>
          <a:p>
            <a:pPr>
              <a:buFontTx/>
              <a:buNone/>
            </a:pPr>
            <a:endParaRPr lang="en-US" altLang="en-US" smtClean="0"/>
          </a:p>
        </p:txBody>
      </p:sp>
    </p:spTree>
    <p:extLst>
      <p:ext uri="{BB962C8B-B14F-4D97-AF65-F5344CB8AC3E}">
        <p14:creationId xmlns:p14="http://schemas.microsoft.com/office/powerpoint/2010/main" val="36166526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400" y="2286000"/>
            <a:ext cx="8870950" cy="388937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en-US" dirty="0"/>
              <a:t>SE depends on sample size:  </a:t>
            </a:r>
            <a:br>
              <a:rPr lang="en-US" altLang="en-US" dirty="0"/>
            </a:br>
            <a:r>
              <a:rPr lang="en-US" altLang="en-US" dirty="0"/>
              <a:t>Misleading with unequal n’s</a:t>
            </a:r>
            <a:endParaRPr lang="en-US" dirty="0"/>
          </a:p>
        </p:txBody>
      </p:sp>
      <p:pic>
        <p:nvPicPr>
          <p:cNvPr id="3" name="Picture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03988" y="233363"/>
            <a:ext cx="2470150" cy="1795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12"/>
          <p:cNvPicPr>
            <a:picLocks noChangeAspect="1"/>
          </p:cNvPicPr>
          <p:nvPr/>
        </p:nvPicPr>
        <p:blipFill>
          <a:blip r:embed="rId3">
            <a:extLst>
              <a:ext uri="{28A0092B-C50C-407E-A947-70E740481C1C}">
                <a14:useLocalDpi xmlns:a14="http://schemas.microsoft.com/office/drawing/2010/main" val="0"/>
              </a:ext>
            </a:extLst>
          </a:blip>
          <a:srcRect l="19888"/>
          <a:stretch>
            <a:fillRect/>
          </a:stretch>
        </p:blipFill>
        <p:spPr bwMode="auto">
          <a:xfrm>
            <a:off x="5499100" y="2382838"/>
            <a:ext cx="3351213" cy="378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5" name="Chart 4"/>
          <p:cNvGraphicFramePr/>
          <p:nvPr/>
        </p:nvGraphicFramePr>
        <p:xfrm>
          <a:off x="72535" y="2326817"/>
          <a:ext cx="5689600" cy="3965901"/>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a:spLocks noChangeArrowheads="1"/>
          </p:cNvSpPr>
          <p:nvPr/>
        </p:nvSpPr>
        <p:spPr bwMode="auto">
          <a:xfrm>
            <a:off x="1847850" y="5138738"/>
            <a:ext cx="3556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2400" b="1">
                <a:solidFill>
                  <a:schemeClr val="bg1"/>
                </a:solidFill>
              </a:rPr>
              <a:t>5</a:t>
            </a:r>
          </a:p>
        </p:txBody>
      </p:sp>
      <p:sp>
        <p:nvSpPr>
          <p:cNvPr id="7" name="TextBox 7"/>
          <p:cNvSpPr txBox="1">
            <a:spLocks noChangeArrowheads="1"/>
          </p:cNvSpPr>
          <p:nvPr/>
        </p:nvSpPr>
        <p:spPr bwMode="auto">
          <a:xfrm>
            <a:off x="2403475" y="5137150"/>
            <a:ext cx="3556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2400" b="1"/>
              <a:t>3</a:t>
            </a:r>
          </a:p>
        </p:txBody>
      </p:sp>
      <p:sp>
        <p:nvSpPr>
          <p:cNvPr id="8" name="TextBox 8"/>
          <p:cNvSpPr txBox="1">
            <a:spLocks noChangeArrowheads="1"/>
          </p:cNvSpPr>
          <p:nvPr/>
        </p:nvSpPr>
        <p:spPr bwMode="auto">
          <a:xfrm>
            <a:off x="2941638" y="5137150"/>
            <a:ext cx="357187"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2400" b="1">
                <a:solidFill>
                  <a:schemeClr val="bg1"/>
                </a:solidFill>
              </a:rPr>
              <a:t>6</a:t>
            </a:r>
          </a:p>
        </p:txBody>
      </p:sp>
      <p:sp>
        <p:nvSpPr>
          <p:cNvPr id="9" name="TextBox 9"/>
          <p:cNvSpPr txBox="1">
            <a:spLocks noChangeArrowheads="1"/>
          </p:cNvSpPr>
          <p:nvPr/>
        </p:nvSpPr>
        <p:spPr bwMode="auto">
          <a:xfrm>
            <a:off x="3500438" y="5137150"/>
            <a:ext cx="35560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2400" b="1">
                <a:solidFill>
                  <a:schemeClr val="bg1"/>
                </a:solidFill>
              </a:rPr>
              <a:t>6</a:t>
            </a:r>
          </a:p>
        </p:txBody>
      </p:sp>
      <p:sp>
        <p:nvSpPr>
          <p:cNvPr id="10" name="TextBox 3"/>
          <p:cNvSpPr txBox="1">
            <a:spLocks noChangeArrowheads="1"/>
          </p:cNvSpPr>
          <p:nvPr/>
        </p:nvSpPr>
        <p:spPr bwMode="auto">
          <a:xfrm>
            <a:off x="2166938" y="5797550"/>
            <a:ext cx="132397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dirty="0"/>
              <a:t>Mean ± SE</a:t>
            </a:r>
          </a:p>
        </p:txBody>
      </p:sp>
      <p:sp>
        <p:nvSpPr>
          <p:cNvPr id="11" name="TextBox 18"/>
          <p:cNvSpPr txBox="1">
            <a:spLocks noChangeArrowheads="1"/>
          </p:cNvSpPr>
          <p:nvPr/>
        </p:nvSpPr>
        <p:spPr bwMode="auto">
          <a:xfrm>
            <a:off x="6532563" y="5805488"/>
            <a:ext cx="1338262"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a:t>Mean ± SD</a:t>
            </a:r>
          </a:p>
        </p:txBody>
      </p:sp>
    </p:spTree>
    <p:extLst>
      <p:ext uri="{BB962C8B-B14F-4D97-AF65-F5344CB8AC3E}">
        <p14:creationId xmlns:p14="http://schemas.microsoft.com/office/powerpoint/2010/main" val="11574305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24399" y="1371601"/>
            <a:ext cx="3886201" cy="46482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en-US" dirty="0"/>
              <a:t>Scatter plot immediately conveys critical information</a:t>
            </a:r>
            <a:endParaRPr lang="en-US" dirty="0"/>
          </a:p>
        </p:txBody>
      </p:sp>
      <p:graphicFrame>
        <p:nvGraphicFramePr>
          <p:cNvPr id="3" name="Chart 2"/>
          <p:cNvGraphicFramePr/>
          <p:nvPr/>
        </p:nvGraphicFramePr>
        <p:xfrm>
          <a:off x="4745422" y="1393371"/>
          <a:ext cx="3802589" cy="4535131"/>
        </p:xfrm>
        <a:graphic>
          <a:graphicData uri="http://schemas.openxmlformats.org/drawingml/2006/chart">
            <c:chart xmlns:c="http://schemas.openxmlformats.org/drawingml/2006/chart" xmlns:r="http://schemas.openxmlformats.org/officeDocument/2006/relationships" r:id="rId2"/>
          </a:graphicData>
        </a:graphic>
      </p:graphicFrame>
      <p:sp>
        <p:nvSpPr>
          <p:cNvPr id="4" name="Content Placeholder 3"/>
          <p:cNvSpPr txBox="1">
            <a:spLocks/>
          </p:cNvSpPr>
          <p:nvPr/>
        </p:nvSpPr>
        <p:spPr>
          <a:xfrm>
            <a:off x="501650" y="1597025"/>
            <a:ext cx="3765550" cy="4064000"/>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475"/>
              </a:spcBef>
              <a:spcAft>
                <a:spcPts val="1200"/>
              </a:spcAft>
            </a:pPr>
            <a:r>
              <a:rPr lang="en-US" altLang="en-US" sz="2400" smtClean="0"/>
              <a:t>Very small sample sizes</a:t>
            </a:r>
          </a:p>
          <a:p>
            <a:pPr>
              <a:spcBef>
                <a:spcPts val="475"/>
              </a:spcBef>
              <a:spcAft>
                <a:spcPts val="1200"/>
              </a:spcAft>
            </a:pPr>
            <a:r>
              <a:rPr lang="en-US" altLang="en-US" sz="2400" smtClean="0">
                <a:sym typeface="Wingdings" charset="2"/>
              </a:rPr>
              <a:t>Possible bimodal distribution…?</a:t>
            </a:r>
          </a:p>
          <a:p>
            <a:pPr>
              <a:spcBef>
                <a:spcPts val="475"/>
              </a:spcBef>
              <a:spcAft>
                <a:spcPts val="1200"/>
              </a:spcAft>
            </a:pPr>
            <a:r>
              <a:rPr lang="en-US" altLang="en-US" sz="2400" smtClean="0">
                <a:sym typeface="Wingdings" charset="2"/>
              </a:rPr>
              <a:t>Outlier</a:t>
            </a:r>
          </a:p>
          <a:p>
            <a:pPr>
              <a:spcBef>
                <a:spcPts val="475"/>
              </a:spcBef>
              <a:spcAft>
                <a:spcPts val="1200"/>
              </a:spcAft>
            </a:pPr>
            <a:r>
              <a:rPr lang="en-US" altLang="en-US" sz="2400" smtClean="0">
                <a:sym typeface="Wingdings" charset="2"/>
              </a:rPr>
              <a:t>Unequal variance</a:t>
            </a:r>
          </a:p>
          <a:p>
            <a:pPr>
              <a:spcBef>
                <a:spcPts val="475"/>
              </a:spcBef>
              <a:spcAft>
                <a:spcPts val="1200"/>
              </a:spcAft>
            </a:pPr>
            <a:endParaRPr lang="en-US" altLang="en-US" sz="2400" dirty="0" smtClean="0"/>
          </a:p>
        </p:txBody>
      </p:sp>
      <p:sp>
        <p:nvSpPr>
          <p:cNvPr id="5" name="Oval 4"/>
          <p:cNvSpPr/>
          <p:nvPr/>
        </p:nvSpPr>
        <p:spPr>
          <a:xfrm>
            <a:off x="7200900" y="1755775"/>
            <a:ext cx="338138" cy="39211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 name="Straight Connector 6"/>
          <p:cNvCxnSpPr/>
          <p:nvPr/>
        </p:nvCxnSpPr>
        <p:spPr>
          <a:xfrm>
            <a:off x="5800725" y="5024438"/>
            <a:ext cx="357188" cy="1587"/>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897813" y="5032375"/>
            <a:ext cx="357187" cy="1588"/>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186613" y="4829175"/>
            <a:ext cx="357187" cy="1588"/>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489700" y="3406775"/>
            <a:ext cx="357188" cy="1588"/>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4115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Irony Alert…</a:t>
            </a:r>
            <a:endParaRPr lang="en-US" dirty="0"/>
          </a:p>
        </p:txBody>
      </p:sp>
      <p:sp>
        <p:nvSpPr>
          <p:cNvPr id="3" name="Content Placeholder 7"/>
          <p:cNvSpPr txBox="1">
            <a:spLocks/>
          </p:cNvSpPr>
          <p:nvPr/>
        </p:nvSpPr>
        <p:spPr>
          <a:xfrm>
            <a:off x="4606925" y="1404938"/>
            <a:ext cx="4041775" cy="3951287"/>
          </a:xfrm>
          <a:prstGeom prst="rect">
            <a:avLst/>
          </a:prstGeom>
        </p:spPr>
        <p:txBody>
          <a:bodyPr anchor="ctr" anchorCtr="1"/>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a:buFontTx/>
              <a:buNone/>
            </a:pPr>
            <a:r>
              <a:rPr lang="en-US" altLang="en-US" sz="2600" smtClean="0"/>
              <a:t>This presentation argues that bar graphs are not the best method for presenting continuous variables…</a:t>
            </a:r>
          </a:p>
          <a:p>
            <a:pPr marL="0" algn="ctr">
              <a:buFontTx/>
              <a:buNone/>
            </a:pPr>
            <a:endParaRPr lang="en-US" altLang="en-US" sz="2600" smtClean="0"/>
          </a:p>
          <a:p>
            <a:pPr marL="0" algn="ctr">
              <a:buFontTx/>
              <a:buNone/>
            </a:pPr>
            <a:r>
              <a:rPr lang="en-US" altLang="en-US" sz="2600" smtClean="0"/>
              <a:t>…using data presented in  bar graphs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88" y="1512888"/>
            <a:ext cx="3352800" cy="4186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1524000" y="5257800"/>
            <a:ext cx="1752600" cy="228600"/>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2106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615424" y="1360488"/>
            <a:ext cx="8299976" cy="52689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en-US" dirty="0"/>
              <a:t>Bar and line graphs are preferred for showing continuous data</a:t>
            </a:r>
            <a:endParaRPr lang="en-US" dirty="0"/>
          </a:p>
        </p:txBody>
      </p:sp>
      <p:sp>
        <p:nvSpPr>
          <p:cNvPr id="3" name="TextBox 4"/>
          <p:cNvSpPr txBox="1">
            <a:spLocks noChangeArrowheads="1"/>
          </p:cNvSpPr>
          <p:nvPr/>
        </p:nvSpPr>
        <p:spPr bwMode="auto">
          <a:xfrm>
            <a:off x="615424" y="1447860"/>
            <a:ext cx="2046288" cy="39703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endParaRPr lang="en-US" altLang="en-US" sz="1800"/>
          </a:p>
          <a:p>
            <a:pPr algn="ctr" eaLnBrk="1" hangingPunct="1">
              <a:lnSpc>
                <a:spcPct val="100000"/>
              </a:lnSpc>
              <a:spcBef>
                <a:spcPct val="0"/>
              </a:spcBef>
              <a:buClrTx/>
              <a:buFontTx/>
              <a:buNone/>
            </a:pPr>
            <a:endParaRPr lang="en-US" altLang="en-US" sz="1800"/>
          </a:p>
          <a:p>
            <a:pPr algn="ctr" eaLnBrk="1" hangingPunct="1">
              <a:lnSpc>
                <a:spcPct val="100000"/>
              </a:lnSpc>
              <a:spcBef>
                <a:spcPct val="0"/>
              </a:spcBef>
              <a:buClrTx/>
              <a:buFontTx/>
              <a:buNone/>
            </a:pPr>
            <a:endParaRPr lang="en-US" altLang="en-US" sz="1800"/>
          </a:p>
          <a:p>
            <a:pPr algn="ctr" eaLnBrk="1" hangingPunct="1">
              <a:lnSpc>
                <a:spcPct val="100000"/>
              </a:lnSpc>
              <a:spcBef>
                <a:spcPct val="0"/>
              </a:spcBef>
              <a:buClrTx/>
              <a:buFontTx/>
              <a:buNone/>
            </a:pPr>
            <a:endParaRPr lang="en-US" altLang="en-US" sz="1800"/>
          </a:p>
          <a:p>
            <a:pPr algn="ctr" eaLnBrk="1" hangingPunct="1">
              <a:lnSpc>
                <a:spcPct val="100000"/>
              </a:lnSpc>
              <a:spcBef>
                <a:spcPct val="0"/>
              </a:spcBef>
              <a:buClrTx/>
              <a:buFontTx/>
              <a:buNone/>
            </a:pPr>
            <a:endParaRPr lang="en-US" altLang="en-US" sz="1800"/>
          </a:p>
          <a:p>
            <a:pPr algn="ctr" eaLnBrk="1" hangingPunct="1">
              <a:lnSpc>
                <a:spcPct val="100000"/>
              </a:lnSpc>
              <a:spcBef>
                <a:spcPct val="0"/>
              </a:spcBef>
              <a:buClrTx/>
              <a:buFontTx/>
              <a:buNone/>
            </a:pPr>
            <a:r>
              <a:rPr lang="en-US" altLang="en-US" sz="1800" b="1"/>
              <a:t>Articles with</a:t>
            </a:r>
          </a:p>
          <a:p>
            <a:pPr algn="ctr" eaLnBrk="1" hangingPunct="1">
              <a:lnSpc>
                <a:spcPct val="100000"/>
              </a:lnSpc>
              <a:spcBef>
                <a:spcPct val="0"/>
              </a:spcBef>
              <a:buClrTx/>
              <a:buFontTx/>
              <a:buNone/>
            </a:pPr>
            <a:r>
              <a:rPr lang="en-US" altLang="en-US" sz="1800" b="1"/>
              <a:t>≥1 figure of the</a:t>
            </a:r>
          </a:p>
          <a:p>
            <a:pPr algn="ctr" eaLnBrk="1" hangingPunct="1">
              <a:lnSpc>
                <a:spcPct val="100000"/>
              </a:lnSpc>
              <a:spcBef>
                <a:spcPct val="0"/>
              </a:spcBef>
              <a:buClrTx/>
              <a:buFontTx/>
              <a:buNone/>
            </a:pPr>
            <a:r>
              <a:rPr lang="en-US" altLang="en-US" sz="1800" b="1"/>
              <a:t>type listed</a:t>
            </a:r>
          </a:p>
          <a:p>
            <a:pPr algn="ctr" eaLnBrk="1" hangingPunct="1">
              <a:lnSpc>
                <a:spcPct val="100000"/>
              </a:lnSpc>
              <a:spcBef>
                <a:spcPct val="0"/>
              </a:spcBef>
              <a:buClrTx/>
              <a:buFontTx/>
              <a:buNone/>
            </a:pPr>
            <a:r>
              <a:rPr lang="en-US" altLang="en-US" sz="1800"/>
              <a:t>(% of 631 articles)</a:t>
            </a:r>
          </a:p>
          <a:p>
            <a:pPr algn="ctr" eaLnBrk="1" hangingPunct="1">
              <a:lnSpc>
                <a:spcPct val="100000"/>
              </a:lnSpc>
              <a:spcBef>
                <a:spcPct val="0"/>
              </a:spcBef>
              <a:buClrTx/>
              <a:buFontTx/>
              <a:buNone/>
            </a:pPr>
            <a:endParaRPr lang="en-US" altLang="en-US" sz="1800"/>
          </a:p>
          <a:p>
            <a:pPr algn="ctr" eaLnBrk="1" hangingPunct="1">
              <a:lnSpc>
                <a:spcPct val="100000"/>
              </a:lnSpc>
              <a:spcBef>
                <a:spcPct val="0"/>
              </a:spcBef>
              <a:buClrTx/>
              <a:buFontTx/>
              <a:buNone/>
            </a:pPr>
            <a:endParaRPr lang="en-US" altLang="en-US" sz="1800"/>
          </a:p>
          <a:p>
            <a:pPr algn="ctr" eaLnBrk="1" hangingPunct="1">
              <a:lnSpc>
                <a:spcPct val="100000"/>
              </a:lnSpc>
              <a:spcBef>
                <a:spcPct val="0"/>
              </a:spcBef>
              <a:buClrTx/>
              <a:buFontTx/>
              <a:buNone/>
            </a:pPr>
            <a:endParaRPr lang="en-US" altLang="en-US" sz="1800"/>
          </a:p>
          <a:p>
            <a:pPr algn="ctr" eaLnBrk="1" hangingPunct="1">
              <a:lnSpc>
                <a:spcPct val="100000"/>
              </a:lnSpc>
              <a:spcBef>
                <a:spcPct val="0"/>
              </a:spcBef>
              <a:buClrTx/>
              <a:buFontTx/>
              <a:buNone/>
            </a:pPr>
            <a:endParaRPr lang="en-US" altLang="en-US" sz="1800"/>
          </a:p>
          <a:p>
            <a:pPr algn="ctr" eaLnBrk="1" hangingPunct="1">
              <a:lnSpc>
                <a:spcPct val="100000"/>
              </a:lnSpc>
              <a:spcBef>
                <a:spcPct val="0"/>
              </a:spcBef>
              <a:buClrTx/>
              <a:buFontTx/>
              <a:buNone/>
            </a:pPr>
            <a:endParaRPr lang="en-US" altLang="en-US" sz="1800"/>
          </a:p>
        </p:txBody>
      </p:sp>
      <p:sp>
        <p:nvSpPr>
          <p:cNvPr id="4" name="TextBox 3"/>
          <p:cNvSpPr txBox="1"/>
          <p:nvPr/>
        </p:nvSpPr>
        <p:spPr>
          <a:xfrm>
            <a:off x="3499280" y="5298281"/>
            <a:ext cx="1311026" cy="400110"/>
          </a:xfrm>
          <a:prstGeom prst="rect">
            <a:avLst/>
          </a:prstGeom>
          <a:noFill/>
          <a:scene3d>
            <a:camera prst="orthographicFront">
              <a:rot lat="0" lon="0" rev="2400000"/>
            </a:camera>
            <a:lightRig rig="threePt" dir="t"/>
          </a:scene3d>
        </p:spPr>
        <p:txBody>
          <a:bodyPr wrap="none">
            <a:spAutoFit/>
          </a:bodyPr>
          <a:lstStyle/>
          <a:p>
            <a:pPr algn="ctr">
              <a:defRPr/>
            </a:pPr>
            <a:r>
              <a:rPr lang="en-US" sz="2000" dirty="0"/>
              <a:t>Bar graph</a:t>
            </a:r>
          </a:p>
        </p:txBody>
      </p:sp>
      <p:sp>
        <p:nvSpPr>
          <p:cNvPr id="5" name="TextBox 4"/>
          <p:cNvSpPr txBox="1"/>
          <p:nvPr/>
        </p:nvSpPr>
        <p:spPr>
          <a:xfrm>
            <a:off x="3654161" y="5476079"/>
            <a:ext cx="2095496" cy="707886"/>
          </a:xfrm>
          <a:prstGeom prst="rect">
            <a:avLst/>
          </a:prstGeom>
          <a:noFill/>
          <a:scene3d>
            <a:camera prst="orthographicFront">
              <a:rot lat="0" lon="0" rev="2400000"/>
            </a:camera>
            <a:lightRig rig="threePt" dir="t"/>
          </a:scene3d>
        </p:spPr>
        <p:txBody>
          <a:bodyPr wrap="none">
            <a:spAutoFit/>
          </a:bodyPr>
          <a:lstStyle/>
          <a:p>
            <a:pPr algn="ctr">
              <a:defRPr/>
            </a:pPr>
            <a:r>
              <a:rPr lang="en-US" sz="2000" dirty="0"/>
              <a:t>Line graph, point</a:t>
            </a:r>
          </a:p>
          <a:p>
            <a:pPr algn="ctr">
              <a:defRPr/>
            </a:pPr>
            <a:r>
              <a:rPr lang="en-US" sz="2000" dirty="0"/>
              <a:t>&amp; error bars plot</a:t>
            </a:r>
          </a:p>
        </p:txBody>
      </p:sp>
      <p:sp>
        <p:nvSpPr>
          <p:cNvPr id="6" name="TextBox 5"/>
          <p:cNvSpPr txBox="1"/>
          <p:nvPr/>
        </p:nvSpPr>
        <p:spPr>
          <a:xfrm>
            <a:off x="6054956" y="5301127"/>
            <a:ext cx="1111402" cy="400110"/>
          </a:xfrm>
          <a:prstGeom prst="rect">
            <a:avLst/>
          </a:prstGeom>
          <a:noFill/>
          <a:scene3d>
            <a:camera prst="orthographicFront">
              <a:rot lat="0" lon="0" rev="2400000"/>
            </a:camera>
            <a:lightRig rig="threePt" dir="t"/>
          </a:scene3d>
        </p:spPr>
        <p:txBody>
          <a:bodyPr wrap="none">
            <a:spAutoFit/>
          </a:bodyPr>
          <a:lstStyle/>
          <a:p>
            <a:pPr algn="ctr">
              <a:defRPr/>
            </a:pPr>
            <a:r>
              <a:rPr lang="en-US" sz="2000" dirty="0"/>
              <a:t>Box plot</a:t>
            </a:r>
          </a:p>
        </p:txBody>
      </p:sp>
      <p:sp>
        <p:nvSpPr>
          <p:cNvPr id="7" name="TextBox 6"/>
          <p:cNvSpPr txBox="1"/>
          <p:nvPr/>
        </p:nvSpPr>
        <p:spPr>
          <a:xfrm>
            <a:off x="6504391" y="5315641"/>
            <a:ext cx="1353355" cy="400110"/>
          </a:xfrm>
          <a:prstGeom prst="rect">
            <a:avLst/>
          </a:prstGeom>
          <a:noFill/>
          <a:scene3d>
            <a:camera prst="orthographicFront">
              <a:rot lat="0" lon="0" rev="2400000"/>
            </a:camera>
            <a:lightRig rig="threePt" dir="t"/>
          </a:scene3d>
        </p:spPr>
        <p:txBody>
          <a:bodyPr wrap="none">
            <a:spAutoFit/>
          </a:bodyPr>
          <a:lstStyle/>
          <a:p>
            <a:pPr algn="ctr">
              <a:defRPr/>
            </a:pPr>
            <a:r>
              <a:rPr lang="en-US" sz="2000" dirty="0"/>
              <a:t>Histogram</a:t>
            </a:r>
          </a:p>
        </p:txBody>
      </p:sp>
      <p:graphicFrame>
        <p:nvGraphicFramePr>
          <p:cNvPr id="8" name="Chart 7"/>
          <p:cNvGraphicFramePr>
            <a:graphicFrameLocks/>
          </p:cNvGraphicFramePr>
          <p:nvPr>
            <p:extLst>
              <p:ext uri="{D42A27DB-BD31-4B8C-83A1-F6EECF244321}">
                <p14:modId xmlns:p14="http://schemas.microsoft.com/office/powerpoint/2010/main" val="2237751435"/>
              </p:ext>
            </p:extLst>
          </p:nvPr>
        </p:nvGraphicFramePr>
        <p:xfrm>
          <a:off x="1872652" y="1447800"/>
          <a:ext cx="7118948" cy="3833916"/>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5215890" y="5351929"/>
            <a:ext cx="1410713" cy="400110"/>
          </a:xfrm>
          <a:prstGeom prst="rect">
            <a:avLst/>
          </a:prstGeom>
          <a:noFill/>
          <a:scene3d>
            <a:camera prst="orthographicFront">
              <a:rot lat="0" lon="0" rev="2400000"/>
            </a:camera>
            <a:lightRig rig="threePt" dir="t"/>
          </a:scene3d>
        </p:spPr>
        <p:txBody>
          <a:bodyPr wrap="none">
            <a:spAutoFit/>
          </a:bodyPr>
          <a:lstStyle/>
          <a:p>
            <a:pPr algn="ctr">
              <a:defRPr/>
            </a:pPr>
            <a:r>
              <a:rPr lang="en-US" sz="2000" dirty="0"/>
              <a:t>Scatterplot</a:t>
            </a:r>
          </a:p>
        </p:txBody>
      </p:sp>
    </p:spTree>
    <p:extLst>
      <p:ext uri="{BB962C8B-B14F-4D97-AF65-F5344CB8AC3E}">
        <p14:creationId xmlns:p14="http://schemas.microsoft.com/office/powerpoint/2010/main" val="1991422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143000" y="1360488"/>
            <a:ext cx="7010400" cy="428148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en-US" dirty="0"/>
              <a:t>Samples sizes are small…</a:t>
            </a:r>
            <a:endParaRPr lang="en-US" dirty="0"/>
          </a:p>
        </p:txBody>
      </p:sp>
      <p:pic>
        <p:nvPicPr>
          <p:cNvPr id="3"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585913"/>
            <a:ext cx="2667000" cy="392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1768" y="1600200"/>
            <a:ext cx="2667000" cy="392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1725613" y="5240338"/>
            <a:ext cx="206375" cy="3381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0</a:t>
            </a:r>
          </a:p>
        </p:txBody>
      </p:sp>
      <p:sp>
        <p:nvSpPr>
          <p:cNvPr id="6" name="TextBox 12"/>
          <p:cNvSpPr txBox="1">
            <a:spLocks noChangeArrowheads="1"/>
          </p:cNvSpPr>
          <p:nvPr/>
        </p:nvSpPr>
        <p:spPr bwMode="auto">
          <a:xfrm>
            <a:off x="1601788" y="4289425"/>
            <a:ext cx="320675" cy="3381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10</a:t>
            </a:r>
          </a:p>
        </p:txBody>
      </p:sp>
      <p:sp>
        <p:nvSpPr>
          <p:cNvPr id="7" name="TextBox 13"/>
          <p:cNvSpPr txBox="1">
            <a:spLocks noChangeArrowheads="1"/>
          </p:cNvSpPr>
          <p:nvPr/>
        </p:nvSpPr>
        <p:spPr bwMode="auto">
          <a:xfrm>
            <a:off x="1609725" y="3367088"/>
            <a:ext cx="319088" cy="3381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20</a:t>
            </a:r>
          </a:p>
        </p:txBody>
      </p:sp>
      <p:sp>
        <p:nvSpPr>
          <p:cNvPr id="8" name="TextBox 14"/>
          <p:cNvSpPr txBox="1">
            <a:spLocks noChangeArrowheads="1"/>
          </p:cNvSpPr>
          <p:nvPr/>
        </p:nvSpPr>
        <p:spPr bwMode="auto">
          <a:xfrm>
            <a:off x="1609725" y="2438400"/>
            <a:ext cx="319088" cy="3381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30</a:t>
            </a:r>
          </a:p>
        </p:txBody>
      </p:sp>
      <p:sp>
        <p:nvSpPr>
          <p:cNvPr id="9" name="TextBox 15"/>
          <p:cNvSpPr txBox="1">
            <a:spLocks noChangeArrowheads="1"/>
          </p:cNvSpPr>
          <p:nvPr/>
        </p:nvSpPr>
        <p:spPr bwMode="auto">
          <a:xfrm>
            <a:off x="1609725" y="1538288"/>
            <a:ext cx="319088" cy="3381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40</a:t>
            </a:r>
          </a:p>
        </p:txBody>
      </p:sp>
      <p:sp>
        <p:nvSpPr>
          <p:cNvPr id="10" name="TextBox 9"/>
          <p:cNvSpPr txBox="1"/>
          <p:nvPr/>
        </p:nvSpPr>
        <p:spPr>
          <a:xfrm>
            <a:off x="3011667" y="3360091"/>
            <a:ext cx="3544560" cy="461665"/>
          </a:xfrm>
          <a:prstGeom prst="rect">
            <a:avLst/>
          </a:prstGeom>
          <a:solidFill>
            <a:schemeClr val="bg1"/>
          </a:solidFill>
          <a:scene3d>
            <a:camera prst="orthographicFront">
              <a:rot lat="0" lon="0" rev="5400000"/>
            </a:camera>
            <a:lightRig rig="threePt" dir="t"/>
          </a:scene3d>
        </p:spPr>
        <p:txBody>
          <a:bodyPr wrap="none">
            <a:spAutoFit/>
          </a:bodyPr>
          <a:lstStyle/>
          <a:p>
            <a:pPr>
              <a:defRPr/>
            </a:pPr>
            <a:r>
              <a:rPr lang="en-US" b="1" dirty="0"/>
              <a:t>Maximum Sample Size / Group</a:t>
            </a:r>
          </a:p>
          <a:p>
            <a:pPr>
              <a:defRPr/>
            </a:pPr>
            <a:endParaRPr lang="en-US" sz="600" b="1" dirty="0"/>
          </a:p>
        </p:txBody>
      </p:sp>
      <p:sp>
        <p:nvSpPr>
          <p:cNvPr id="11" name="TextBox 17"/>
          <p:cNvSpPr txBox="1">
            <a:spLocks noChangeArrowheads="1"/>
          </p:cNvSpPr>
          <p:nvPr/>
        </p:nvSpPr>
        <p:spPr bwMode="auto">
          <a:xfrm>
            <a:off x="5105400" y="5229225"/>
            <a:ext cx="206375" cy="3397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0</a:t>
            </a:r>
          </a:p>
        </p:txBody>
      </p:sp>
      <p:sp>
        <p:nvSpPr>
          <p:cNvPr id="12" name="TextBox 18"/>
          <p:cNvSpPr txBox="1">
            <a:spLocks noChangeArrowheads="1"/>
          </p:cNvSpPr>
          <p:nvPr/>
        </p:nvSpPr>
        <p:spPr bwMode="auto">
          <a:xfrm>
            <a:off x="4983163" y="4875213"/>
            <a:ext cx="319087" cy="3381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20</a:t>
            </a:r>
          </a:p>
        </p:txBody>
      </p:sp>
      <p:sp>
        <p:nvSpPr>
          <p:cNvPr id="13" name="TextBox 19"/>
          <p:cNvSpPr txBox="1">
            <a:spLocks noChangeArrowheads="1"/>
          </p:cNvSpPr>
          <p:nvPr/>
        </p:nvSpPr>
        <p:spPr bwMode="auto">
          <a:xfrm>
            <a:off x="4989513" y="4489450"/>
            <a:ext cx="320675" cy="3381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40</a:t>
            </a:r>
          </a:p>
        </p:txBody>
      </p:sp>
      <p:sp>
        <p:nvSpPr>
          <p:cNvPr id="14" name="TextBox 20"/>
          <p:cNvSpPr txBox="1">
            <a:spLocks noChangeArrowheads="1"/>
          </p:cNvSpPr>
          <p:nvPr/>
        </p:nvSpPr>
        <p:spPr bwMode="auto">
          <a:xfrm>
            <a:off x="4989513" y="4140200"/>
            <a:ext cx="320675" cy="3397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60</a:t>
            </a:r>
          </a:p>
        </p:txBody>
      </p:sp>
      <p:sp>
        <p:nvSpPr>
          <p:cNvPr id="15" name="TextBox 21"/>
          <p:cNvSpPr txBox="1">
            <a:spLocks noChangeArrowheads="1"/>
          </p:cNvSpPr>
          <p:nvPr/>
        </p:nvSpPr>
        <p:spPr bwMode="auto">
          <a:xfrm>
            <a:off x="4873625" y="1514475"/>
            <a:ext cx="433388" cy="3381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220</a:t>
            </a:r>
          </a:p>
        </p:txBody>
      </p:sp>
      <p:sp>
        <p:nvSpPr>
          <p:cNvPr id="16" name="TextBox 22"/>
          <p:cNvSpPr txBox="1">
            <a:spLocks noChangeArrowheads="1"/>
          </p:cNvSpPr>
          <p:nvPr/>
        </p:nvSpPr>
        <p:spPr bwMode="auto">
          <a:xfrm>
            <a:off x="4983163" y="3770313"/>
            <a:ext cx="319087" cy="3397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80</a:t>
            </a:r>
          </a:p>
        </p:txBody>
      </p:sp>
      <p:sp>
        <p:nvSpPr>
          <p:cNvPr id="17" name="TextBox 23"/>
          <p:cNvSpPr txBox="1">
            <a:spLocks noChangeArrowheads="1"/>
          </p:cNvSpPr>
          <p:nvPr/>
        </p:nvSpPr>
        <p:spPr bwMode="auto">
          <a:xfrm>
            <a:off x="4867275" y="1854200"/>
            <a:ext cx="433388" cy="3397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200</a:t>
            </a:r>
          </a:p>
        </p:txBody>
      </p:sp>
      <p:sp>
        <p:nvSpPr>
          <p:cNvPr id="18" name="TextBox 24"/>
          <p:cNvSpPr txBox="1">
            <a:spLocks noChangeArrowheads="1"/>
          </p:cNvSpPr>
          <p:nvPr/>
        </p:nvSpPr>
        <p:spPr bwMode="auto">
          <a:xfrm>
            <a:off x="4867275" y="2233613"/>
            <a:ext cx="433388" cy="3381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180</a:t>
            </a:r>
          </a:p>
        </p:txBody>
      </p:sp>
      <p:sp>
        <p:nvSpPr>
          <p:cNvPr id="19" name="TextBox 25"/>
          <p:cNvSpPr txBox="1">
            <a:spLocks noChangeArrowheads="1"/>
          </p:cNvSpPr>
          <p:nvPr/>
        </p:nvSpPr>
        <p:spPr bwMode="auto">
          <a:xfrm>
            <a:off x="4859338" y="2603500"/>
            <a:ext cx="433387" cy="33813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160</a:t>
            </a:r>
          </a:p>
        </p:txBody>
      </p:sp>
      <p:sp>
        <p:nvSpPr>
          <p:cNvPr id="20" name="TextBox 27"/>
          <p:cNvSpPr txBox="1">
            <a:spLocks noChangeArrowheads="1"/>
          </p:cNvSpPr>
          <p:nvPr/>
        </p:nvSpPr>
        <p:spPr bwMode="auto">
          <a:xfrm>
            <a:off x="4859338" y="3008313"/>
            <a:ext cx="433387" cy="33972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120</a:t>
            </a:r>
          </a:p>
        </p:txBody>
      </p:sp>
      <p:sp>
        <p:nvSpPr>
          <p:cNvPr id="21" name="TextBox 28"/>
          <p:cNvSpPr txBox="1">
            <a:spLocks noChangeArrowheads="1"/>
          </p:cNvSpPr>
          <p:nvPr/>
        </p:nvSpPr>
        <p:spPr bwMode="auto">
          <a:xfrm>
            <a:off x="4859338" y="3357563"/>
            <a:ext cx="433387" cy="33813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rIns="0">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600"/>
              <a:t>100</a:t>
            </a:r>
          </a:p>
        </p:txBody>
      </p:sp>
      <p:sp>
        <p:nvSpPr>
          <p:cNvPr id="22" name="TextBox 5"/>
          <p:cNvSpPr txBox="1">
            <a:spLocks noChangeArrowheads="1"/>
          </p:cNvSpPr>
          <p:nvPr/>
        </p:nvSpPr>
        <p:spPr bwMode="auto">
          <a:xfrm>
            <a:off x="3227388" y="1585913"/>
            <a:ext cx="12493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b="1"/>
              <a:t>Median:</a:t>
            </a:r>
            <a:r>
              <a:rPr lang="en-US" altLang="en-US" sz="1800"/>
              <a:t> 4</a:t>
            </a:r>
          </a:p>
          <a:p>
            <a:pPr eaLnBrk="1" hangingPunct="1">
              <a:lnSpc>
                <a:spcPct val="100000"/>
              </a:lnSpc>
              <a:spcBef>
                <a:spcPct val="0"/>
              </a:spcBef>
              <a:buClrTx/>
              <a:buFontTx/>
              <a:buNone/>
            </a:pPr>
            <a:r>
              <a:rPr lang="en-US" altLang="en-US" sz="1800" b="1"/>
              <a:t>IQR:</a:t>
            </a:r>
            <a:r>
              <a:rPr lang="en-US" altLang="en-US" sz="1800"/>
              <a:t> 3 - 6</a:t>
            </a:r>
          </a:p>
        </p:txBody>
      </p:sp>
      <p:sp>
        <p:nvSpPr>
          <p:cNvPr id="23" name="TextBox 30"/>
          <p:cNvSpPr txBox="1">
            <a:spLocks noChangeArrowheads="1"/>
          </p:cNvSpPr>
          <p:nvPr/>
        </p:nvSpPr>
        <p:spPr bwMode="auto">
          <a:xfrm>
            <a:off x="6675438" y="1585913"/>
            <a:ext cx="1376362"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r>
              <a:rPr lang="en-US" altLang="en-US" sz="1800" b="1"/>
              <a:t>Median:</a:t>
            </a:r>
            <a:r>
              <a:rPr lang="en-US" altLang="en-US" sz="1800"/>
              <a:t> 10</a:t>
            </a:r>
          </a:p>
          <a:p>
            <a:pPr algn="ctr" eaLnBrk="1" hangingPunct="1">
              <a:lnSpc>
                <a:spcPct val="100000"/>
              </a:lnSpc>
              <a:spcBef>
                <a:spcPct val="0"/>
              </a:spcBef>
              <a:buClrTx/>
              <a:buFontTx/>
              <a:buNone/>
            </a:pPr>
            <a:r>
              <a:rPr lang="en-US" altLang="en-US" sz="1800" b="1"/>
              <a:t>IQR:</a:t>
            </a:r>
            <a:r>
              <a:rPr lang="en-US" altLang="en-US" sz="1800"/>
              <a:t> 6 - 15</a:t>
            </a:r>
          </a:p>
        </p:txBody>
      </p:sp>
      <p:sp>
        <p:nvSpPr>
          <p:cNvPr id="24" name="Title 1"/>
          <p:cNvSpPr txBox="1">
            <a:spLocks/>
          </p:cNvSpPr>
          <p:nvPr/>
        </p:nvSpPr>
        <p:spPr bwMode="auto">
          <a:xfrm>
            <a:off x="434975" y="5641975"/>
            <a:ext cx="8345488" cy="98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bIns="91440" anchor="b"/>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a:spcBef>
                <a:spcPct val="0"/>
              </a:spcBef>
              <a:buClrTx/>
              <a:buFontTx/>
              <a:buNone/>
            </a:pPr>
            <a:r>
              <a:rPr lang="en-US" altLang="en-US">
                <a:solidFill>
                  <a:schemeClr val="tx2"/>
                </a:solidFill>
              </a:rPr>
              <a:t>Similar results in studies with only</a:t>
            </a:r>
          </a:p>
          <a:p>
            <a:pPr algn="ctr">
              <a:spcBef>
                <a:spcPct val="0"/>
              </a:spcBef>
              <a:buClrTx/>
              <a:buFontTx/>
              <a:buNone/>
            </a:pPr>
            <a:r>
              <a:rPr lang="en-US" altLang="en-US">
                <a:solidFill>
                  <a:schemeClr val="tx2"/>
                </a:solidFill>
              </a:rPr>
              <a:t>parametric analyses</a:t>
            </a:r>
          </a:p>
        </p:txBody>
      </p:sp>
      <p:sp>
        <p:nvSpPr>
          <p:cNvPr id="26" name="TextBox 25"/>
          <p:cNvSpPr txBox="1"/>
          <p:nvPr/>
        </p:nvSpPr>
        <p:spPr>
          <a:xfrm>
            <a:off x="-304800" y="3352800"/>
            <a:ext cx="3493264" cy="461665"/>
          </a:xfrm>
          <a:prstGeom prst="rect">
            <a:avLst/>
          </a:prstGeom>
          <a:solidFill>
            <a:schemeClr val="bg1"/>
          </a:solidFill>
          <a:scene3d>
            <a:camera prst="orthographicFront">
              <a:rot lat="0" lon="0" rev="5400000"/>
            </a:camera>
            <a:lightRig rig="threePt" dir="t"/>
          </a:scene3d>
        </p:spPr>
        <p:txBody>
          <a:bodyPr wrap="none">
            <a:spAutoFit/>
          </a:bodyPr>
          <a:lstStyle/>
          <a:p>
            <a:pPr>
              <a:defRPr/>
            </a:pPr>
            <a:r>
              <a:rPr lang="en-US" b="1" dirty="0" smtClean="0"/>
              <a:t>Minimum </a:t>
            </a:r>
            <a:r>
              <a:rPr lang="en-US" b="1" dirty="0"/>
              <a:t>Sample Size / Group</a:t>
            </a:r>
          </a:p>
          <a:p>
            <a:pPr>
              <a:defRPr/>
            </a:pPr>
            <a:endParaRPr lang="en-US" sz="600" b="1" dirty="0"/>
          </a:p>
        </p:txBody>
      </p:sp>
    </p:spTree>
    <p:extLst>
      <p:ext uri="{BB962C8B-B14F-4D97-AF65-F5344CB8AC3E}">
        <p14:creationId xmlns:p14="http://schemas.microsoft.com/office/powerpoint/2010/main" val="255203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 y="1360488"/>
            <a:ext cx="8870950" cy="450691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en-US" dirty="0"/>
              <a:t>Most bar graphs show mean ± SE</a:t>
            </a:r>
            <a:endParaRPr lang="en-US" dirty="0"/>
          </a:p>
        </p:txBody>
      </p:sp>
      <p:graphicFrame>
        <p:nvGraphicFramePr>
          <p:cNvPr id="10" name="Chart 9"/>
          <p:cNvGraphicFramePr>
            <a:graphicFrameLocks/>
          </p:cNvGraphicFramePr>
          <p:nvPr/>
        </p:nvGraphicFramePr>
        <p:xfrm>
          <a:off x="1770085" y="1727200"/>
          <a:ext cx="4317149" cy="410366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nvGraphicFramePr>
        <p:xfrm>
          <a:off x="4463770" y="1683997"/>
          <a:ext cx="4795669" cy="416611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4"/>
          <p:cNvSpPr txBox="1">
            <a:spLocks noChangeArrowheads="1"/>
          </p:cNvSpPr>
          <p:nvPr/>
        </p:nvSpPr>
        <p:spPr bwMode="auto">
          <a:xfrm>
            <a:off x="-115445" y="2879288"/>
            <a:ext cx="2274982" cy="1015663"/>
          </a:xfrm>
          <a:prstGeom prst="rect">
            <a:avLst/>
          </a:prstGeom>
          <a:noFill/>
          <a:ln w="9525">
            <a:noFill/>
            <a:miter lim="800000"/>
            <a:headEnd/>
            <a:tailEnd/>
          </a:ln>
          <a:scene3d>
            <a:camera prst="orthographicFront">
              <a:rot lat="0" lon="0" rev="0"/>
            </a:camera>
            <a:lightRig rig="threePt" dir="t"/>
          </a:scene3d>
        </p:spPr>
        <p:txBody>
          <a:bodyPr>
            <a:spAutoFit/>
          </a:bodyPr>
          <a:lstStyle/>
          <a:p>
            <a:pPr algn="ctr">
              <a:defRPr/>
            </a:pPr>
            <a:r>
              <a:rPr lang="en-US" sz="2000" b="1" dirty="0">
                <a:ea typeface="Arial" charset="0"/>
              </a:rPr>
              <a:t>% of 541</a:t>
            </a:r>
          </a:p>
          <a:p>
            <a:pPr algn="ctr">
              <a:defRPr/>
            </a:pPr>
            <a:r>
              <a:rPr lang="en-US" sz="2000" b="1" dirty="0">
                <a:ea typeface="Arial" charset="0"/>
              </a:rPr>
              <a:t>articles with</a:t>
            </a:r>
          </a:p>
          <a:p>
            <a:pPr algn="ctr">
              <a:defRPr/>
            </a:pPr>
            <a:r>
              <a:rPr lang="en-US" sz="2000" b="1" dirty="0">
                <a:ea typeface="Arial" charset="0"/>
              </a:rPr>
              <a:t>≥1 bar graph</a:t>
            </a:r>
          </a:p>
        </p:txBody>
      </p:sp>
      <p:sp>
        <p:nvSpPr>
          <p:cNvPr id="13" name="TextBox 8"/>
          <p:cNvSpPr txBox="1">
            <a:spLocks noChangeArrowheads="1"/>
          </p:cNvSpPr>
          <p:nvPr/>
        </p:nvSpPr>
        <p:spPr bwMode="auto">
          <a:xfrm>
            <a:off x="3048000" y="3252788"/>
            <a:ext cx="761747"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r>
              <a:rPr lang="en-US" altLang="en-US" sz="1800" dirty="0">
                <a:solidFill>
                  <a:schemeClr val="bg1"/>
                </a:solidFill>
              </a:rPr>
              <a:t>Mean</a:t>
            </a:r>
          </a:p>
          <a:p>
            <a:pPr algn="ctr" eaLnBrk="1" hangingPunct="1">
              <a:lnSpc>
                <a:spcPct val="100000"/>
              </a:lnSpc>
              <a:spcBef>
                <a:spcPct val="0"/>
              </a:spcBef>
              <a:buClrTx/>
              <a:buFontTx/>
              <a:buNone/>
            </a:pPr>
            <a:r>
              <a:rPr lang="en-US" altLang="en-US" sz="1800" dirty="0">
                <a:solidFill>
                  <a:schemeClr val="bg1"/>
                </a:solidFill>
              </a:rPr>
              <a:t>97%</a:t>
            </a:r>
          </a:p>
        </p:txBody>
      </p:sp>
      <p:sp>
        <p:nvSpPr>
          <p:cNvPr id="14" name="TextBox 9"/>
          <p:cNvSpPr txBox="1">
            <a:spLocks noChangeArrowheads="1"/>
          </p:cNvSpPr>
          <p:nvPr/>
        </p:nvSpPr>
        <p:spPr bwMode="auto">
          <a:xfrm>
            <a:off x="5828271" y="3443288"/>
            <a:ext cx="646331"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ct val="100000"/>
              </a:lnSpc>
              <a:spcBef>
                <a:spcPct val="0"/>
              </a:spcBef>
              <a:buClrTx/>
              <a:buFontTx/>
              <a:buNone/>
            </a:pPr>
            <a:r>
              <a:rPr lang="en-US" altLang="en-US" sz="1800">
                <a:solidFill>
                  <a:schemeClr val="bg1"/>
                </a:solidFill>
              </a:rPr>
              <a:t>SE</a:t>
            </a:r>
          </a:p>
          <a:p>
            <a:pPr algn="ctr" eaLnBrk="1" hangingPunct="1">
              <a:lnSpc>
                <a:spcPct val="100000"/>
              </a:lnSpc>
              <a:spcBef>
                <a:spcPct val="0"/>
              </a:spcBef>
              <a:buClrTx/>
              <a:buFontTx/>
              <a:buNone/>
            </a:pPr>
            <a:r>
              <a:rPr lang="en-US" altLang="en-US" sz="1800">
                <a:solidFill>
                  <a:schemeClr val="bg1"/>
                </a:solidFill>
              </a:rPr>
              <a:t>78%</a:t>
            </a:r>
          </a:p>
        </p:txBody>
      </p:sp>
      <p:sp>
        <p:nvSpPr>
          <p:cNvPr id="15" name="TextBox 10"/>
          <p:cNvSpPr txBox="1">
            <a:spLocks noChangeArrowheads="1"/>
          </p:cNvSpPr>
          <p:nvPr/>
        </p:nvSpPr>
        <p:spPr bwMode="auto">
          <a:xfrm>
            <a:off x="5826683" y="2074863"/>
            <a:ext cx="646331" cy="6386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eaLnBrk="1" hangingPunct="1">
              <a:lnSpc>
                <a:spcPts val="2200"/>
              </a:lnSpc>
              <a:spcBef>
                <a:spcPct val="0"/>
              </a:spcBef>
              <a:buClrTx/>
              <a:buFontTx/>
              <a:buNone/>
            </a:pPr>
            <a:r>
              <a:rPr lang="en-US" altLang="en-US" sz="1800"/>
              <a:t>SD</a:t>
            </a:r>
          </a:p>
          <a:p>
            <a:pPr algn="ctr" eaLnBrk="1" hangingPunct="1">
              <a:lnSpc>
                <a:spcPts val="2200"/>
              </a:lnSpc>
              <a:spcBef>
                <a:spcPct val="0"/>
              </a:spcBef>
              <a:buClrTx/>
              <a:buFontTx/>
              <a:buNone/>
            </a:pPr>
            <a:r>
              <a:rPr lang="en-US" altLang="en-US" sz="1800"/>
              <a:t>15%</a:t>
            </a:r>
          </a:p>
        </p:txBody>
      </p:sp>
      <p:sp>
        <p:nvSpPr>
          <p:cNvPr id="16" name="Rectangle 15"/>
          <p:cNvSpPr/>
          <p:nvPr/>
        </p:nvSpPr>
        <p:spPr>
          <a:xfrm>
            <a:off x="8369300" y="1905000"/>
            <a:ext cx="654050" cy="461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ectangle 16"/>
          <p:cNvSpPr/>
          <p:nvPr/>
        </p:nvSpPr>
        <p:spPr>
          <a:xfrm>
            <a:off x="7886700" y="2365375"/>
            <a:ext cx="654050" cy="4619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6373559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2400" y="2209800"/>
            <a:ext cx="8839200" cy="35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8368" y="533400"/>
            <a:ext cx="7827264" cy="1371600"/>
          </a:xfrm>
        </p:spPr>
        <p:txBody>
          <a:bodyPr/>
          <a:lstStyle/>
          <a:p>
            <a:pPr algn="ctr"/>
            <a:r>
              <a:rPr lang="en-US" dirty="0" smtClean="0"/>
              <a:t>Many papers are missing critical information needed to determine what type of ANOVA was used</a:t>
            </a:r>
            <a:endParaRPr lang="en-US" dirty="0"/>
          </a:p>
        </p:txBody>
      </p:sp>
      <p:graphicFrame>
        <p:nvGraphicFramePr>
          <p:cNvPr id="3" name="Chart 2"/>
          <p:cNvGraphicFramePr/>
          <p:nvPr>
            <p:extLst/>
          </p:nvPr>
        </p:nvGraphicFramePr>
        <p:xfrm>
          <a:off x="6485785" y="3259611"/>
          <a:ext cx="2362200" cy="23622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6485785" y="2209800"/>
            <a:ext cx="2505815" cy="646331"/>
          </a:xfrm>
          <a:prstGeom prst="rect">
            <a:avLst/>
          </a:prstGeom>
          <a:noFill/>
        </p:spPr>
        <p:txBody>
          <a:bodyPr wrap="none" rtlCol="0">
            <a:spAutoFit/>
          </a:bodyPr>
          <a:lstStyle/>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3. Specified post-hoc</a:t>
            </a:r>
          </a:p>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tests</a:t>
            </a:r>
            <a:endParaRPr lang="en-US" b="1" dirty="0">
              <a:solidFill>
                <a:schemeClr val="accent1">
                  <a:lumMod val="60000"/>
                  <a:lumOff val="40000"/>
                </a:schemeClr>
              </a:solidFill>
              <a:latin typeface="Arial" panose="020B0604020202020204" pitchFamily="34" charset="0"/>
              <a:cs typeface="Arial" panose="020B0604020202020204" pitchFamily="34" charset="0"/>
            </a:endParaRPr>
          </a:p>
        </p:txBody>
      </p:sp>
      <p:graphicFrame>
        <p:nvGraphicFramePr>
          <p:cNvPr id="5" name="Chart 4"/>
          <p:cNvGraphicFramePr/>
          <p:nvPr>
            <p:extLst/>
          </p:nvPr>
        </p:nvGraphicFramePr>
        <p:xfrm>
          <a:off x="3698231" y="3276600"/>
          <a:ext cx="2362200" cy="23622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3434064" y="2209800"/>
            <a:ext cx="2890536" cy="923330"/>
          </a:xfrm>
          <a:prstGeom prst="rect">
            <a:avLst/>
          </a:prstGeom>
          <a:noFill/>
        </p:spPr>
        <p:txBody>
          <a:bodyPr wrap="none" rtlCol="0">
            <a:spAutoFit/>
          </a:bodyPr>
          <a:lstStyle/>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2. Specified </a:t>
            </a:r>
            <a:r>
              <a:rPr lang="en-US" b="1" dirty="0">
                <a:solidFill>
                  <a:schemeClr val="accent1">
                    <a:lumMod val="60000"/>
                    <a:lumOff val="40000"/>
                  </a:schemeClr>
                </a:solidFill>
                <a:latin typeface="Arial" panose="020B0604020202020204" pitchFamily="34" charset="0"/>
                <a:cs typeface="Arial" panose="020B0604020202020204" pitchFamily="34" charset="0"/>
              </a:rPr>
              <a:t>what factors</a:t>
            </a:r>
          </a:p>
          <a:p>
            <a:pPr algn="ctr"/>
            <a:r>
              <a:rPr lang="en-US" b="1" dirty="0">
                <a:solidFill>
                  <a:schemeClr val="accent1">
                    <a:lumMod val="60000"/>
                    <a:lumOff val="40000"/>
                  </a:schemeClr>
                </a:solidFill>
                <a:latin typeface="Arial" panose="020B0604020202020204" pitchFamily="34" charset="0"/>
                <a:cs typeface="Arial" panose="020B0604020202020204" pitchFamily="34" charset="0"/>
              </a:rPr>
              <a:t>were included in</a:t>
            </a:r>
          </a:p>
          <a:p>
            <a:pPr algn="ctr"/>
            <a:r>
              <a:rPr lang="en-US" b="1" dirty="0">
                <a:solidFill>
                  <a:schemeClr val="accent1">
                    <a:lumMod val="60000"/>
                    <a:lumOff val="40000"/>
                  </a:schemeClr>
                </a:solidFill>
                <a:latin typeface="Arial" panose="020B0604020202020204" pitchFamily="34" charset="0"/>
                <a:cs typeface="Arial" panose="020B0604020202020204" pitchFamily="34" charset="0"/>
              </a:rPr>
              <a:t>each ANOVA</a:t>
            </a:r>
          </a:p>
        </p:txBody>
      </p:sp>
      <p:sp>
        <p:nvSpPr>
          <p:cNvPr id="7" name="TextBox 6"/>
          <p:cNvSpPr txBox="1"/>
          <p:nvPr/>
        </p:nvSpPr>
        <p:spPr>
          <a:xfrm rot="16200000">
            <a:off x="-830321" y="3970380"/>
            <a:ext cx="2509020" cy="523220"/>
          </a:xfrm>
          <a:prstGeom prst="rect">
            <a:avLst/>
          </a:prstGeom>
          <a:noFill/>
        </p:spPr>
        <p:txBody>
          <a:bodyPr wrap="none" rtlCol="0">
            <a:spAutoFit/>
          </a:bodyPr>
          <a:lstStyle/>
          <a:p>
            <a:pPr algn="ctr"/>
            <a:r>
              <a:rPr lang="en-US" sz="1400" b="1" dirty="0">
                <a:latin typeface="Arial" panose="020B0604020202020204" pitchFamily="34" charset="0"/>
                <a:cs typeface="Arial" panose="020B0604020202020204" pitchFamily="34" charset="0"/>
              </a:rPr>
              <a:t>%</a:t>
            </a:r>
            <a:r>
              <a:rPr lang="en-US" sz="1400" b="1" dirty="0" smtClean="0">
                <a:latin typeface="Arial" panose="020B0604020202020204" pitchFamily="34" charset="0"/>
                <a:cs typeface="Arial" panose="020B0604020202020204" pitchFamily="34" charset="0"/>
              </a:rPr>
              <a:t> of  papers  that  included</a:t>
            </a:r>
          </a:p>
          <a:p>
            <a:pPr algn="ctr"/>
            <a:r>
              <a:rPr lang="en-US" sz="1400" b="1" dirty="0" smtClean="0">
                <a:latin typeface="Arial" panose="020B0604020202020204" pitchFamily="34" charset="0"/>
                <a:cs typeface="Arial" panose="020B0604020202020204" pitchFamily="34" charset="0"/>
              </a:rPr>
              <a:t>ANOVA  (n = 225)</a:t>
            </a:r>
            <a:endParaRPr lang="en-US" sz="1400" b="1" dirty="0">
              <a:latin typeface="Arial" panose="020B0604020202020204" pitchFamily="34" charset="0"/>
              <a:cs typeface="Arial" panose="020B0604020202020204" pitchFamily="34" charset="0"/>
            </a:endParaRPr>
          </a:p>
        </p:txBody>
      </p:sp>
      <p:sp>
        <p:nvSpPr>
          <p:cNvPr id="8" name="TextBox 7"/>
          <p:cNvSpPr txBox="1"/>
          <p:nvPr/>
        </p:nvSpPr>
        <p:spPr>
          <a:xfrm>
            <a:off x="654625" y="2209800"/>
            <a:ext cx="2698175" cy="646331"/>
          </a:xfrm>
          <a:prstGeom prst="rect">
            <a:avLst/>
          </a:prstGeom>
          <a:noFill/>
        </p:spPr>
        <p:txBody>
          <a:bodyPr wrap="none" rtlCol="0">
            <a:spAutoFit/>
          </a:bodyPr>
          <a:lstStyle/>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1. Maximum number of</a:t>
            </a:r>
          </a:p>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factors in ANOVA</a:t>
            </a:r>
            <a:endParaRPr lang="en-US" b="1" dirty="0">
              <a:solidFill>
                <a:schemeClr val="accent1">
                  <a:lumMod val="60000"/>
                  <a:lumOff val="40000"/>
                </a:schemeClr>
              </a:solidFill>
              <a:latin typeface="Arial" panose="020B0604020202020204" pitchFamily="34" charset="0"/>
              <a:cs typeface="Arial" panose="020B0604020202020204" pitchFamily="34" charset="0"/>
            </a:endParaRPr>
          </a:p>
        </p:txBody>
      </p:sp>
      <p:graphicFrame>
        <p:nvGraphicFramePr>
          <p:cNvPr id="9" name="Chart 8"/>
          <p:cNvGraphicFramePr/>
          <p:nvPr>
            <p:extLst/>
          </p:nvPr>
        </p:nvGraphicFramePr>
        <p:xfrm>
          <a:off x="819282" y="3276600"/>
          <a:ext cx="2362200" cy="2362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352394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62000" y="2133600"/>
            <a:ext cx="74676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8368" y="533400"/>
            <a:ext cx="7827264" cy="1371600"/>
          </a:xfrm>
        </p:spPr>
        <p:txBody>
          <a:bodyPr/>
          <a:lstStyle/>
          <a:p>
            <a:pPr algn="ctr"/>
            <a:r>
              <a:rPr lang="en-US" dirty="0" smtClean="0"/>
              <a:t>Many papers are missing critical information needed to determine what type of ANOVA was used</a:t>
            </a:r>
            <a:endParaRPr lang="en-US" dirty="0"/>
          </a:p>
        </p:txBody>
      </p:sp>
      <p:sp>
        <p:nvSpPr>
          <p:cNvPr id="11" name="TextBox 10"/>
          <p:cNvSpPr txBox="1"/>
          <p:nvPr/>
        </p:nvSpPr>
        <p:spPr>
          <a:xfrm>
            <a:off x="990600" y="2173069"/>
            <a:ext cx="7315200" cy="707886"/>
          </a:xfrm>
          <a:prstGeom prst="rect">
            <a:avLst/>
          </a:prstGeom>
          <a:noFill/>
        </p:spPr>
        <p:txBody>
          <a:bodyPr wrap="square" rtlCol="0">
            <a:spAutoFit/>
          </a:bodyPr>
          <a:lstStyle/>
          <a:p>
            <a:pPr marL="342900" indent="-342900">
              <a:buAutoNum type="arabicPeriod" startAt="4"/>
            </a:pPr>
            <a:r>
              <a:rPr lang="en-US" sz="2000" b="1" dirty="0" smtClean="0">
                <a:solidFill>
                  <a:schemeClr val="accent1">
                    <a:lumMod val="60000"/>
                    <a:lumOff val="40000"/>
                  </a:schemeClr>
                </a:solidFill>
                <a:latin typeface="Arial" panose="020B0604020202020204" pitchFamily="34" charset="0"/>
                <a:cs typeface="Arial" panose="020B0604020202020204" pitchFamily="34" charset="0"/>
              </a:rPr>
              <a:t>Specified between (independent) vs. </a:t>
            </a:r>
          </a:p>
          <a:p>
            <a:r>
              <a:rPr lang="en-US" sz="2000" b="1" dirty="0">
                <a:solidFill>
                  <a:schemeClr val="accent1">
                    <a:lumMod val="60000"/>
                    <a:lumOff val="40000"/>
                  </a:schemeClr>
                </a:solidFill>
                <a:latin typeface="Arial" panose="020B0604020202020204" pitchFamily="34" charset="0"/>
                <a:cs typeface="Arial" panose="020B0604020202020204" pitchFamily="34" charset="0"/>
              </a:rPr>
              <a:t> </a:t>
            </a:r>
            <a:r>
              <a:rPr lang="en-US" sz="2000" b="1" dirty="0" smtClean="0">
                <a:solidFill>
                  <a:schemeClr val="accent1">
                    <a:lumMod val="60000"/>
                    <a:lumOff val="40000"/>
                  </a:schemeClr>
                </a:solidFill>
                <a:latin typeface="Arial" panose="020B0604020202020204" pitchFamily="34" charset="0"/>
                <a:cs typeface="Arial" panose="020B0604020202020204" pitchFamily="34" charset="0"/>
              </a:rPr>
              <a:t>    within (non-independent) subjects factors</a:t>
            </a:r>
            <a:endParaRPr lang="en-US" sz="2000" b="1" dirty="0">
              <a:solidFill>
                <a:schemeClr val="accent1">
                  <a:lumMod val="60000"/>
                  <a:lumOff val="40000"/>
                </a:schemeClr>
              </a:solidFill>
              <a:latin typeface="Arial" panose="020B0604020202020204" pitchFamily="34" charset="0"/>
              <a:cs typeface="Arial" panose="020B0604020202020204" pitchFamily="34" charset="0"/>
            </a:endParaRPr>
          </a:p>
        </p:txBody>
      </p:sp>
      <p:graphicFrame>
        <p:nvGraphicFramePr>
          <p:cNvPr id="12" name="Chart 11"/>
          <p:cNvGraphicFramePr/>
          <p:nvPr>
            <p:extLst/>
          </p:nvPr>
        </p:nvGraphicFramePr>
        <p:xfrm>
          <a:off x="1770222" y="4038600"/>
          <a:ext cx="2362200" cy="2362200"/>
        </p:xfrm>
        <a:graphic>
          <a:graphicData uri="http://schemas.openxmlformats.org/drawingml/2006/chart">
            <c:chart xmlns:c="http://schemas.openxmlformats.org/drawingml/2006/chart" xmlns:r="http://schemas.openxmlformats.org/officeDocument/2006/relationships" r:id="rId2"/>
          </a:graphicData>
        </a:graphic>
      </p:graphicFrame>
      <p:sp>
        <p:nvSpPr>
          <p:cNvPr id="13" name="TextBox 12"/>
          <p:cNvSpPr txBox="1"/>
          <p:nvPr/>
        </p:nvSpPr>
        <p:spPr>
          <a:xfrm rot="16200000">
            <a:off x="799913" y="4915088"/>
            <a:ext cx="1298753" cy="307777"/>
          </a:xfrm>
          <a:prstGeom prst="rect">
            <a:avLst/>
          </a:prstGeom>
          <a:noFill/>
        </p:spPr>
        <p:txBody>
          <a:bodyPr wrap="none" rtlCol="0">
            <a:spAutoFit/>
          </a:bodyPr>
          <a:lstStyle/>
          <a:p>
            <a:pPr algn="ctr"/>
            <a:r>
              <a:rPr lang="en-US" sz="1400" b="1" dirty="0" smtClean="0">
                <a:latin typeface="Arial" panose="020B0604020202020204" pitchFamily="34" charset="0"/>
                <a:cs typeface="Arial" panose="020B0604020202020204" pitchFamily="34" charset="0"/>
              </a:rPr>
              <a:t>%  of  papers</a:t>
            </a:r>
            <a:endParaRPr lang="en-US" sz="1400" b="1" dirty="0">
              <a:latin typeface="Arial" panose="020B0604020202020204" pitchFamily="34" charset="0"/>
              <a:cs typeface="Arial" panose="020B0604020202020204" pitchFamily="34" charset="0"/>
            </a:endParaRPr>
          </a:p>
        </p:txBody>
      </p:sp>
      <p:sp>
        <p:nvSpPr>
          <p:cNvPr id="14" name="TextBox 13"/>
          <p:cNvSpPr txBox="1"/>
          <p:nvPr/>
        </p:nvSpPr>
        <p:spPr>
          <a:xfrm>
            <a:off x="1458958" y="3124200"/>
            <a:ext cx="2795958" cy="830997"/>
          </a:xfrm>
          <a:prstGeom prst="rect">
            <a:avLst/>
          </a:prstGeom>
          <a:noFill/>
        </p:spPr>
        <p:txBody>
          <a:bodyPr wrap="none" rtlCol="0">
            <a:spAutoFit/>
          </a:bodyPr>
          <a:lstStyle/>
          <a:p>
            <a:pPr algn="ctr"/>
            <a:r>
              <a:rPr lang="en-US" sz="1600" b="1" dirty="0" smtClean="0">
                <a:latin typeface="Arial" panose="020B0604020202020204" pitchFamily="34" charset="0"/>
                <a:cs typeface="Arial" panose="020B0604020202020204" pitchFamily="34" charset="0"/>
              </a:rPr>
              <a:t>Papers that reported using</a:t>
            </a:r>
          </a:p>
          <a:p>
            <a:pPr algn="ctr"/>
            <a:r>
              <a:rPr lang="en-US" sz="1600" b="1" dirty="0" smtClean="0">
                <a:latin typeface="Arial" panose="020B0604020202020204" pitchFamily="34" charset="0"/>
                <a:cs typeface="Arial" panose="020B0604020202020204" pitchFamily="34" charset="0"/>
              </a:rPr>
              <a:t>RM ANOVA</a:t>
            </a:r>
          </a:p>
          <a:p>
            <a:pPr algn="ctr"/>
            <a:r>
              <a:rPr lang="en-US" sz="1600" dirty="0" smtClean="0">
                <a:latin typeface="Arial" panose="020B0604020202020204" pitchFamily="34" charset="0"/>
                <a:cs typeface="Arial" panose="020B0604020202020204" pitchFamily="34" charset="0"/>
              </a:rPr>
              <a:t>(n = 41)</a:t>
            </a:r>
            <a:endParaRPr lang="en-US" sz="1600" dirty="0">
              <a:latin typeface="Arial" panose="020B0604020202020204" pitchFamily="34" charset="0"/>
              <a:cs typeface="Arial" panose="020B0604020202020204" pitchFamily="34" charset="0"/>
            </a:endParaRPr>
          </a:p>
        </p:txBody>
      </p:sp>
      <p:sp>
        <p:nvSpPr>
          <p:cNvPr id="15" name="TextBox 14"/>
          <p:cNvSpPr txBox="1"/>
          <p:nvPr/>
        </p:nvSpPr>
        <p:spPr>
          <a:xfrm>
            <a:off x="5209199" y="3124200"/>
            <a:ext cx="2694969" cy="830997"/>
          </a:xfrm>
          <a:prstGeom prst="rect">
            <a:avLst/>
          </a:prstGeom>
          <a:noFill/>
        </p:spPr>
        <p:txBody>
          <a:bodyPr wrap="none" rtlCol="0">
            <a:spAutoFit/>
          </a:bodyPr>
          <a:lstStyle/>
          <a:p>
            <a:pPr algn="ctr"/>
            <a:r>
              <a:rPr lang="en-US" sz="1600" b="1" dirty="0" smtClean="0">
                <a:latin typeface="Arial" panose="020B0604020202020204" pitchFamily="34" charset="0"/>
                <a:cs typeface="Arial" panose="020B0604020202020204" pitchFamily="34" charset="0"/>
              </a:rPr>
              <a:t>Papers that did not report</a:t>
            </a:r>
          </a:p>
          <a:p>
            <a:pPr algn="ctr"/>
            <a:r>
              <a:rPr lang="en-US" sz="1600" b="1" dirty="0" smtClean="0">
                <a:latin typeface="Arial" panose="020B0604020202020204" pitchFamily="34" charset="0"/>
                <a:cs typeface="Arial" panose="020B0604020202020204" pitchFamily="34" charset="0"/>
              </a:rPr>
              <a:t>using RM ANOVA</a:t>
            </a:r>
          </a:p>
          <a:p>
            <a:pPr algn="ctr"/>
            <a:r>
              <a:rPr lang="en-US" sz="1600" dirty="0" smtClean="0">
                <a:latin typeface="Arial" panose="020B0604020202020204" pitchFamily="34" charset="0"/>
                <a:cs typeface="Arial" panose="020B0604020202020204" pitchFamily="34" charset="0"/>
              </a:rPr>
              <a:t>(n = 184)</a:t>
            </a:r>
            <a:endParaRPr lang="en-US" sz="1600" dirty="0">
              <a:latin typeface="Arial" panose="020B0604020202020204" pitchFamily="34" charset="0"/>
              <a:cs typeface="Arial" panose="020B0604020202020204" pitchFamily="34" charset="0"/>
            </a:endParaRPr>
          </a:p>
        </p:txBody>
      </p:sp>
      <p:graphicFrame>
        <p:nvGraphicFramePr>
          <p:cNvPr id="16" name="Chart 15"/>
          <p:cNvGraphicFramePr/>
          <p:nvPr>
            <p:extLst/>
          </p:nvPr>
        </p:nvGraphicFramePr>
        <p:xfrm>
          <a:off x="5116771" y="4038600"/>
          <a:ext cx="2808029" cy="2362200"/>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6019800" y="4953000"/>
            <a:ext cx="545342" cy="246221"/>
          </a:xfrm>
          <a:prstGeom prst="rect">
            <a:avLst/>
          </a:prstGeom>
          <a:noFill/>
        </p:spPr>
        <p:txBody>
          <a:bodyPr wrap="none" rtlCol="0">
            <a:spAutoFit/>
          </a:bodyPr>
          <a:lstStyle/>
          <a:p>
            <a:r>
              <a:rPr lang="en-US" sz="1000" dirty="0" smtClean="0">
                <a:latin typeface="Arial" panose="020B0604020202020204" pitchFamily="34" charset="0"/>
                <a:cs typeface="Arial" panose="020B0604020202020204" pitchFamily="34" charset="0"/>
              </a:rPr>
              <a:t>68.5%</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76742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Effective figures should</a:t>
            </a:r>
            <a:r>
              <a:rPr lang="en-US" dirty="0" smtClean="0">
                <a:latin typeface="Arial" panose="020B0604020202020204" pitchFamily="34" charset="0"/>
                <a:cs typeface="Arial" panose="020B0604020202020204" pitchFamily="34" charset="0"/>
              </a:rPr>
              <a:t>:</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a:latin typeface="Arial" panose="020B0604020202020204" pitchFamily="34" charset="0"/>
                <a:cs typeface="Arial" panose="020B0604020202020204" pitchFamily="34" charset="0"/>
              </a:rPr>
              <a:t>Immediately convey information about the study design</a:t>
            </a:r>
          </a:p>
          <a:p>
            <a:pPr marL="514350" indent="-514350">
              <a:buFont typeface="+mj-lt"/>
              <a:buAutoNum type="arabicPeriod"/>
            </a:pPr>
            <a:r>
              <a:rPr lang="en-US" dirty="0">
                <a:latin typeface="Arial" panose="020B0604020202020204" pitchFamily="34" charset="0"/>
                <a:cs typeface="Arial" panose="020B0604020202020204" pitchFamily="34" charset="0"/>
              </a:rPr>
              <a:t>Illustrate important findings</a:t>
            </a:r>
          </a:p>
          <a:p>
            <a:pPr marL="514350" indent="-514350">
              <a:buFont typeface="+mj-lt"/>
              <a:buAutoNum type="arabicPeriod"/>
            </a:pPr>
            <a:r>
              <a:rPr lang="en-US" dirty="0">
                <a:latin typeface="Arial" panose="020B0604020202020204" pitchFamily="34" charset="0"/>
                <a:cs typeface="Arial" panose="020B0604020202020204" pitchFamily="34" charset="0"/>
              </a:rPr>
              <a:t>Allow the reader to critically evaluate the </a:t>
            </a:r>
            <a:r>
              <a:rPr lang="en-US" dirty="0" smtClean="0">
                <a:latin typeface="Arial" panose="020B0604020202020204" pitchFamily="34" charset="0"/>
                <a:cs typeface="Arial" panose="020B0604020202020204" pitchFamily="34" charset="0"/>
              </a:rPr>
              <a:t>data &amp; </a:t>
            </a:r>
            <a:r>
              <a:rPr lang="en-US" dirty="0" smtClean="0">
                <a:latin typeface="Arial" panose="020B0604020202020204" pitchFamily="34" charset="0"/>
                <a:cs typeface="Arial" panose="020B0604020202020204" pitchFamily="34" charset="0"/>
              </a:rPr>
              <a:t>analysis </a:t>
            </a:r>
            <a:r>
              <a:rPr lang="en-US" dirty="0" smtClean="0">
                <a:latin typeface="Arial" panose="020B0604020202020204" pitchFamily="34" charset="0"/>
                <a:cs typeface="Arial" panose="020B0604020202020204" pitchFamily="34" charset="0"/>
              </a:rPr>
              <a:t>strategy</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604" y="3771900"/>
            <a:ext cx="3701521" cy="2857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038211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76200" y="1600200"/>
            <a:ext cx="89916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latin typeface="Arial" panose="020B0604020202020204" pitchFamily="34" charset="0"/>
                <a:cs typeface="Arial" panose="020B0604020202020204" pitchFamily="34" charset="0"/>
              </a:rPr>
              <a:t>Fewer than 5% of papers report details needed to </a:t>
            </a:r>
            <a:r>
              <a:rPr lang="en-US" dirty="0" smtClean="0">
                <a:latin typeface="Arial" panose="020B0604020202020204" pitchFamily="34" charset="0"/>
                <a:cs typeface="Arial" panose="020B0604020202020204" pitchFamily="34" charset="0"/>
              </a:rPr>
              <a:t>verify the </a:t>
            </a:r>
            <a:r>
              <a:rPr lang="en-US" dirty="0">
                <a:latin typeface="Arial" panose="020B0604020202020204" pitchFamily="34" charset="0"/>
                <a:cs typeface="Arial" panose="020B0604020202020204" pitchFamily="34" charset="0"/>
              </a:rPr>
              <a:t>test </a:t>
            </a:r>
            <a:r>
              <a:rPr lang="en-US" dirty="0" smtClean="0">
                <a:latin typeface="Arial" panose="020B0604020202020204" pitchFamily="34" charset="0"/>
                <a:cs typeface="Arial" panose="020B0604020202020204" pitchFamily="34" charset="0"/>
              </a:rPr>
              <a:t>result</a:t>
            </a:r>
            <a:endParaRPr lang="en-US" dirty="0"/>
          </a:p>
        </p:txBody>
      </p:sp>
      <p:graphicFrame>
        <p:nvGraphicFramePr>
          <p:cNvPr id="4" name="Chart 3"/>
          <p:cNvGraphicFramePr/>
          <p:nvPr>
            <p:extLst/>
          </p:nvPr>
        </p:nvGraphicFramePr>
        <p:xfrm>
          <a:off x="3753487" y="2727959"/>
          <a:ext cx="2362200" cy="29108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p:cNvGraphicFramePr/>
          <p:nvPr>
            <p:extLst/>
          </p:nvPr>
        </p:nvGraphicFramePr>
        <p:xfrm>
          <a:off x="5867400" y="2727103"/>
          <a:ext cx="3048000" cy="291084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6161082" y="1889759"/>
            <a:ext cx="1774846" cy="646331"/>
          </a:xfrm>
          <a:prstGeom prst="rect">
            <a:avLst/>
          </a:prstGeom>
          <a:noFill/>
        </p:spPr>
        <p:txBody>
          <a:bodyPr wrap="none" rtlCol="0">
            <a:spAutoFit/>
          </a:bodyPr>
          <a:lstStyle/>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3. Reported</a:t>
            </a:r>
          </a:p>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exact p-values</a:t>
            </a:r>
            <a:endParaRPr lang="en-US"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7" name="TextBox 6"/>
          <p:cNvSpPr txBox="1"/>
          <p:nvPr/>
        </p:nvSpPr>
        <p:spPr>
          <a:xfrm>
            <a:off x="3605560" y="1889759"/>
            <a:ext cx="2403223" cy="646331"/>
          </a:xfrm>
          <a:prstGeom prst="rect">
            <a:avLst/>
          </a:prstGeom>
          <a:noFill/>
        </p:spPr>
        <p:txBody>
          <a:bodyPr wrap="none" rtlCol="0">
            <a:spAutoFit/>
          </a:bodyPr>
          <a:lstStyle/>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2. Reported degrees</a:t>
            </a:r>
          </a:p>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of freedom</a:t>
            </a:r>
            <a:endParaRPr lang="en-US" b="1" dirty="0">
              <a:solidFill>
                <a:schemeClr val="accent1">
                  <a:lumMod val="60000"/>
                  <a:lumOff val="40000"/>
                </a:schemeClr>
              </a:solidFill>
              <a:latin typeface="Arial" panose="020B0604020202020204" pitchFamily="34" charset="0"/>
              <a:cs typeface="Arial" panose="020B0604020202020204" pitchFamily="34" charset="0"/>
            </a:endParaRPr>
          </a:p>
        </p:txBody>
      </p:sp>
      <p:sp>
        <p:nvSpPr>
          <p:cNvPr id="8" name="TextBox 7"/>
          <p:cNvSpPr txBox="1"/>
          <p:nvPr/>
        </p:nvSpPr>
        <p:spPr>
          <a:xfrm rot="16200000">
            <a:off x="-120569" y="3796663"/>
            <a:ext cx="2807115" cy="584775"/>
          </a:xfrm>
          <a:prstGeom prst="rect">
            <a:avLst/>
          </a:prstGeom>
          <a:noFill/>
        </p:spPr>
        <p:txBody>
          <a:bodyPr wrap="none" rtlCol="0">
            <a:spAutoFit/>
          </a:bodyPr>
          <a:lstStyle/>
          <a:p>
            <a:pPr algn="ctr"/>
            <a:r>
              <a:rPr lang="en-US" sz="1600" b="1" dirty="0">
                <a:latin typeface="Arial" panose="020B0604020202020204" pitchFamily="34" charset="0"/>
                <a:cs typeface="Arial" panose="020B0604020202020204" pitchFamily="34" charset="0"/>
              </a:rPr>
              <a:t>%</a:t>
            </a:r>
            <a:r>
              <a:rPr lang="en-US" sz="1600" b="1" dirty="0" smtClean="0">
                <a:latin typeface="Arial" panose="020B0604020202020204" pitchFamily="34" charset="0"/>
                <a:cs typeface="Arial" panose="020B0604020202020204" pitchFamily="34" charset="0"/>
              </a:rPr>
              <a:t> of  papers  that</a:t>
            </a:r>
          </a:p>
          <a:p>
            <a:pPr algn="ctr"/>
            <a:r>
              <a:rPr lang="en-US" sz="1600" b="1" dirty="0">
                <a:latin typeface="Arial" panose="020B0604020202020204" pitchFamily="34" charset="0"/>
                <a:cs typeface="Arial" panose="020B0604020202020204" pitchFamily="34" charset="0"/>
              </a:rPr>
              <a:t>i</a:t>
            </a:r>
            <a:r>
              <a:rPr lang="en-US" sz="1600" b="1" dirty="0" smtClean="0">
                <a:latin typeface="Arial" panose="020B0604020202020204" pitchFamily="34" charset="0"/>
                <a:cs typeface="Arial" panose="020B0604020202020204" pitchFamily="34" charset="0"/>
              </a:rPr>
              <a:t>ncluded  ANOVA  (n = 225)</a:t>
            </a:r>
            <a:endParaRPr lang="en-US" sz="1600" b="1" dirty="0">
              <a:latin typeface="Arial" panose="020B0604020202020204" pitchFamily="34" charset="0"/>
              <a:cs typeface="Arial" panose="020B0604020202020204" pitchFamily="34" charset="0"/>
            </a:endParaRPr>
          </a:p>
        </p:txBody>
      </p:sp>
      <p:sp>
        <p:nvSpPr>
          <p:cNvPr id="9" name="TextBox 8"/>
          <p:cNvSpPr txBox="1"/>
          <p:nvPr/>
        </p:nvSpPr>
        <p:spPr>
          <a:xfrm>
            <a:off x="1885800" y="1889759"/>
            <a:ext cx="1454244" cy="646331"/>
          </a:xfrm>
          <a:prstGeom prst="rect">
            <a:avLst/>
          </a:prstGeom>
          <a:noFill/>
        </p:spPr>
        <p:txBody>
          <a:bodyPr wrap="none" rtlCol="0">
            <a:spAutoFit/>
          </a:bodyPr>
          <a:lstStyle/>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1. Reported</a:t>
            </a:r>
          </a:p>
          <a:p>
            <a:pPr algn="ctr"/>
            <a:r>
              <a:rPr lang="en-US" b="1" dirty="0" smtClean="0">
                <a:solidFill>
                  <a:schemeClr val="accent1">
                    <a:lumMod val="60000"/>
                    <a:lumOff val="40000"/>
                  </a:schemeClr>
                </a:solidFill>
                <a:latin typeface="Arial" panose="020B0604020202020204" pitchFamily="34" charset="0"/>
                <a:cs typeface="Arial" panose="020B0604020202020204" pitchFamily="34" charset="0"/>
              </a:rPr>
              <a:t>F-statistic</a:t>
            </a:r>
            <a:endParaRPr lang="en-US" b="1" dirty="0">
              <a:solidFill>
                <a:schemeClr val="accent1">
                  <a:lumMod val="60000"/>
                  <a:lumOff val="40000"/>
                </a:schemeClr>
              </a:solidFill>
              <a:latin typeface="Arial" panose="020B0604020202020204" pitchFamily="34" charset="0"/>
              <a:cs typeface="Arial" panose="020B0604020202020204" pitchFamily="34" charset="0"/>
            </a:endParaRPr>
          </a:p>
        </p:txBody>
      </p:sp>
      <p:graphicFrame>
        <p:nvGraphicFramePr>
          <p:cNvPr id="10" name="Chart 9"/>
          <p:cNvGraphicFramePr/>
          <p:nvPr>
            <p:extLst/>
          </p:nvPr>
        </p:nvGraphicFramePr>
        <p:xfrm>
          <a:off x="1559237" y="2727959"/>
          <a:ext cx="2362200" cy="2910841"/>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2360568" y="3261360"/>
            <a:ext cx="619080" cy="461665"/>
          </a:xfrm>
          <a:prstGeom prst="rect">
            <a:avLst/>
          </a:prstGeom>
          <a:noFill/>
        </p:spPr>
        <p:txBody>
          <a:bodyPr wrap="none" rtlCol="0">
            <a:spAutoFit/>
          </a:bodyPr>
          <a:lstStyle/>
          <a:p>
            <a:pPr algn="ctr"/>
            <a:r>
              <a:rPr lang="en-US" sz="1200" b="1" dirty="0" smtClean="0">
                <a:latin typeface="Arial" panose="020B0604020202020204" pitchFamily="34" charset="0"/>
                <a:cs typeface="Arial" panose="020B0604020202020204" pitchFamily="34" charset="0"/>
              </a:rPr>
              <a:t>No</a:t>
            </a:r>
          </a:p>
          <a:p>
            <a:pPr algn="ctr"/>
            <a:r>
              <a:rPr lang="en-US" sz="1200" b="1" dirty="0" smtClean="0">
                <a:latin typeface="Arial" panose="020B0604020202020204" pitchFamily="34" charset="0"/>
                <a:cs typeface="Arial" panose="020B0604020202020204" pitchFamily="34" charset="0"/>
              </a:rPr>
              <a:t>95.1%</a:t>
            </a:r>
            <a:endParaRPr lang="en-US" sz="1200" b="1" dirty="0">
              <a:latin typeface="Arial" panose="020B0604020202020204" pitchFamily="34" charset="0"/>
              <a:cs typeface="Arial" panose="020B0604020202020204" pitchFamily="34" charset="0"/>
            </a:endParaRPr>
          </a:p>
        </p:txBody>
      </p:sp>
      <p:sp>
        <p:nvSpPr>
          <p:cNvPr id="12" name="TextBox 11"/>
          <p:cNvSpPr txBox="1"/>
          <p:nvPr/>
        </p:nvSpPr>
        <p:spPr>
          <a:xfrm>
            <a:off x="4542876" y="3261360"/>
            <a:ext cx="619080" cy="461665"/>
          </a:xfrm>
          <a:prstGeom prst="rect">
            <a:avLst/>
          </a:prstGeom>
          <a:noFill/>
        </p:spPr>
        <p:txBody>
          <a:bodyPr wrap="none" rtlCol="0">
            <a:spAutoFit/>
          </a:bodyPr>
          <a:lstStyle/>
          <a:p>
            <a:pPr algn="ctr"/>
            <a:r>
              <a:rPr lang="en-US" sz="1200" b="1" dirty="0" smtClean="0">
                <a:latin typeface="Arial" panose="020B0604020202020204" pitchFamily="34" charset="0"/>
                <a:cs typeface="Arial" panose="020B0604020202020204" pitchFamily="34" charset="0"/>
              </a:rPr>
              <a:t>No</a:t>
            </a:r>
          </a:p>
          <a:p>
            <a:pPr algn="ctr"/>
            <a:r>
              <a:rPr lang="en-US" sz="1200" b="1" dirty="0" smtClean="0">
                <a:latin typeface="Arial" panose="020B0604020202020204" pitchFamily="34" charset="0"/>
                <a:cs typeface="Arial" panose="020B0604020202020204" pitchFamily="34" charset="0"/>
              </a:rPr>
              <a:t>96.9%</a:t>
            </a:r>
            <a:endParaRPr lang="en-US" sz="1200" b="1" dirty="0">
              <a:latin typeface="Arial" panose="020B0604020202020204" pitchFamily="34" charset="0"/>
              <a:cs typeface="Arial" panose="020B0604020202020204" pitchFamily="34" charset="0"/>
            </a:endParaRPr>
          </a:p>
        </p:txBody>
      </p:sp>
      <p:sp>
        <p:nvSpPr>
          <p:cNvPr id="13" name="TextBox 12"/>
          <p:cNvSpPr txBox="1"/>
          <p:nvPr/>
        </p:nvSpPr>
        <p:spPr>
          <a:xfrm>
            <a:off x="6813283" y="3261360"/>
            <a:ext cx="619080" cy="461665"/>
          </a:xfrm>
          <a:prstGeom prst="rect">
            <a:avLst/>
          </a:prstGeom>
          <a:noFill/>
        </p:spPr>
        <p:txBody>
          <a:bodyPr wrap="none" rtlCol="0">
            <a:spAutoFit/>
          </a:bodyPr>
          <a:lstStyle/>
          <a:p>
            <a:pPr algn="ctr"/>
            <a:r>
              <a:rPr lang="en-US" sz="1200" b="1" dirty="0" smtClean="0">
                <a:latin typeface="Arial" panose="020B0604020202020204" pitchFamily="34" charset="0"/>
                <a:cs typeface="Arial" panose="020B0604020202020204" pitchFamily="34" charset="0"/>
              </a:rPr>
              <a:t>No</a:t>
            </a:r>
          </a:p>
          <a:p>
            <a:pPr algn="ctr"/>
            <a:r>
              <a:rPr lang="en-US" sz="1200" b="1" dirty="0" smtClean="0">
                <a:latin typeface="Arial" panose="020B0604020202020204" pitchFamily="34" charset="0"/>
                <a:cs typeface="Arial" panose="020B0604020202020204" pitchFamily="34" charset="0"/>
              </a:rPr>
              <a:t>77.8%</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6163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380043" y="0"/>
            <a:ext cx="8611557" cy="1600199"/>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2800" b="1" dirty="0" smtClean="0">
                <a:solidFill>
                  <a:srgbClr val="002060"/>
                </a:solidFill>
                <a:latin typeface="Arial" panose="020B0604020202020204" pitchFamily="34" charset="0"/>
                <a:cs typeface="Arial" panose="020B0604020202020204" pitchFamily="34" charset="0"/>
              </a:rPr>
              <a:t>Making effective </a:t>
            </a:r>
            <a:r>
              <a:rPr lang="en-US" sz="2800" b="1" dirty="0" err="1" smtClean="0">
                <a:solidFill>
                  <a:srgbClr val="002060"/>
                </a:solidFill>
                <a:latin typeface="Arial" panose="020B0604020202020204" pitchFamily="34" charset="0"/>
                <a:cs typeface="Arial" panose="020B0604020202020204" pitchFamily="34" charset="0"/>
              </a:rPr>
              <a:t>dotplots</a:t>
            </a:r>
            <a:endParaRPr lang="en-US" sz="2800" b="1" dirty="0" smtClean="0">
              <a:solidFill>
                <a:srgbClr val="002060"/>
              </a:solidFill>
              <a:latin typeface="Arial" panose="020B0604020202020204" pitchFamily="34" charset="0"/>
              <a:cs typeface="Arial" panose="020B0604020202020204" pitchFamily="34" charset="0"/>
            </a:endParaRPr>
          </a:p>
          <a:p>
            <a:r>
              <a:rPr lang="en-US" sz="1600" dirty="0" err="1" smtClean="0">
                <a:solidFill>
                  <a:srgbClr val="002060"/>
                </a:solidFill>
                <a:latin typeface="Arial" panose="020B0604020202020204" pitchFamily="34" charset="0"/>
                <a:cs typeface="Arial" panose="020B0604020202020204" pitchFamily="34" charset="0"/>
              </a:rPr>
              <a:t>Dotplots</a:t>
            </a:r>
            <a:r>
              <a:rPr lang="en-US" sz="1600" dirty="0" smtClean="0">
                <a:solidFill>
                  <a:srgbClr val="002060"/>
                </a:solidFill>
                <a:latin typeface="Arial" panose="020B0604020202020204" pitchFamily="34" charset="0"/>
                <a:cs typeface="Arial" panose="020B0604020202020204" pitchFamily="34" charset="0"/>
              </a:rPr>
              <a:t> are useful for comparing values of a continuous variable across study groups (cross-sectional study or experimental study with independent groups)</a:t>
            </a:r>
          </a:p>
          <a:p>
            <a:r>
              <a:rPr lang="en-US" sz="1600" dirty="0" err="1" smtClean="0">
                <a:solidFill>
                  <a:srgbClr val="002060"/>
                </a:solidFill>
                <a:latin typeface="Arial" panose="020B0604020202020204" pitchFamily="34" charset="0"/>
                <a:cs typeface="Arial" panose="020B0604020202020204" pitchFamily="34" charset="0"/>
              </a:rPr>
              <a:t>Dotplots</a:t>
            </a:r>
            <a:r>
              <a:rPr lang="en-US" sz="1600" dirty="0" smtClean="0">
                <a:solidFill>
                  <a:srgbClr val="002060"/>
                </a:solidFill>
                <a:latin typeface="Arial" panose="020B0604020202020204" pitchFamily="34" charset="0"/>
                <a:cs typeface="Arial" panose="020B0604020202020204" pitchFamily="34" charset="0"/>
              </a:rPr>
              <a:t> are the best choice for small datasets. The summary statistics shown in box plots and violin plots are only meaningful if you have enough data to summarize.</a:t>
            </a:r>
            <a:r>
              <a:rPr lang="en-US" sz="1600" b="1" dirty="0" smtClean="0">
                <a:solidFill>
                  <a:srgbClr val="002060"/>
                </a:solidFill>
                <a:latin typeface="Arial" panose="020B0604020202020204" pitchFamily="34" charset="0"/>
                <a:cs typeface="Arial" panose="020B0604020202020204" pitchFamily="34" charset="0"/>
              </a:rPr>
              <a:t> </a:t>
            </a:r>
            <a:endParaRPr lang="en-US" sz="1600" b="1" dirty="0">
              <a:solidFill>
                <a:srgbClr val="002060"/>
              </a:solidFill>
              <a:latin typeface="Arial" panose="020B0604020202020204" pitchFamily="34" charset="0"/>
              <a:cs typeface="Arial" panose="020B0604020202020204" pitchFamily="34" charset="0"/>
            </a:endParaRPr>
          </a:p>
        </p:txBody>
      </p:sp>
      <p:sp>
        <p:nvSpPr>
          <p:cNvPr id="4" name="TextBox 3"/>
          <p:cNvSpPr txBox="1"/>
          <p:nvPr/>
        </p:nvSpPr>
        <p:spPr>
          <a:xfrm>
            <a:off x="-76200" y="2286000"/>
            <a:ext cx="1371600" cy="1077218"/>
          </a:xfrm>
          <a:prstGeom prst="rect">
            <a:avLst/>
          </a:prstGeom>
          <a:noFill/>
        </p:spPr>
        <p:txBody>
          <a:bodyPr wrap="square" rtlCol="0">
            <a:spAutoFit/>
          </a:bodyPr>
          <a:lstStyle/>
          <a:p>
            <a:pPr algn="ctr"/>
            <a:r>
              <a:rPr lang="en-US" sz="1600" b="1" dirty="0" smtClean="0">
                <a:latin typeface="Arial" panose="020B0604020202020204" pitchFamily="34" charset="0"/>
                <a:cs typeface="Arial" panose="020B0604020202020204" pitchFamily="34" charset="0"/>
              </a:rPr>
              <a:t>Step 1:</a:t>
            </a:r>
            <a:r>
              <a:rPr lang="en-US" sz="1600" dirty="0" smtClean="0">
                <a:latin typeface="Arial" panose="020B0604020202020204" pitchFamily="34" charset="0"/>
                <a:cs typeface="Arial" panose="020B0604020202020204" pitchFamily="34" charset="0"/>
              </a:rPr>
              <a:t> Make all data points visible</a:t>
            </a:r>
            <a:endParaRPr lang="en-US" sz="1600" dirty="0">
              <a:latin typeface="Arial" panose="020B0604020202020204" pitchFamily="34" charset="0"/>
              <a:cs typeface="Arial" panose="020B0604020202020204" pitchFamily="34" charset="0"/>
            </a:endParaRPr>
          </a:p>
        </p:txBody>
      </p:sp>
      <p:sp>
        <p:nvSpPr>
          <p:cNvPr id="5" name="TextBox 4"/>
          <p:cNvSpPr txBox="1"/>
          <p:nvPr/>
        </p:nvSpPr>
        <p:spPr>
          <a:xfrm>
            <a:off x="-76200" y="4724400"/>
            <a:ext cx="1447800" cy="1077218"/>
          </a:xfrm>
          <a:prstGeom prst="rect">
            <a:avLst/>
          </a:prstGeom>
          <a:noFill/>
        </p:spPr>
        <p:txBody>
          <a:bodyPr wrap="square" rtlCol="0">
            <a:spAutoFit/>
          </a:bodyPr>
          <a:lstStyle/>
          <a:p>
            <a:pPr algn="ctr"/>
            <a:r>
              <a:rPr lang="en-US" sz="1600" b="1" dirty="0" smtClean="0">
                <a:latin typeface="Arial" panose="020B0604020202020204" pitchFamily="34" charset="0"/>
                <a:cs typeface="Arial" panose="020B0604020202020204" pitchFamily="34" charset="0"/>
              </a:rPr>
              <a:t>Step 2:</a:t>
            </a:r>
            <a:r>
              <a:rPr lang="en-US" sz="1600" dirty="0" smtClean="0">
                <a:latin typeface="Arial" panose="020B0604020202020204" pitchFamily="34" charset="0"/>
                <a:cs typeface="Arial" panose="020B0604020202020204" pitchFamily="34" charset="0"/>
              </a:rPr>
              <a:t> Emphasize summary statistics</a:t>
            </a:r>
            <a:endParaRPr lang="en-US" sz="1600" dirty="0">
              <a:latin typeface="Arial" panose="020B0604020202020204" pitchFamily="34" charset="0"/>
              <a:cs typeface="Arial" panose="020B0604020202020204" pitchFamily="34" charset="0"/>
            </a:endParaRPr>
          </a:p>
        </p:txBody>
      </p:sp>
      <p:sp>
        <p:nvSpPr>
          <p:cNvPr id="6" name="Rectangle 5"/>
          <p:cNvSpPr/>
          <p:nvPr/>
        </p:nvSpPr>
        <p:spPr>
          <a:xfrm>
            <a:off x="1294755" y="1676401"/>
            <a:ext cx="7656506" cy="2548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94755" y="4267200"/>
            <a:ext cx="7656506"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p:cNvGraphicFramePr>
            <a:graphicFrameLocks/>
          </p:cNvGraphicFramePr>
          <p:nvPr>
            <p:extLst>
              <p:ext uri="{D42A27DB-BD31-4B8C-83A1-F6EECF244321}">
                <p14:modId xmlns:p14="http://schemas.microsoft.com/office/powerpoint/2010/main" val="4205664890"/>
              </p:ext>
            </p:extLst>
          </p:nvPr>
        </p:nvGraphicFramePr>
        <p:xfrm>
          <a:off x="1219200" y="4448175"/>
          <a:ext cx="1752600" cy="218122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706326982"/>
              </p:ext>
            </p:extLst>
          </p:nvPr>
        </p:nvGraphicFramePr>
        <p:xfrm>
          <a:off x="2895601" y="4448175"/>
          <a:ext cx="3089061" cy="21812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p:cNvGraphicFramePr>
            <a:graphicFrameLocks/>
          </p:cNvGraphicFramePr>
          <p:nvPr>
            <p:extLst>
              <p:ext uri="{D42A27DB-BD31-4B8C-83A1-F6EECF244321}">
                <p14:modId xmlns:p14="http://schemas.microsoft.com/office/powerpoint/2010/main" val="1793451404"/>
              </p:ext>
            </p:extLst>
          </p:nvPr>
        </p:nvGraphicFramePr>
        <p:xfrm>
          <a:off x="1532178" y="1981200"/>
          <a:ext cx="1447800" cy="2286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p:cNvGraphicFramePr>
            <a:graphicFrameLocks/>
          </p:cNvGraphicFramePr>
          <p:nvPr>
            <p:extLst>
              <p:ext uri="{D42A27DB-BD31-4B8C-83A1-F6EECF244321}">
                <p14:modId xmlns:p14="http://schemas.microsoft.com/office/powerpoint/2010/main" val="3365102616"/>
              </p:ext>
            </p:extLst>
          </p:nvPr>
        </p:nvGraphicFramePr>
        <p:xfrm>
          <a:off x="2979978" y="1981200"/>
          <a:ext cx="1447800" cy="2286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Chart 11"/>
          <p:cNvGraphicFramePr>
            <a:graphicFrameLocks/>
          </p:cNvGraphicFramePr>
          <p:nvPr>
            <p:extLst>
              <p:ext uri="{D42A27DB-BD31-4B8C-83A1-F6EECF244321}">
                <p14:modId xmlns:p14="http://schemas.microsoft.com/office/powerpoint/2010/main" val="4135796666"/>
              </p:ext>
            </p:extLst>
          </p:nvPr>
        </p:nvGraphicFramePr>
        <p:xfrm>
          <a:off x="4427778" y="1981200"/>
          <a:ext cx="1524000" cy="2286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extLst>
              <p:ext uri="{D42A27DB-BD31-4B8C-83A1-F6EECF244321}">
                <p14:modId xmlns:p14="http://schemas.microsoft.com/office/powerpoint/2010/main" val="1837471325"/>
              </p:ext>
            </p:extLst>
          </p:nvPr>
        </p:nvGraphicFramePr>
        <p:xfrm>
          <a:off x="5951778" y="1981200"/>
          <a:ext cx="1371600" cy="22860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Chart 13"/>
          <p:cNvGraphicFramePr>
            <a:graphicFrameLocks/>
          </p:cNvGraphicFramePr>
          <p:nvPr>
            <p:extLst>
              <p:ext uri="{D42A27DB-BD31-4B8C-83A1-F6EECF244321}">
                <p14:modId xmlns:p14="http://schemas.microsoft.com/office/powerpoint/2010/main" val="2978328727"/>
              </p:ext>
            </p:extLst>
          </p:nvPr>
        </p:nvGraphicFramePr>
        <p:xfrm>
          <a:off x="7323378" y="1981200"/>
          <a:ext cx="1447800" cy="2286000"/>
        </p:xfrm>
        <a:graphic>
          <a:graphicData uri="http://schemas.openxmlformats.org/drawingml/2006/chart">
            <c:chart xmlns:c="http://schemas.openxmlformats.org/drawingml/2006/chart" xmlns:r="http://schemas.openxmlformats.org/officeDocument/2006/relationships" r:id="rId8"/>
          </a:graphicData>
        </a:graphic>
      </p:graphicFrame>
      <p:sp>
        <p:nvSpPr>
          <p:cNvPr id="15" name="TextBox 14"/>
          <p:cNvSpPr txBox="1"/>
          <p:nvPr/>
        </p:nvSpPr>
        <p:spPr>
          <a:xfrm>
            <a:off x="3027291" y="1676400"/>
            <a:ext cx="1476687" cy="246221"/>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B:</a:t>
            </a:r>
            <a:r>
              <a:rPr lang="en-US" sz="1000" dirty="0" smtClean="0">
                <a:latin typeface="Arial" panose="020B0604020202020204" pitchFamily="34" charset="0"/>
                <a:cs typeface="Arial" panose="020B0604020202020204" pitchFamily="34" charset="0"/>
              </a:rPr>
              <a:t> Decrease point size</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1608378" y="1676400"/>
            <a:ext cx="1297151" cy="246221"/>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A:</a:t>
            </a:r>
            <a:r>
              <a:rPr lang="en-US" sz="1000" dirty="0" smtClean="0">
                <a:latin typeface="Arial" panose="020B0604020202020204" pitchFamily="34" charset="0"/>
                <a:cs typeface="Arial" panose="020B0604020202020204" pitchFamily="34" charset="0"/>
              </a:rPr>
              <a:t> Ineffective graph</a:t>
            </a:r>
            <a:endParaRPr lang="en-US" sz="1000" dirty="0">
              <a:latin typeface="Arial" panose="020B0604020202020204" pitchFamily="34" charset="0"/>
              <a:cs typeface="Arial" panose="020B0604020202020204" pitchFamily="34" charset="0"/>
            </a:endParaRPr>
          </a:p>
        </p:txBody>
      </p:sp>
      <p:sp>
        <p:nvSpPr>
          <p:cNvPr id="17" name="TextBox 16"/>
          <p:cNvSpPr txBox="1"/>
          <p:nvPr/>
        </p:nvSpPr>
        <p:spPr>
          <a:xfrm>
            <a:off x="4574512" y="1676400"/>
            <a:ext cx="1335622" cy="400110"/>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C:</a:t>
            </a:r>
            <a:r>
              <a:rPr lang="en-US" sz="1000" dirty="0" smtClean="0">
                <a:latin typeface="Arial" panose="020B0604020202020204" pitchFamily="34" charset="0"/>
                <a:cs typeface="Arial" panose="020B0604020202020204" pitchFamily="34" charset="0"/>
              </a:rPr>
              <a:t> Semi-transparent</a:t>
            </a:r>
          </a:p>
          <a:p>
            <a:pPr algn="ctr"/>
            <a:r>
              <a:rPr lang="en-US" sz="1000" dirty="0" smtClean="0">
                <a:latin typeface="Arial" panose="020B0604020202020204" pitchFamily="34" charset="0"/>
                <a:cs typeface="Arial" panose="020B0604020202020204" pitchFamily="34" charset="0"/>
              </a:rPr>
              <a:t>points</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6104178" y="1676400"/>
            <a:ext cx="1116011" cy="246221"/>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D:</a:t>
            </a:r>
            <a:r>
              <a:rPr lang="en-US" sz="1000" dirty="0" smtClean="0">
                <a:latin typeface="Arial" panose="020B0604020202020204" pitchFamily="34" charset="0"/>
                <a:cs typeface="Arial" panose="020B0604020202020204" pitchFamily="34" charset="0"/>
              </a:rPr>
              <a:t> Random jitter</a:t>
            </a:r>
            <a:endParaRPr lang="en-US" sz="1000" dirty="0">
              <a:latin typeface="Arial" panose="020B0604020202020204" pitchFamily="34" charset="0"/>
              <a:cs typeface="Arial" panose="020B0604020202020204" pitchFamily="34" charset="0"/>
            </a:endParaRPr>
          </a:p>
        </p:txBody>
      </p:sp>
      <p:sp>
        <p:nvSpPr>
          <p:cNvPr id="19" name="TextBox 18"/>
          <p:cNvSpPr txBox="1"/>
          <p:nvPr/>
        </p:nvSpPr>
        <p:spPr>
          <a:xfrm>
            <a:off x="7442657" y="1676400"/>
            <a:ext cx="1266693" cy="246221"/>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E:</a:t>
            </a:r>
            <a:r>
              <a:rPr lang="en-US" sz="1000" dirty="0" smtClean="0">
                <a:latin typeface="Arial" panose="020B0604020202020204" pitchFamily="34" charset="0"/>
                <a:cs typeface="Arial" panose="020B0604020202020204" pitchFamily="34" charset="0"/>
              </a:rPr>
              <a:t> Symmetric jitter</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1491117" y="4267200"/>
            <a:ext cx="1390124" cy="246221"/>
          </a:xfrm>
          <a:prstGeom prst="rect">
            <a:avLst/>
          </a:prstGeom>
          <a:noFill/>
        </p:spPr>
        <p:txBody>
          <a:bodyPr wrap="none" rtlCol="0">
            <a:spAutoFit/>
          </a:bodyPr>
          <a:lstStyle/>
          <a:p>
            <a:r>
              <a:rPr lang="en-US" sz="1000" b="1" dirty="0" smtClean="0">
                <a:latin typeface="Arial" panose="020B0604020202020204" pitchFamily="34" charset="0"/>
                <a:cs typeface="Arial" panose="020B0604020202020204" pitchFamily="34" charset="0"/>
              </a:rPr>
              <a:t>A:</a:t>
            </a:r>
            <a:r>
              <a:rPr lang="en-US" sz="1000" dirty="0" smtClean="0">
                <a:latin typeface="Arial" panose="020B0604020202020204" pitchFamily="34" charset="0"/>
                <a:cs typeface="Arial" panose="020B0604020202020204" pitchFamily="34" charset="0"/>
              </a:rPr>
              <a:t> Ineffective graphic</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3913110" y="4267200"/>
            <a:ext cx="1178528" cy="246221"/>
          </a:xfrm>
          <a:prstGeom prst="rect">
            <a:avLst/>
          </a:prstGeom>
          <a:noFill/>
        </p:spPr>
        <p:txBody>
          <a:bodyPr wrap="none" rtlCol="0">
            <a:spAutoFit/>
          </a:bodyPr>
          <a:lstStyle/>
          <a:p>
            <a:r>
              <a:rPr lang="en-US" sz="1000" b="1" dirty="0" smtClean="0">
                <a:latin typeface="Arial" panose="020B0604020202020204" pitchFamily="34" charset="0"/>
                <a:cs typeface="Arial" panose="020B0604020202020204" pitchFamily="34" charset="0"/>
              </a:rPr>
              <a:t>B:</a:t>
            </a:r>
            <a:r>
              <a:rPr lang="en-US" sz="1000" dirty="0" smtClean="0">
                <a:latin typeface="Arial" panose="020B0604020202020204" pitchFamily="34" charset="0"/>
                <a:cs typeface="Arial" panose="020B0604020202020204" pitchFamily="34" charset="0"/>
              </a:rPr>
              <a:t> Increase width</a:t>
            </a:r>
            <a:endParaRPr lang="en-US" sz="1000" dirty="0">
              <a:latin typeface="Arial" panose="020B0604020202020204" pitchFamily="34" charset="0"/>
              <a:cs typeface="Arial" panose="020B0604020202020204" pitchFamily="34" charset="0"/>
            </a:endParaRPr>
          </a:p>
        </p:txBody>
      </p:sp>
      <p:sp>
        <p:nvSpPr>
          <p:cNvPr id="22" name="TextBox 21"/>
          <p:cNvSpPr txBox="1"/>
          <p:nvPr/>
        </p:nvSpPr>
        <p:spPr>
          <a:xfrm>
            <a:off x="6520317" y="4267200"/>
            <a:ext cx="2068195" cy="246221"/>
          </a:xfrm>
          <a:prstGeom prst="rect">
            <a:avLst/>
          </a:prstGeom>
          <a:noFill/>
        </p:spPr>
        <p:txBody>
          <a:bodyPr wrap="none" rtlCol="0">
            <a:spAutoFit/>
          </a:bodyPr>
          <a:lstStyle/>
          <a:p>
            <a:r>
              <a:rPr lang="en-US" sz="1000" b="1" dirty="0" smtClean="0">
                <a:latin typeface="Arial" panose="020B0604020202020204" pitchFamily="34" charset="0"/>
                <a:cs typeface="Arial" panose="020B0604020202020204" pitchFamily="34" charset="0"/>
              </a:rPr>
              <a:t>C:</a:t>
            </a:r>
            <a:r>
              <a:rPr lang="en-US" sz="1000" dirty="0" smtClean="0">
                <a:latin typeface="Arial" panose="020B0604020202020204" pitchFamily="34" charset="0"/>
                <a:cs typeface="Arial" panose="020B0604020202020204" pitchFamily="34" charset="0"/>
              </a:rPr>
              <a:t> Emphasize summary statistics</a:t>
            </a:r>
            <a:endParaRPr lang="en-US" sz="1000" dirty="0">
              <a:latin typeface="Arial" panose="020B0604020202020204" pitchFamily="34" charset="0"/>
              <a:cs typeface="Arial" panose="020B0604020202020204" pitchFamily="34" charset="0"/>
            </a:endParaRPr>
          </a:p>
        </p:txBody>
      </p:sp>
      <p:graphicFrame>
        <p:nvGraphicFramePr>
          <p:cNvPr id="23" name="Chart 22"/>
          <p:cNvGraphicFramePr>
            <a:graphicFrameLocks/>
          </p:cNvGraphicFramePr>
          <p:nvPr>
            <p:extLst>
              <p:ext uri="{D42A27DB-BD31-4B8C-83A1-F6EECF244321}">
                <p14:modId xmlns:p14="http://schemas.microsoft.com/office/powerpoint/2010/main" val="13444481"/>
              </p:ext>
            </p:extLst>
          </p:nvPr>
        </p:nvGraphicFramePr>
        <p:xfrm>
          <a:off x="5910134" y="4448175"/>
          <a:ext cx="3089061" cy="2181225"/>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951649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75" y="482600"/>
            <a:ext cx="8378825" cy="256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4" descr="C:\Users\m110329\Dropbox\Data Presentation Physiology\Interactive Line Graph\Intera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443038"/>
            <a:ext cx="2274888" cy="151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Content Placeholder 3"/>
          <p:cNvSpPr txBox="1">
            <a:spLocks/>
          </p:cNvSpPr>
          <p:nvPr/>
        </p:nvSpPr>
        <p:spPr bwMode="auto">
          <a:xfrm>
            <a:off x="365125" y="3276600"/>
            <a:ext cx="8307388" cy="3560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228600" rIns="0"/>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algn="ctr">
              <a:buFontTx/>
              <a:buNone/>
            </a:pPr>
            <a:r>
              <a:rPr lang="en-US" altLang="de-DE" sz="3600" b="1" dirty="0"/>
              <a:t>Objective: </a:t>
            </a:r>
          </a:p>
          <a:p>
            <a:pPr algn="ctr">
              <a:buFontTx/>
              <a:buNone/>
            </a:pPr>
            <a:r>
              <a:rPr lang="en-US" altLang="de-DE" sz="3600" dirty="0">
                <a:solidFill>
                  <a:srgbClr val="0046AD"/>
                </a:solidFill>
              </a:rPr>
              <a:t>Create tools needed to transform scientific publications from </a:t>
            </a:r>
          </a:p>
          <a:p>
            <a:pPr algn="ctr">
              <a:buFontTx/>
              <a:buNone/>
            </a:pPr>
            <a:r>
              <a:rPr lang="en-US" altLang="de-DE" sz="3600" b="1" i="1" dirty="0">
                <a:solidFill>
                  <a:srgbClr val="0046AD"/>
                </a:solidFill>
              </a:rPr>
              <a:t>static reports into interactive datasets</a:t>
            </a:r>
            <a:endParaRPr lang="en-US" altLang="de-DE" sz="3600" dirty="0">
              <a:solidFill>
                <a:srgbClr val="0046AD"/>
              </a:solidFill>
            </a:endParaRPr>
          </a:p>
        </p:txBody>
      </p:sp>
    </p:spTree>
    <p:extLst>
      <p:ext uri="{BB962C8B-B14F-4D97-AF65-F5344CB8AC3E}">
        <p14:creationId xmlns:p14="http://schemas.microsoft.com/office/powerpoint/2010/main" val="5074190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14399" y="3581400"/>
            <a:ext cx="3792537" cy="28956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de-DE" kern="0" dirty="0">
                <a:ea typeface="Arial" charset="0"/>
              </a:rPr>
              <a:t>Example: The line </a:t>
            </a:r>
            <a:r>
              <a:rPr lang="en-US" altLang="de-DE" kern="0" dirty="0" smtClean="0">
                <a:ea typeface="Arial" charset="0"/>
              </a:rPr>
              <a:t>graph</a:t>
            </a:r>
            <a:endParaRPr lang="en-US" dirty="0"/>
          </a:p>
        </p:txBody>
      </p:sp>
      <p:sp>
        <p:nvSpPr>
          <p:cNvPr id="3" name="Content Placeholder 2"/>
          <p:cNvSpPr>
            <a:spLocks noGrp="1"/>
          </p:cNvSpPr>
          <p:nvPr>
            <p:ph idx="1"/>
          </p:nvPr>
        </p:nvSpPr>
        <p:spPr/>
        <p:txBody>
          <a:bodyPr/>
          <a:lstStyle/>
          <a:p>
            <a:pPr eaLnBrk="0" hangingPunct="0">
              <a:spcBef>
                <a:spcPct val="50000"/>
              </a:spcBef>
              <a:defRPr/>
            </a:pPr>
            <a:r>
              <a:rPr lang="en-US" altLang="de-DE" kern="0" dirty="0">
                <a:ea typeface="Arial" charset="0"/>
              </a:rPr>
              <a:t>Scientists want to know 2 things:</a:t>
            </a:r>
          </a:p>
          <a:p>
            <a:pPr marL="914400" lvl="1" indent="-457200" eaLnBrk="0" hangingPunct="0">
              <a:spcBef>
                <a:spcPct val="25000"/>
              </a:spcBef>
              <a:buClr>
                <a:srgbClr val="808080"/>
              </a:buClr>
              <a:buFontTx/>
              <a:buAutoNum type="arabicPeriod"/>
              <a:defRPr/>
            </a:pPr>
            <a:r>
              <a:rPr lang="en-US" altLang="de-DE" sz="2400" kern="0" dirty="0">
                <a:ea typeface="Arial" charset="0"/>
              </a:rPr>
              <a:t>How much do different groups overlap?</a:t>
            </a:r>
          </a:p>
          <a:p>
            <a:pPr marL="914400" lvl="1" indent="-457200" eaLnBrk="0" hangingPunct="0">
              <a:spcBef>
                <a:spcPct val="25000"/>
              </a:spcBef>
              <a:buClr>
                <a:srgbClr val="808080"/>
              </a:buClr>
              <a:buFontTx/>
              <a:buAutoNum type="arabicPeriod"/>
              <a:defRPr/>
            </a:pPr>
            <a:r>
              <a:rPr lang="en-US" altLang="de-DE" sz="2400" kern="0" dirty="0">
                <a:ea typeface="Arial" charset="0"/>
              </a:rPr>
              <a:t>Do all individuals in a group follow the same response pattern?</a:t>
            </a:r>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050" y="3714750"/>
            <a:ext cx="3571875" cy="260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extBox 4"/>
          <p:cNvSpPr txBox="1"/>
          <p:nvPr/>
        </p:nvSpPr>
        <p:spPr>
          <a:xfrm>
            <a:off x="5105400" y="4073525"/>
            <a:ext cx="3429000" cy="1200150"/>
          </a:xfrm>
          <a:prstGeom prst="rect">
            <a:avLst/>
          </a:prstGeom>
          <a:noFill/>
        </p:spPr>
        <p:txBody>
          <a:bodyPr wrap="none">
            <a:spAutoFit/>
          </a:bodyPr>
          <a:lstStyle/>
          <a:p>
            <a:pPr algn="ctr">
              <a:defRPr/>
            </a:pPr>
            <a:r>
              <a:rPr lang="en-US" sz="2400" dirty="0">
                <a:solidFill>
                  <a:srgbClr val="C00000"/>
                </a:solidFill>
                <a:ea typeface="Arial" charset="0"/>
              </a:rPr>
              <a:t>Difficult or impossible to</a:t>
            </a:r>
          </a:p>
          <a:p>
            <a:pPr algn="ctr">
              <a:defRPr/>
            </a:pPr>
            <a:r>
              <a:rPr lang="en-US" sz="2400" dirty="0">
                <a:solidFill>
                  <a:srgbClr val="C00000"/>
                </a:solidFill>
                <a:ea typeface="Arial" charset="0"/>
              </a:rPr>
              <a:t>determine with</a:t>
            </a:r>
          </a:p>
          <a:p>
            <a:pPr algn="ctr">
              <a:defRPr/>
            </a:pPr>
            <a:r>
              <a:rPr lang="en-US" sz="2400" dirty="0">
                <a:solidFill>
                  <a:srgbClr val="C00000"/>
                </a:solidFill>
                <a:ea typeface="Arial" charset="0"/>
              </a:rPr>
              <a:t>a static line graph</a:t>
            </a:r>
          </a:p>
        </p:txBody>
      </p:sp>
      <p:sp>
        <p:nvSpPr>
          <p:cNvPr id="7" name="Rectangle 6"/>
          <p:cNvSpPr/>
          <p:nvPr/>
        </p:nvSpPr>
        <p:spPr>
          <a:xfrm>
            <a:off x="1465263" y="3838575"/>
            <a:ext cx="287337" cy="276225"/>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280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400" y="2690992"/>
            <a:ext cx="4471079" cy="279540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ltLang="en-US" b="1" dirty="0"/>
              <a:t>Solution: </a:t>
            </a:r>
            <a:r>
              <a:rPr lang="en-US" altLang="en-US" dirty="0"/>
              <a:t>Interactive Line Graph</a:t>
            </a:r>
            <a:endParaRPr lang="en-US" dirty="0"/>
          </a:p>
        </p:txBody>
      </p:sp>
      <p:sp>
        <p:nvSpPr>
          <p:cNvPr id="3" name="Content Placeholder 2"/>
          <p:cNvSpPr txBox="1">
            <a:spLocks/>
          </p:cNvSpPr>
          <p:nvPr/>
        </p:nvSpPr>
        <p:spPr>
          <a:xfrm>
            <a:off x="658813" y="1747838"/>
            <a:ext cx="7826375" cy="4805362"/>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Tx/>
              <a:buNone/>
              <a:defRPr/>
            </a:pPr>
            <a:r>
              <a:rPr lang="en-US" altLang="en-US" dirty="0" smtClean="0">
                <a:hlinkClick r:id="rId2"/>
              </a:rPr>
              <a:t>http://statistika.mfub.bg.ac.rs/interactive-graph/</a:t>
            </a:r>
            <a:endParaRPr lang="en-US" altLang="en-US" dirty="0" smtClean="0"/>
          </a:p>
          <a:p>
            <a:pPr>
              <a:defRPr/>
            </a:pPr>
            <a:endParaRPr lang="en-US" altLang="en-US" dirty="0" smtClean="0"/>
          </a:p>
        </p:txBody>
      </p:sp>
      <p:sp>
        <p:nvSpPr>
          <p:cNvPr id="19" name="Rectangle 18"/>
          <p:cNvSpPr/>
          <p:nvPr/>
        </p:nvSpPr>
        <p:spPr>
          <a:xfrm>
            <a:off x="1423079" y="2846389"/>
            <a:ext cx="601910" cy="20427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705600" y="4122003"/>
            <a:ext cx="2362200" cy="830997"/>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Link to video tutorial on site</a:t>
            </a:r>
            <a:endParaRPr lang="en-US" sz="2400"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6594" y="2686050"/>
            <a:ext cx="3225006" cy="10285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21" name="Straight Arrow Connector 20"/>
          <p:cNvCxnSpPr/>
          <p:nvPr/>
        </p:nvCxnSpPr>
        <p:spPr>
          <a:xfrm flipV="1">
            <a:off x="7848600" y="3615243"/>
            <a:ext cx="0" cy="516285"/>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59" y="2674203"/>
            <a:ext cx="5661722" cy="2895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39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0"/>
            <a:ext cx="7827264" cy="1066800"/>
          </a:xfrm>
        </p:spPr>
        <p:txBody>
          <a:bodyPr/>
          <a:lstStyle/>
          <a:p>
            <a:r>
              <a:rPr lang="en-US" dirty="0" smtClean="0"/>
              <a:t>Two Options for Easy Data Entry</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057400"/>
            <a:ext cx="2876550" cy="2609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381000" y="1600200"/>
            <a:ext cx="3211135" cy="461665"/>
          </a:xfrm>
          <a:prstGeom prst="rect">
            <a:avLst/>
          </a:prstGeom>
          <a:noFill/>
        </p:spPr>
        <p:txBody>
          <a:bodyPr wrap="none" rtlCol="0">
            <a:spAutoFit/>
          </a:bodyPr>
          <a:lstStyle/>
          <a:p>
            <a:r>
              <a:rPr lang="en-US" sz="2400" b="1" dirty="0" smtClean="0">
                <a:solidFill>
                  <a:srgbClr val="C00000"/>
                </a:solidFill>
              </a:rPr>
              <a:t>1. Manual data entry</a:t>
            </a:r>
            <a:endParaRPr lang="en-US" sz="2400" b="1" dirty="0">
              <a:solidFill>
                <a:srgbClr val="C00000"/>
              </a:solidFill>
            </a:endParaRPr>
          </a:p>
        </p:txBody>
      </p:sp>
      <p:sp>
        <p:nvSpPr>
          <p:cNvPr id="9" name="TextBox 8"/>
          <p:cNvSpPr txBox="1"/>
          <p:nvPr/>
        </p:nvSpPr>
        <p:spPr>
          <a:xfrm>
            <a:off x="5791200" y="1600200"/>
            <a:ext cx="2696572" cy="461665"/>
          </a:xfrm>
          <a:prstGeom prst="rect">
            <a:avLst/>
          </a:prstGeom>
          <a:noFill/>
        </p:spPr>
        <p:txBody>
          <a:bodyPr wrap="none" rtlCol="0">
            <a:spAutoFit/>
          </a:bodyPr>
          <a:lstStyle/>
          <a:p>
            <a:r>
              <a:rPr lang="en-US" sz="2400" b="1" dirty="0" smtClean="0">
                <a:solidFill>
                  <a:srgbClr val="C00000"/>
                </a:solidFill>
              </a:rPr>
              <a:t>2. Upload csv file</a:t>
            </a:r>
            <a:endParaRPr lang="en-US" sz="2400" b="1" dirty="0">
              <a:solidFill>
                <a:srgbClr val="C00000"/>
              </a:solidFill>
            </a:endParaRPr>
          </a:p>
        </p:txBody>
      </p: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 y="2057400"/>
            <a:ext cx="5295900" cy="402652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Content Placeholder 4"/>
          <p:cNvSpPr>
            <a:spLocks noGrp="1"/>
          </p:cNvSpPr>
          <p:nvPr>
            <p:ph sz="half" idx="1"/>
          </p:nvPr>
        </p:nvSpPr>
        <p:spPr>
          <a:xfrm>
            <a:off x="2057400" y="6096000"/>
            <a:ext cx="4370832" cy="533400"/>
          </a:xfrm>
        </p:spPr>
        <p:txBody>
          <a:bodyPr/>
          <a:lstStyle/>
          <a:p>
            <a:pPr marL="0" indent="0" algn="ctr">
              <a:buNone/>
            </a:pPr>
            <a:r>
              <a:rPr lang="en-US" sz="2400" dirty="0" smtClean="0"/>
              <a:t>Download template csv file</a:t>
            </a:r>
            <a:endParaRPr lang="en-US" sz="2400" dirty="0"/>
          </a:p>
        </p:txBody>
      </p:sp>
      <p:cxnSp>
        <p:nvCxnSpPr>
          <p:cNvPr id="14" name="Straight Arrow Connector 13"/>
          <p:cNvCxnSpPr/>
          <p:nvPr/>
        </p:nvCxnSpPr>
        <p:spPr>
          <a:xfrm flipV="1">
            <a:off x="3454051" y="5867400"/>
            <a:ext cx="0" cy="45720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307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3947160" cy="1371600"/>
          </a:xfrm>
        </p:spPr>
        <p:txBody>
          <a:bodyPr/>
          <a:lstStyle/>
          <a:p>
            <a:pPr algn="ctr"/>
            <a:r>
              <a:rPr lang="en-US" dirty="0" smtClean="0"/>
              <a:t>View different summary statistics</a:t>
            </a:r>
            <a:endParaRPr lang="en-US" dirty="0"/>
          </a:p>
        </p:txBody>
      </p:sp>
      <p:sp>
        <p:nvSpPr>
          <p:cNvPr id="5" name="Content Placeholder 4"/>
          <p:cNvSpPr>
            <a:spLocks noGrp="1"/>
          </p:cNvSpPr>
          <p:nvPr>
            <p:ph sz="half" idx="1"/>
          </p:nvPr>
        </p:nvSpPr>
        <p:spPr>
          <a:xfrm>
            <a:off x="457200" y="1828800"/>
            <a:ext cx="3505200" cy="1600200"/>
          </a:xfrm>
        </p:spPr>
        <p:txBody>
          <a:bodyPr/>
          <a:lstStyle/>
          <a:p>
            <a:pPr marL="0" indent="0" algn="ctr">
              <a:buNone/>
            </a:pPr>
            <a:r>
              <a:rPr lang="en-US" dirty="0" smtClean="0"/>
              <a:t>Semi-transparent shading: Easy to assess overlap between groups</a:t>
            </a:r>
            <a:endParaRPr lang="en-US" dirty="0"/>
          </a:p>
        </p:txBody>
      </p:sp>
      <p:sp>
        <p:nvSpPr>
          <p:cNvPr id="6" name="Content Placeholder 5"/>
          <p:cNvSpPr>
            <a:spLocks noGrp="1"/>
          </p:cNvSpPr>
          <p:nvPr>
            <p:ph sz="half" idx="2"/>
          </p:nvPr>
        </p:nvSpPr>
        <p:spPr/>
        <p:txBody>
          <a:bodyPr/>
          <a:lstStyle/>
          <a:p>
            <a:endParaRPr lang="en-US"/>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615" r="9188" b="639"/>
          <a:stretch/>
        </p:blipFill>
        <p:spPr bwMode="auto">
          <a:xfrm>
            <a:off x="3947160" y="-1"/>
            <a:ext cx="5196840" cy="686725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3706368" y="4648200"/>
            <a:ext cx="533400" cy="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Content Placeholder 4"/>
          <p:cNvSpPr txBox="1">
            <a:spLocks/>
          </p:cNvSpPr>
          <p:nvPr/>
        </p:nvSpPr>
        <p:spPr>
          <a:xfrm>
            <a:off x="886968" y="4267200"/>
            <a:ext cx="2923032" cy="1447800"/>
          </a:xfrm>
          <a:prstGeom prst="rect">
            <a:avLst/>
          </a:prstGeom>
        </p:spPr>
        <p:txBody>
          <a:bodyPr vert="horz" lIns="0" tIns="228600" rIns="0" bIns="45720" rtlCol="0">
            <a:noAutofit/>
          </a:bodyPr>
          <a:lstStyle>
            <a:lvl1pPr marL="228600" indent="-228600" algn="l" defTabSz="914400" rtl="0" eaLnBrk="1" latinLnBrk="0" hangingPunct="1">
              <a:lnSpc>
                <a:spcPct val="90000"/>
              </a:lnSpc>
              <a:spcBef>
                <a:spcPts val="1500"/>
              </a:spcBef>
              <a:buClr>
                <a:schemeClr val="tx2"/>
              </a:buClr>
              <a:buFont typeface="Arial" pitchFamily="34" charset="0"/>
              <a:buChar char="•"/>
              <a:defRPr sz="24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dirty="0" smtClean="0"/>
              <a:t>Select any option; graph automatically updates</a:t>
            </a:r>
            <a:endParaRPr lang="en-US" dirty="0"/>
          </a:p>
        </p:txBody>
      </p:sp>
      <p:cxnSp>
        <p:nvCxnSpPr>
          <p:cNvPr id="9" name="Straight Arrow Connector 8"/>
          <p:cNvCxnSpPr/>
          <p:nvPr/>
        </p:nvCxnSpPr>
        <p:spPr>
          <a:xfrm>
            <a:off x="3657600" y="2209800"/>
            <a:ext cx="533400" cy="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287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8055"/>
          <a:stretch/>
        </p:blipFill>
        <p:spPr bwMode="auto">
          <a:xfrm>
            <a:off x="3657600" y="-7523"/>
            <a:ext cx="4419600" cy="311421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 b="40744"/>
          <a:stretch/>
        </p:blipFill>
        <p:spPr bwMode="auto">
          <a:xfrm>
            <a:off x="1066800" y="3124200"/>
            <a:ext cx="8066852" cy="3733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0" y="304800"/>
            <a:ext cx="3761232" cy="1371600"/>
          </a:xfrm>
        </p:spPr>
        <p:txBody>
          <a:bodyPr/>
          <a:lstStyle/>
          <a:p>
            <a:pPr algn="ctr"/>
            <a:r>
              <a:rPr lang="en-US" dirty="0" smtClean="0"/>
              <a:t>Focus on specific groups, conditions or time points</a:t>
            </a:r>
            <a:endParaRPr lang="en-US" dirty="0"/>
          </a:p>
        </p:txBody>
      </p:sp>
      <p:cxnSp>
        <p:nvCxnSpPr>
          <p:cNvPr id="4" name="Straight Arrow Connector 3"/>
          <p:cNvCxnSpPr/>
          <p:nvPr/>
        </p:nvCxnSpPr>
        <p:spPr>
          <a:xfrm>
            <a:off x="762000" y="3048000"/>
            <a:ext cx="0" cy="3524250"/>
          </a:xfrm>
          <a:prstGeom prst="straightConnector1">
            <a:avLst/>
          </a:prstGeom>
          <a:ln w="44450">
            <a:solidFill>
              <a:srgbClr val="C00000"/>
            </a:solidFill>
            <a:tailEnd type="none"/>
          </a:ln>
        </p:spPr>
        <p:style>
          <a:lnRef idx="1">
            <a:schemeClr val="accent1"/>
          </a:lnRef>
          <a:fillRef idx="0">
            <a:schemeClr val="accent1"/>
          </a:fillRef>
          <a:effectRef idx="0">
            <a:schemeClr val="accent1"/>
          </a:effectRef>
          <a:fontRef idx="minor">
            <a:schemeClr val="tx1"/>
          </a:fontRef>
        </p:style>
      </p:cxnSp>
      <p:sp>
        <p:nvSpPr>
          <p:cNvPr id="8" name="Content Placeholder 4"/>
          <p:cNvSpPr txBox="1">
            <a:spLocks/>
          </p:cNvSpPr>
          <p:nvPr/>
        </p:nvSpPr>
        <p:spPr>
          <a:xfrm>
            <a:off x="24384" y="1524000"/>
            <a:ext cx="2923032" cy="1447800"/>
          </a:xfrm>
          <a:prstGeom prst="rect">
            <a:avLst/>
          </a:prstGeom>
        </p:spPr>
        <p:txBody>
          <a:bodyPr vert="horz" lIns="0" tIns="228600" rIns="0" bIns="45720" rtlCol="0">
            <a:noAutofit/>
          </a:bodyPr>
          <a:lstStyle>
            <a:lvl1pPr marL="228600" indent="-228600" algn="l" defTabSz="914400" rtl="0" eaLnBrk="1" latinLnBrk="0" hangingPunct="1">
              <a:lnSpc>
                <a:spcPct val="90000"/>
              </a:lnSpc>
              <a:spcBef>
                <a:spcPts val="1500"/>
              </a:spcBef>
              <a:buClr>
                <a:schemeClr val="tx2"/>
              </a:buClr>
              <a:buFont typeface="Arial" pitchFamily="34" charset="0"/>
              <a:buChar char="•"/>
              <a:defRPr sz="24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dirty="0" smtClean="0"/>
              <a:t>Uncheck the box next to any group or condition to delete it from the graph</a:t>
            </a:r>
            <a:endParaRPr lang="en-US" dirty="0"/>
          </a:p>
        </p:txBody>
      </p:sp>
      <p:sp>
        <p:nvSpPr>
          <p:cNvPr id="7" name="Rectangle 6"/>
          <p:cNvSpPr/>
          <p:nvPr/>
        </p:nvSpPr>
        <p:spPr>
          <a:xfrm>
            <a:off x="1447800" y="6400800"/>
            <a:ext cx="34290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76700" y="6400800"/>
            <a:ext cx="34290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43700" y="6400800"/>
            <a:ext cx="34290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429000" y="5181600"/>
            <a:ext cx="36576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429000" y="4739640"/>
            <a:ext cx="36576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29000" y="4288536"/>
            <a:ext cx="365760" cy="304800"/>
          </a:xfrm>
          <a:prstGeom prst="rect">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a:off x="762000" y="6553200"/>
            <a:ext cx="685800" cy="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1618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15400" cy="609600"/>
          </a:xfrm>
        </p:spPr>
        <p:txBody>
          <a:bodyPr/>
          <a:lstStyle/>
          <a:p>
            <a:pPr algn="ctr"/>
            <a:r>
              <a:rPr lang="en-US" dirty="0" smtClean="0"/>
              <a:t>View lines for any individual</a:t>
            </a:r>
            <a:endParaRPr lang="en-US" dirty="0"/>
          </a:p>
        </p:txBody>
      </p:sp>
      <p:sp>
        <p:nvSpPr>
          <p:cNvPr id="8" name="Content Placeholder 4"/>
          <p:cNvSpPr txBox="1">
            <a:spLocks/>
          </p:cNvSpPr>
          <p:nvPr/>
        </p:nvSpPr>
        <p:spPr>
          <a:xfrm>
            <a:off x="99693" y="4302918"/>
            <a:ext cx="1671957" cy="2250282"/>
          </a:xfrm>
          <a:prstGeom prst="rect">
            <a:avLst/>
          </a:prstGeom>
        </p:spPr>
        <p:txBody>
          <a:bodyPr vert="horz" lIns="0" tIns="228600" rIns="0" bIns="45720" rtlCol="0">
            <a:noAutofit/>
          </a:bodyPr>
          <a:lstStyle>
            <a:lvl1pPr marL="228600" indent="-228600" algn="l" defTabSz="914400" rtl="0" eaLnBrk="1" latinLnBrk="0" hangingPunct="1">
              <a:lnSpc>
                <a:spcPct val="90000"/>
              </a:lnSpc>
              <a:spcBef>
                <a:spcPts val="1500"/>
              </a:spcBef>
              <a:buClr>
                <a:schemeClr val="tx2"/>
              </a:buClr>
              <a:buFont typeface="Arial" pitchFamily="34" charset="0"/>
              <a:buChar char="•"/>
              <a:defRPr sz="24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dirty="0" smtClean="0"/>
              <a:t>Check boxes to view individual lines</a:t>
            </a:r>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671" t="6270" r="15492" b="13094"/>
          <a:stretch/>
        </p:blipFill>
        <p:spPr bwMode="auto">
          <a:xfrm>
            <a:off x="533400" y="594359"/>
            <a:ext cx="3886200" cy="288689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357" y="3579604"/>
            <a:ext cx="2595243" cy="32593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6661" t="6204" r="15618" b="13162"/>
          <a:stretch/>
        </p:blipFill>
        <p:spPr bwMode="auto">
          <a:xfrm>
            <a:off x="5103415" y="609600"/>
            <a:ext cx="3888185" cy="28883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0800" y="3576460"/>
            <a:ext cx="2576576" cy="326249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1447800" y="4724400"/>
            <a:ext cx="533400" cy="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1290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534400" cy="533400"/>
          </a:xfrm>
        </p:spPr>
        <p:txBody>
          <a:bodyPr/>
          <a:lstStyle/>
          <a:p>
            <a:r>
              <a:rPr lang="en-US" sz="2800" dirty="0" smtClean="0"/>
              <a:t>View change scores for any 2 conditions / time points</a:t>
            </a:r>
            <a:endParaRPr lang="en-US" sz="2800" dirty="0"/>
          </a:p>
        </p:txBody>
      </p:sp>
      <p:sp>
        <p:nvSpPr>
          <p:cNvPr id="5" name="Content Placeholder 4"/>
          <p:cNvSpPr>
            <a:spLocks noGrp="1"/>
          </p:cNvSpPr>
          <p:nvPr>
            <p:ph sz="half" idx="1"/>
          </p:nvPr>
        </p:nvSpPr>
        <p:spPr>
          <a:xfrm>
            <a:off x="76200" y="533400"/>
            <a:ext cx="1600200" cy="1600200"/>
          </a:xfrm>
        </p:spPr>
        <p:txBody>
          <a:bodyPr/>
          <a:lstStyle/>
          <a:p>
            <a:pPr marL="0" indent="0" algn="ctr">
              <a:buNone/>
            </a:pPr>
            <a:r>
              <a:rPr lang="en-US" dirty="0" smtClean="0"/>
              <a:t>Difference plot tab</a:t>
            </a:r>
          </a:p>
        </p:txBody>
      </p:sp>
      <p:cxnSp>
        <p:nvCxnSpPr>
          <p:cNvPr id="9" name="Straight Arrow Connector 8"/>
          <p:cNvCxnSpPr/>
          <p:nvPr/>
        </p:nvCxnSpPr>
        <p:spPr>
          <a:xfrm>
            <a:off x="1600200" y="914400"/>
            <a:ext cx="533400" cy="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4891" y="609600"/>
            <a:ext cx="6872909" cy="6172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4" name="Straight Arrow Connector 3"/>
          <p:cNvCxnSpPr/>
          <p:nvPr/>
        </p:nvCxnSpPr>
        <p:spPr>
          <a:xfrm>
            <a:off x="1828800" y="5181600"/>
            <a:ext cx="533400" cy="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Content Placeholder 4"/>
          <p:cNvSpPr>
            <a:spLocks noGrp="1"/>
          </p:cNvSpPr>
          <p:nvPr>
            <p:ph sz="half" idx="1"/>
          </p:nvPr>
        </p:nvSpPr>
        <p:spPr>
          <a:xfrm>
            <a:off x="152400" y="4800600"/>
            <a:ext cx="2057400" cy="914400"/>
          </a:xfrm>
        </p:spPr>
        <p:txBody>
          <a:bodyPr/>
          <a:lstStyle/>
          <a:p>
            <a:pPr marL="0" indent="0" algn="ctr">
              <a:buNone/>
            </a:pPr>
            <a:r>
              <a:rPr lang="en-US" sz="2200" dirty="0" smtClean="0"/>
              <a:t>Change summary line</a:t>
            </a:r>
          </a:p>
        </p:txBody>
      </p:sp>
      <p:cxnSp>
        <p:nvCxnSpPr>
          <p:cNvPr id="14" name="Straight Arrow Connector 13"/>
          <p:cNvCxnSpPr/>
          <p:nvPr/>
        </p:nvCxnSpPr>
        <p:spPr>
          <a:xfrm>
            <a:off x="4114800" y="6172200"/>
            <a:ext cx="533400" cy="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Content Placeholder 4"/>
          <p:cNvSpPr>
            <a:spLocks noGrp="1"/>
          </p:cNvSpPr>
          <p:nvPr>
            <p:ph sz="half" idx="1"/>
          </p:nvPr>
        </p:nvSpPr>
        <p:spPr>
          <a:xfrm>
            <a:off x="1066800" y="5791200"/>
            <a:ext cx="3581400" cy="457200"/>
          </a:xfrm>
        </p:spPr>
        <p:txBody>
          <a:bodyPr/>
          <a:lstStyle/>
          <a:p>
            <a:pPr marL="0" indent="0" algn="ctr">
              <a:buNone/>
            </a:pPr>
            <a:r>
              <a:rPr lang="en-US" sz="2200" dirty="0" smtClean="0"/>
              <a:t>Change conditions</a:t>
            </a:r>
          </a:p>
        </p:txBody>
      </p:sp>
      <p:cxnSp>
        <p:nvCxnSpPr>
          <p:cNvPr id="16" name="Straight Arrow Connector 15"/>
          <p:cNvCxnSpPr/>
          <p:nvPr/>
        </p:nvCxnSpPr>
        <p:spPr>
          <a:xfrm>
            <a:off x="6400800" y="6629400"/>
            <a:ext cx="533400" cy="0"/>
          </a:xfrm>
          <a:prstGeom prst="straightConnector1">
            <a:avLst/>
          </a:prstGeom>
          <a:ln w="444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7" name="Content Placeholder 4"/>
          <p:cNvSpPr>
            <a:spLocks noGrp="1"/>
          </p:cNvSpPr>
          <p:nvPr>
            <p:ph sz="half" idx="1"/>
          </p:nvPr>
        </p:nvSpPr>
        <p:spPr>
          <a:xfrm>
            <a:off x="3352800" y="6248400"/>
            <a:ext cx="3581400" cy="457200"/>
          </a:xfrm>
        </p:spPr>
        <p:txBody>
          <a:bodyPr/>
          <a:lstStyle/>
          <a:p>
            <a:pPr marL="0" indent="0" algn="ctr">
              <a:buNone/>
            </a:pPr>
            <a:r>
              <a:rPr lang="en-US" sz="2200" dirty="0" smtClean="0"/>
              <a:t>Show / hide groups</a:t>
            </a:r>
          </a:p>
        </p:txBody>
      </p:sp>
    </p:spTree>
    <p:extLst>
      <p:ext uri="{BB962C8B-B14F-4D97-AF65-F5344CB8AC3E}">
        <p14:creationId xmlns:p14="http://schemas.microsoft.com/office/powerpoint/2010/main" val="849184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20675" y="381000"/>
            <a:ext cx="8518525" cy="58674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675" y="503238"/>
            <a:ext cx="8472488" cy="2492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4"/>
          <p:cNvPicPr>
            <a:picLocks noChangeAspect="1"/>
          </p:cNvPicPr>
          <p:nvPr/>
        </p:nvPicPr>
        <p:blipFill>
          <a:blip r:embed="rId3">
            <a:extLst>
              <a:ext uri="{28A0092B-C50C-407E-A947-70E740481C1C}">
                <a14:useLocalDpi xmlns:a14="http://schemas.microsoft.com/office/drawing/2010/main" val="0"/>
              </a:ext>
            </a:extLst>
          </a:blip>
          <a:srcRect b="21873"/>
          <a:stretch>
            <a:fillRect/>
          </a:stretch>
        </p:blipFill>
        <p:spPr bwMode="auto">
          <a:xfrm>
            <a:off x="3535363" y="3481388"/>
            <a:ext cx="4598987" cy="250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l="25256" t="47884" r="71381" b="38742"/>
          <a:stretch>
            <a:fillRect/>
          </a:stretch>
        </p:blipFill>
        <p:spPr bwMode="auto">
          <a:xfrm>
            <a:off x="1192213" y="3422650"/>
            <a:ext cx="1727200" cy="2749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Grafik 1"/>
          <p:cNvPicPr>
            <a:picLocks noChangeAspect="1"/>
          </p:cNvPicPr>
          <p:nvPr/>
        </p:nvPicPr>
        <p:blipFill>
          <a:blip r:embed="rId5"/>
          <a:stretch>
            <a:fillRect/>
          </a:stretch>
        </p:blipFill>
        <p:spPr>
          <a:xfrm>
            <a:off x="457200" y="1143000"/>
            <a:ext cx="1981200" cy="1981200"/>
          </a:xfrm>
          <a:prstGeom prst="rect">
            <a:avLst/>
          </a:prstGeom>
        </p:spPr>
      </p:pic>
    </p:spTree>
    <p:extLst>
      <p:ext uri="{BB962C8B-B14F-4D97-AF65-F5344CB8AC3E}">
        <p14:creationId xmlns:p14="http://schemas.microsoft.com/office/powerpoint/2010/main" val="156676364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0"/>
            <a:ext cx="7827264" cy="914400"/>
          </a:xfrm>
        </p:spPr>
        <p:txBody>
          <a:bodyPr/>
          <a:lstStyle/>
          <a:p>
            <a:r>
              <a:rPr lang="en-US" dirty="0" smtClean="0"/>
              <a:t>Features for Publications</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4" y="2352675"/>
            <a:ext cx="2771775" cy="22216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393507"/>
            <a:ext cx="3771900" cy="6915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24" y="4800600"/>
            <a:ext cx="3814763" cy="685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7" name="Content Placeholder 4"/>
          <p:cNvSpPr txBox="1">
            <a:spLocks/>
          </p:cNvSpPr>
          <p:nvPr/>
        </p:nvSpPr>
        <p:spPr>
          <a:xfrm>
            <a:off x="4114800" y="1393507"/>
            <a:ext cx="4800600" cy="914400"/>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457200">
              <a:buFont typeface="+mj-lt"/>
              <a:buAutoNum type="arabicPeriod"/>
            </a:pPr>
            <a:r>
              <a:rPr lang="en-US" sz="2400" dirty="0" smtClean="0"/>
              <a:t>Save any static graph that you want to include in your paper</a:t>
            </a:r>
          </a:p>
          <a:p>
            <a:pPr marL="0" indent="-457200">
              <a:buFont typeface="+mj-lt"/>
              <a:buAutoNum type="arabicPeriod"/>
            </a:pPr>
            <a:r>
              <a:rPr lang="en-US" sz="2400" dirty="0"/>
              <a:t>Saved graphs appear in the “Build” menu. </a:t>
            </a:r>
            <a:r>
              <a:rPr lang="en-US" sz="2200" dirty="0"/>
              <a:t>Readers can explore the entire dataset or click on </a:t>
            </a:r>
            <a:r>
              <a:rPr lang="en-US" sz="2200" dirty="0" smtClean="0"/>
              <a:t>a saved graph to </a:t>
            </a:r>
            <a:r>
              <a:rPr lang="en-US" sz="2200" dirty="0"/>
              <a:t>explore a specific figure from your </a:t>
            </a:r>
            <a:r>
              <a:rPr lang="en-US" sz="2200" dirty="0" smtClean="0"/>
              <a:t>paper.</a:t>
            </a:r>
          </a:p>
          <a:p>
            <a:pPr marL="0" indent="-457200">
              <a:buFont typeface="+mj-lt"/>
              <a:buAutoNum type="arabicPeriod"/>
            </a:pPr>
            <a:r>
              <a:rPr lang="en-US" sz="2400" dirty="0" smtClean="0"/>
              <a:t>You </a:t>
            </a:r>
            <a:r>
              <a:rPr lang="en-US" sz="2400" dirty="0"/>
              <a:t>can download:</a:t>
            </a:r>
          </a:p>
          <a:p>
            <a:pPr marL="463550" lvl="1" indent="-457200">
              <a:buFontTx/>
              <a:buChar char="-"/>
            </a:pPr>
            <a:r>
              <a:rPr lang="en-US" sz="2200" dirty="0"/>
              <a:t>csv </a:t>
            </a:r>
            <a:r>
              <a:rPr lang="en-US" sz="2200" dirty="0" err="1"/>
              <a:t>datafile</a:t>
            </a:r>
            <a:r>
              <a:rPr lang="en-US" sz="2200" dirty="0"/>
              <a:t> </a:t>
            </a:r>
          </a:p>
          <a:p>
            <a:pPr marL="463550" lvl="1" indent="-457200">
              <a:buFontTx/>
              <a:buChar char="-"/>
            </a:pPr>
            <a:r>
              <a:rPr lang="en-US" sz="2200" dirty="0"/>
              <a:t>Tiff files for </a:t>
            </a:r>
            <a:r>
              <a:rPr lang="en-US" sz="2200" dirty="0" smtClean="0"/>
              <a:t>saved </a:t>
            </a:r>
            <a:r>
              <a:rPr lang="en-US" sz="2200" dirty="0"/>
              <a:t>static graphs</a:t>
            </a:r>
          </a:p>
          <a:p>
            <a:pPr marL="463550" lvl="1" indent="-457200">
              <a:buFontTx/>
              <a:buChar char="-"/>
            </a:pPr>
            <a:r>
              <a:rPr lang="en-US" sz="2200" dirty="0"/>
              <a:t>Xml file </a:t>
            </a:r>
            <a:r>
              <a:rPr lang="en-US" sz="2200" dirty="0" smtClean="0"/>
              <a:t>of interactive </a:t>
            </a:r>
            <a:r>
              <a:rPr lang="en-US" sz="2200" dirty="0"/>
              <a:t>graphic to include in </a:t>
            </a:r>
            <a:r>
              <a:rPr lang="en-US" sz="2200" dirty="0" smtClean="0"/>
              <a:t>paper supplement </a:t>
            </a:r>
            <a:endParaRPr lang="en-US" sz="2200" dirty="0"/>
          </a:p>
          <a:p>
            <a:pPr marL="0" indent="-457200">
              <a:buFont typeface="+mj-lt"/>
              <a:buAutoNum type="arabicPeriod"/>
            </a:pPr>
            <a:endParaRPr lang="en-US" sz="2200" dirty="0" smtClean="0"/>
          </a:p>
        </p:txBody>
      </p:sp>
      <p:grpSp>
        <p:nvGrpSpPr>
          <p:cNvPr id="6" name="Group 5"/>
          <p:cNvGrpSpPr/>
          <p:nvPr/>
        </p:nvGrpSpPr>
        <p:grpSpPr>
          <a:xfrm>
            <a:off x="76200" y="1143000"/>
            <a:ext cx="457200" cy="402907"/>
            <a:chOff x="1828800" y="990600"/>
            <a:chExt cx="457200" cy="402907"/>
          </a:xfrm>
        </p:grpSpPr>
        <p:sp>
          <p:nvSpPr>
            <p:cNvPr id="3" name="Oval 2"/>
            <p:cNvSpPr/>
            <p:nvPr/>
          </p:nvSpPr>
          <p:spPr>
            <a:xfrm>
              <a:off x="1828800" y="990600"/>
              <a:ext cx="457200" cy="40290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905000" y="1002268"/>
              <a:ext cx="312906" cy="369332"/>
            </a:xfrm>
            <a:prstGeom prst="rect">
              <a:avLst/>
            </a:prstGeom>
            <a:noFill/>
          </p:spPr>
          <p:txBody>
            <a:bodyPr wrap="none" rtlCol="0">
              <a:spAutoFit/>
            </a:bodyPr>
            <a:lstStyle/>
            <a:p>
              <a:r>
                <a:rPr lang="en-US" b="1" dirty="0">
                  <a:solidFill>
                    <a:srgbClr val="C00000"/>
                  </a:solidFill>
                </a:rPr>
                <a:t>1</a:t>
              </a:r>
            </a:p>
          </p:txBody>
        </p:sp>
      </p:grpSp>
      <p:grpSp>
        <p:nvGrpSpPr>
          <p:cNvPr id="13" name="Group 12"/>
          <p:cNvGrpSpPr/>
          <p:nvPr/>
        </p:nvGrpSpPr>
        <p:grpSpPr>
          <a:xfrm>
            <a:off x="1219200" y="3254693"/>
            <a:ext cx="457200" cy="402907"/>
            <a:chOff x="1828800" y="990600"/>
            <a:chExt cx="457200" cy="402907"/>
          </a:xfrm>
        </p:grpSpPr>
        <p:sp>
          <p:nvSpPr>
            <p:cNvPr id="14" name="Oval 13"/>
            <p:cNvSpPr/>
            <p:nvPr/>
          </p:nvSpPr>
          <p:spPr>
            <a:xfrm>
              <a:off x="1828800" y="990600"/>
              <a:ext cx="457200" cy="40290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905000" y="1002268"/>
              <a:ext cx="312906" cy="369332"/>
            </a:xfrm>
            <a:prstGeom prst="rect">
              <a:avLst/>
            </a:prstGeom>
            <a:noFill/>
          </p:spPr>
          <p:txBody>
            <a:bodyPr wrap="none" rtlCol="0">
              <a:spAutoFit/>
            </a:bodyPr>
            <a:lstStyle/>
            <a:p>
              <a:r>
                <a:rPr lang="en-US" b="1" dirty="0" smtClean="0">
                  <a:solidFill>
                    <a:srgbClr val="C00000"/>
                  </a:solidFill>
                </a:rPr>
                <a:t>2</a:t>
              </a:r>
              <a:endParaRPr lang="en-US" b="1" dirty="0">
                <a:solidFill>
                  <a:srgbClr val="C00000"/>
                </a:solidFill>
              </a:endParaRPr>
            </a:p>
          </p:txBody>
        </p:sp>
      </p:grpSp>
      <p:grpSp>
        <p:nvGrpSpPr>
          <p:cNvPr id="16" name="Group 15"/>
          <p:cNvGrpSpPr/>
          <p:nvPr/>
        </p:nvGrpSpPr>
        <p:grpSpPr>
          <a:xfrm>
            <a:off x="2743200" y="4931093"/>
            <a:ext cx="457200" cy="402907"/>
            <a:chOff x="1828800" y="990600"/>
            <a:chExt cx="457200" cy="402907"/>
          </a:xfrm>
        </p:grpSpPr>
        <p:sp>
          <p:nvSpPr>
            <p:cNvPr id="17" name="Oval 16"/>
            <p:cNvSpPr/>
            <p:nvPr/>
          </p:nvSpPr>
          <p:spPr>
            <a:xfrm>
              <a:off x="1828800" y="990600"/>
              <a:ext cx="457200" cy="402907"/>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905000" y="1002268"/>
              <a:ext cx="312906" cy="369332"/>
            </a:xfrm>
            <a:prstGeom prst="rect">
              <a:avLst/>
            </a:prstGeom>
            <a:noFill/>
          </p:spPr>
          <p:txBody>
            <a:bodyPr wrap="none" rtlCol="0">
              <a:spAutoFit/>
            </a:bodyPr>
            <a:lstStyle/>
            <a:p>
              <a:r>
                <a:rPr lang="en-US" b="1" dirty="0" smtClean="0">
                  <a:solidFill>
                    <a:srgbClr val="C00000"/>
                  </a:solidFill>
                </a:rPr>
                <a:t>3</a:t>
              </a:r>
              <a:endParaRPr lang="en-US" b="1" dirty="0">
                <a:solidFill>
                  <a:srgbClr val="C00000"/>
                </a:solidFill>
              </a:endParaRPr>
            </a:p>
          </p:txBody>
        </p:sp>
      </p:grpSp>
    </p:spTree>
    <p:extLst>
      <p:ext uri="{BB962C8B-B14F-4D97-AF65-F5344CB8AC3E}">
        <p14:creationId xmlns:p14="http://schemas.microsoft.com/office/powerpoint/2010/main" val="1870971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11" y="1600200"/>
            <a:ext cx="8445889" cy="28194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0"/>
            <a:ext cx="8180832" cy="1371600"/>
          </a:xfrm>
        </p:spPr>
        <p:txBody>
          <a:bodyPr/>
          <a:lstStyle/>
          <a:p>
            <a:pPr algn="ctr">
              <a:lnSpc>
                <a:spcPts val="3840"/>
              </a:lnSpc>
            </a:pPr>
            <a:r>
              <a:rPr lang="en-US" dirty="0" smtClean="0"/>
              <a:t>Interactive </a:t>
            </a:r>
            <a:r>
              <a:rPr lang="en-US" dirty="0" err="1" smtClean="0"/>
              <a:t>Dotplot</a:t>
            </a:r>
            <a:r>
              <a:rPr lang="en-US" dirty="0"/>
              <a:t/>
            </a:r>
            <a:br>
              <a:rPr lang="en-US" dirty="0"/>
            </a:br>
            <a:r>
              <a:rPr lang="en-US" sz="3000" dirty="0"/>
              <a:t>http://statistika.mfub.bg.ac.rs/interactive-dotplot/</a:t>
            </a:r>
          </a:p>
        </p:txBody>
      </p:sp>
      <p:sp>
        <p:nvSpPr>
          <p:cNvPr id="2" name="Inhaltsplatzhalter 1"/>
          <p:cNvSpPr>
            <a:spLocks noGrp="1"/>
          </p:cNvSpPr>
          <p:nvPr>
            <p:ph idx="1"/>
          </p:nvPr>
        </p:nvSpPr>
        <p:spPr>
          <a:xfrm>
            <a:off x="658368" y="4572000"/>
            <a:ext cx="7827264" cy="1600200"/>
          </a:xfrm>
        </p:spPr>
        <p:txBody>
          <a:bodyPr/>
          <a:lstStyle/>
          <a:p>
            <a:pPr marL="514350" indent="-514350">
              <a:buFont typeface="+mj-lt"/>
              <a:buAutoNum type="arabicPeriod"/>
            </a:pPr>
            <a:r>
              <a:rPr lang="en-US" dirty="0" smtClean="0"/>
              <a:t>View different types of graphs</a:t>
            </a:r>
          </a:p>
          <a:p>
            <a:pPr marL="514350" indent="-514350">
              <a:buFont typeface="+mj-lt"/>
              <a:buAutoNum type="arabicPeriod"/>
            </a:pPr>
            <a:r>
              <a:rPr lang="en-US" dirty="0" smtClean="0"/>
              <a:t>Examine subgroups (i.e. male vs. female)</a:t>
            </a:r>
          </a:p>
          <a:p>
            <a:pPr marL="514350" indent="-514350">
              <a:buFont typeface="+mj-lt"/>
              <a:buAutoNum type="arabicPeriod"/>
            </a:pPr>
            <a:r>
              <a:rPr lang="en-US" dirty="0" smtClean="0"/>
              <a:t>Examine clusters of non-independent data</a:t>
            </a:r>
            <a:endParaRPr lang="de-DE" dirty="0"/>
          </a:p>
        </p:txBody>
      </p:sp>
    </p:spTree>
    <p:extLst>
      <p:ext uri="{BB962C8B-B14F-4D97-AF65-F5344CB8AC3E}">
        <p14:creationId xmlns:p14="http://schemas.microsoft.com/office/powerpoint/2010/main" val="1413298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9600" y="3048001"/>
            <a:ext cx="2479382" cy="16764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r="19629"/>
          <a:stretch/>
        </p:blipFill>
        <p:spPr>
          <a:xfrm>
            <a:off x="667708" y="3054645"/>
            <a:ext cx="2313432" cy="1599152"/>
          </a:xfrm>
          <a:prstGeom prst="rect">
            <a:avLst/>
          </a:prstGeom>
        </p:spPr>
      </p:pic>
      <p:sp>
        <p:nvSpPr>
          <p:cNvPr id="7" name="TextBox 6"/>
          <p:cNvSpPr txBox="1"/>
          <p:nvPr/>
        </p:nvSpPr>
        <p:spPr>
          <a:xfrm>
            <a:off x="839157" y="4572001"/>
            <a:ext cx="4247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Symmetric</a:t>
            </a:r>
            <a:endParaRPr lang="en-US" sz="700" dirty="0">
              <a:latin typeface="Arial" panose="020B0604020202020204" pitchFamily="34" charset="0"/>
              <a:cs typeface="Arial" panose="020B0604020202020204" pitchFamily="34" charset="0"/>
            </a:endParaRPr>
          </a:p>
        </p:txBody>
      </p:sp>
      <p:sp>
        <p:nvSpPr>
          <p:cNvPr id="8" name="TextBox 7"/>
          <p:cNvSpPr txBox="1"/>
          <p:nvPr/>
        </p:nvSpPr>
        <p:spPr>
          <a:xfrm>
            <a:off x="1463069" y="4572001"/>
            <a:ext cx="317395"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Skewed</a:t>
            </a:r>
            <a:endParaRPr lang="en-US" sz="700" dirty="0">
              <a:latin typeface="Arial" panose="020B0604020202020204" pitchFamily="34" charset="0"/>
              <a:cs typeface="Arial" panose="020B0604020202020204" pitchFamily="34" charset="0"/>
            </a:endParaRPr>
          </a:p>
        </p:txBody>
      </p:sp>
      <p:sp>
        <p:nvSpPr>
          <p:cNvPr id="9" name="TextBox 8"/>
          <p:cNvSpPr txBox="1"/>
          <p:nvPr/>
        </p:nvSpPr>
        <p:spPr>
          <a:xfrm>
            <a:off x="2049368" y="4572001"/>
            <a:ext cx="2644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Outlier</a:t>
            </a:r>
            <a:endParaRPr lang="en-US" sz="700" dirty="0">
              <a:latin typeface="Arial" panose="020B0604020202020204" pitchFamily="34" charset="0"/>
              <a:cs typeface="Arial" panose="020B0604020202020204" pitchFamily="34" charset="0"/>
            </a:endParaRPr>
          </a:p>
        </p:txBody>
      </p:sp>
      <p:sp>
        <p:nvSpPr>
          <p:cNvPr id="10" name="TextBox 9"/>
          <p:cNvSpPr txBox="1"/>
          <p:nvPr/>
        </p:nvSpPr>
        <p:spPr>
          <a:xfrm>
            <a:off x="2542464" y="4572001"/>
            <a:ext cx="322204"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Bimodal</a:t>
            </a:r>
            <a:endParaRPr lang="en-US" sz="700" dirty="0">
              <a:latin typeface="Arial" panose="020B0604020202020204" pitchFamily="34" charset="0"/>
              <a:cs typeface="Arial" panose="020B0604020202020204" pitchFamily="34" charset="0"/>
            </a:endParaRPr>
          </a:p>
        </p:txBody>
      </p:sp>
      <p:sp>
        <p:nvSpPr>
          <p:cNvPr id="11" name="Rectangle 10"/>
          <p:cNvSpPr/>
          <p:nvPr/>
        </p:nvSpPr>
        <p:spPr>
          <a:xfrm>
            <a:off x="3464218" y="3048001"/>
            <a:ext cx="2479382" cy="16764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09600" y="1295401"/>
            <a:ext cx="2479382" cy="166823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464218" y="4800601"/>
            <a:ext cx="2479382" cy="165305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3"/>
          <a:srcRect r="19041"/>
          <a:stretch/>
        </p:blipFill>
        <p:spPr>
          <a:xfrm>
            <a:off x="609600" y="1295401"/>
            <a:ext cx="2377440" cy="1668234"/>
          </a:xfrm>
          <a:prstGeom prst="rect">
            <a:avLst/>
          </a:prstGeom>
        </p:spPr>
      </p:pic>
      <p:pic>
        <p:nvPicPr>
          <p:cNvPr id="15" name="Picture 14"/>
          <p:cNvPicPr>
            <a:picLocks noChangeAspect="1"/>
          </p:cNvPicPr>
          <p:nvPr/>
        </p:nvPicPr>
        <p:blipFill rotWithShape="1">
          <a:blip r:embed="rId4"/>
          <a:srcRect l="1" r="19310"/>
          <a:stretch/>
        </p:blipFill>
        <p:spPr>
          <a:xfrm>
            <a:off x="3464218" y="3060010"/>
            <a:ext cx="2322576" cy="1594646"/>
          </a:xfrm>
          <a:prstGeom prst="rect">
            <a:avLst/>
          </a:prstGeom>
        </p:spPr>
      </p:pic>
      <p:pic>
        <p:nvPicPr>
          <p:cNvPr id="16" name="Picture 15"/>
          <p:cNvPicPr>
            <a:picLocks noChangeAspect="1"/>
          </p:cNvPicPr>
          <p:nvPr/>
        </p:nvPicPr>
        <p:blipFill rotWithShape="1">
          <a:blip r:embed="rId5"/>
          <a:srcRect l="1" r="19310"/>
          <a:stretch/>
        </p:blipFill>
        <p:spPr>
          <a:xfrm>
            <a:off x="3481347" y="4801295"/>
            <a:ext cx="2322576" cy="1620842"/>
          </a:xfrm>
          <a:prstGeom prst="rect">
            <a:avLst/>
          </a:prstGeom>
        </p:spPr>
      </p:pic>
      <p:sp>
        <p:nvSpPr>
          <p:cNvPr id="18" name="TextBox 17"/>
          <p:cNvSpPr txBox="1"/>
          <p:nvPr/>
        </p:nvSpPr>
        <p:spPr>
          <a:xfrm>
            <a:off x="811293" y="2831878"/>
            <a:ext cx="4247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Symmetric</a:t>
            </a:r>
            <a:endParaRPr lang="en-US" sz="700" dirty="0">
              <a:latin typeface="Arial" panose="020B0604020202020204" pitchFamily="34" charset="0"/>
              <a:cs typeface="Arial" panose="020B0604020202020204" pitchFamily="34" charset="0"/>
            </a:endParaRPr>
          </a:p>
        </p:txBody>
      </p:sp>
      <p:sp>
        <p:nvSpPr>
          <p:cNvPr id="19" name="TextBox 18"/>
          <p:cNvSpPr txBox="1"/>
          <p:nvPr/>
        </p:nvSpPr>
        <p:spPr>
          <a:xfrm>
            <a:off x="1435205" y="2831878"/>
            <a:ext cx="317395"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Skewed</a:t>
            </a:r>
            <a:endParaRPr lang="en-US" sz="700" dirty="0">
              <a:latin typeface="Arial" panose="020B0604020202020204" pitchFamily="34" charset="0"/>
              <a:cs typeface="Arial" panose="020B0604020202020204" pitchFamily="34" charset="0"/>
            </a:endParaRPr>
          </a:p>
        </p:txBody>
      </p:sp>
      <p:sp>
        <p:nvSpPr>
          <p:cNvPr id="20" name="TextBox 19"/>
          <p:cNvSpPr txBox="1"/>
          <p:nvPr/>
        </p:nvSpPr>
        <p:spPr>
          <a:xfrm>
            <a:off x="2021504" y="2831878"/>
            <a:ext cx="2644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Outlier</a:t>
            </a:r>
            <a:endParaRPr lang="en-US" sz="700" dirty="0">
              <a:latin typeface="Arial" panose="020B0604020202020204" pitchFamily="34" charset="0"/>
              <a:cs typeface="Arial" panose="020B0604020202020204" pitchFamily="34" charset="0"/>
            </a:endParaRPr>
          </a:p>
        </p:txBody>
      </p:sp>
      <p:sp>
        <p:nvSpPr>
          <p:cNvPr id="21" name="TextBox 20"/>
          <p:cNvSpPr txBox="1"/>
          <p:nvPr/>
        </p:nvSpPr>
        <p:spPr>
          <a:xfrm>
            <a:off x="2514600" y="2831878"/>
            <a:ext cx="322204"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Bimodal</a:t>
            </a:r>
            <a:endParaRPr lang="en-US" sz="700" dirty="0">
              <a:latin typeface="Arial" panose="020B0604020202020204" pitchFamily="34" charset="0"/>
              <a:cs typeface="Arial" panose="020B0604020202020204" pitchFamily="34" charset="0"/>
            </a:endParaRPr>
          </a:p>
        </p:txBody>
      </p:sp>
      <p:sp>
        <p:nvSpPr>
          <p:cNvPr id="22" name="TextBox 21"/>
          <p:cNvSpPr txBox="1"/>
          <p:nvPr/>
        </p:nvSpPr>
        <p:spPr>
          <a:xfrm>
            <a:off x="3672552" y="4572001"/>
            <a:ext cx="4247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Symmetric</a:t>
            </a:r>
            <a:endParaRPr lang="en-US" sz="700" dirty="0">
              <a:latin typeface="Arial" panose="020B0604020202020204" pitchFamily="34" charset="0"/>
              <a:cs typeface="Arial" panose="020B0604020202020204" pitchFamily="34" charset="0"/>
            </a:endParaRPr>
          </a:p>
        </p:txBody>
      </p:sp>
      <p:sp>
        <p:nvSpPr>
          <p:cNvPr id="23" name="TextBox 22"/>
          <p:cNvSpPr txBox="1"/>
          <p:nvPr/>
        </p:nvSpPr>
        <p:spPr>
          <a:xfrm>
            <a:off x="4296464" y="4572001"/>
            <a:ext cx="317395"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Skewed</a:t>
            </a:r>
            <a:endParaRPr lang="en-US" sz="700" dirty="0">
              <a:latin typeface="Arial" panose="020B0604020202020204" pitchFamily="34" charset="0"/>
              <a:cs typeface="Arial" panose="020B0604020202020204" pitchFamily="34" charset="0"/>
            </a:endParaRPr>
          </a:p>
        </p:txBody>
      </p:sp>
      <p:sp>
        <p:nvSpPr>
          <p:cNvPr id="24" name="TextBox 23"/>
          <p:cNvSpPr txBox="1"/>
          <p:nvPr/>
        </p:nvSpPr>
        <p:spPr>
          <a:xfrm>
            <a:off x="4882763" y="4572001"/>
            <a:ext cx="2644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Outlier</a:t>
            </a:r>
            <a:endParaRPr lang="en-US" sz="700" dirty="0">
              <a:latin typeface="Arial" panose="020B0604020202020204" pitchFamily="34" charset="0"/>
              <a:cs typeface="Arial" panose="020B0604020202020204" pitchFamily="34" charset="0"/>
            </a:endParaRPr>
          </a:p>
        </p:txBody>
      </p:sp>
      <p:sp>
        <p:nvSpPr>
          <p:cNvPr id="25" name="TextBox 24"/>
          <p:cNvSpPr txBox="1"/>
          <p:nvPr/>
        </p:nvSpPr>
        <p:spPr>
          <a:xfrm>
            <a:off x="5375859" y="4572001"/>
            <a:ext cx="322204"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Bimodal</a:t>
            </a:r>
            <a:endParaRPr lang="en-US" sz="700" dirty="0">
              <a:latin typeface="Arial" panose="020B0604020202020204" pitchFamily="34" charset="0"/>
              <a:cs typeface="Arial" panose="020B0604020202020204" pitchFamily="34" charset="0"/>
            </a:endParaRPr>
          </a:p>
        </p:txBody>
      </p:sp>
      <p:sp>
        <p:nvSpPr>
          <p:cNvPr id="26" name="TextBox 25"/>
          <p:cNvSpPr txBox="1"/>
          <p:nvPr/>
        </p:nvSpPr>
        <p:spPr>
          <a:xfrm>
            <a:off x="3689681" y="6345937"/>
            <a:ext cx="4247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Symmetric</a:t>
            </a:r>
            <a:endParaRPr lang="en-US" sz="700" dirty="0">
              <a:latin typeface="Arial" panose="020B0604020202020204" pitchFamily="34" charset="0"/>
              <a:cs typeface="Arial" panose="020B0604020202020204" pitchFamily="34" charset="0"/>
            </a:endParaRPr>
          </a:p>
        </p:txBody>
      </p:sp>
      <p:sp>
        <p:nvSpPr>
          <p:cNvPr id="27" name="TextBox 26"/>
          <p:cNvSpPr txBox="1"/>
          <p:nvPr/>
        </p:nvSpPr>
        <p:spPr>
          <a:xfrm>
            <a:off x="4289823" y="6345937"/>
            <a:ext cx="317395"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Skewed</a:t>
            </a:r>
            <a:endParaRPr lang="en-US" sz="700" dirty="0">
              <a:latin typeface="Arial" panose="020B0604020202020204" pitchFamily="34" charset="0"/>
              <a:cs typeface="Arial" panose="020B0604020202020204" pitchFamily="34" charset="0"/>
            </a:endParaRPr>
          </a:p>
        </p:txBody>
      </p:sp>
      <p:sp>
        <p:nvSpPr>
          <p:cNvPr id="28" name="TextBox 27"/>
          <p:cNvSpPr txBox="1"/>
          <p:nvPr/>
        </p:nvSpPr>
        <p:spPr>
          <a:xfrm>
            <a:off x="4835818" y="6345937"/>
            <a:ext cx="2644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Outlier</a:t>
            </a:r>
            <a:endParaRPr lang="en-US" sz="700" dirty="0">
              <a:latin typeface="Arial" panose="020B0604020202020204" pitchFamily="34" charset="0"/>
              <a:cs typeface="Arial" panose="020B0604020202020204" pitchFamily="34" charset="0"/>
            </a:endParaRPr>
          </a:p>
        </p:txBody>
      </p:sp>
      <p:sp>
        <p:nvSpPr>
          <p:cNvPr id="29" name="TextBox 28"/>
          <p:cNvSpPr txBox="1"/>
          <p:nvPr/>
        </p:nvSpPr>
        <p:spPr>
          <a:xfrm>
            <a:off x="5392988" y="6345937"/>
            <a:ext cx="322204"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Bimodal</a:t>
            </a:r>
            <a:endParaRPr lang="en-US" sz="700" dirty="0">
              <a:latin typeface="Arial" panose="020B0604020202020204" pitchFamily="34" charset="0"/>
              <a:cs typeface="Arial" panose="020B0604020202020204" pitchFamily="34" charset="0"/>
            </a:endParaRPr>
          </a:p>
        </p:txBody>
      </p:sp>
      <p:sp>
        <p:nvSpPr>
          <p:cNvPr id="30" name="Rectangle 29"/>
          <p:cNvSpPr/>
          <p:nvPr/>
        </p:nvSpPr>
        <p:spPr>
          <a:xfrm>
            <a:off x="3429000" y="1295400"/>
            <a:ext cx="2479382" cy="16573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3618" y="3068644"/>
            <a:ext cx="2479382" cy="165575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rotWithShape="1">
          <a:blip r:embed="rId6"/>
          <a:srcRect r="19368"/>
          <a:stretch/>
        </p:blipFill>
        <p:spPr>
          <a:xfrm>
            <a:off x="3488270" y="1304545"/>
            <a:ext cx="2322576" cy="1648208"/>
          </a:xfrm>
          <a:prstGeom prst="rect">
            <a:avLst/>
          </a:prstGeom>
        </p:spPr>
      </p:pic>
      <p:pic>
        <p:nvPicPr>
          <p:cNvPr id="33" name="Picture 32"/>
          <p:cNvPicPr>
            <a:picLocks noChangeAspect="1"/>
          </p:cNvPicPr>
          <p:nvPr/>
        </p:nvPicPr>
        <p:blipFill rotWithShape="1">
          <a:blip r:embed="rId7"/>
          <a:srcRect r="18901"/>
          <a:stretch/>
        </p:blipFill>
        <p:spPr>
          <a:xfrm>
            <a:off x="6356338" y="3095657"/>
            <a:ext cx="2322576" cy="1558140"/>
          </a:xfrm>
          <a:prstGeom prst="rect">
            <a:avLst/>
          </a:prstGeom>
        </p:spPr>
      </p:pic>
      <p:sp>
        <p:nvSpPr>
          <p:cNvPr id="36" name="TextBox 35"/>
          <p:cNvSpPr txBox="1"/>
          <p:nvPr/>
        </p:nvSpPr>
        <p:spPr>
          <a:xfrm>
            <a:off x="3678316" y="2840737"/>
            <a:ext cx="4247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Symmetric</a:t>
            </a:r>
            <a:endParaRPr lang="en-US" sz="700" dirty="0">
              <a:latin typeface="Arial" panose="020B0604020202020204" pitchFamily="34" charset="0"/>
              <a:cs typeface="Arial" panose="020B0604020202020204" pitchFamily="34" charset="0"/>
            </a:endParaRPr>
          </a:p>
        </p:txBody>
      </p:sp>
      <p:sp>
        <p:nvSpPr>
          <p:cNvPr id="37" name="TextBox 36"/>
          <p:cNvSpPr txBox="1"/>
          <p:nvPr/>
        </p:nvSpPr>
        <p:spPr>
          <a:xfrm>
            <a:off x="4302228" y="2840737"/>
            <a:ext cx="317395"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Skewed</a:t>
            </a:r>
            <a:endParaRPr lang="en-US" sz="700" dirty="0">
              <a:latin typeface="Arial" panose="020B0604020202020204" pitchFamily="34" charset="0"/>
              <a:cs typeface="Arial" panose="020B0604020202020204" pitchFamily="34" charset="0"/>
            </a:endParaRPr>
          </a:p>
        </p:txBody>
      </p:sp>
      <p:sp>
        <p:nvSpPr>
          <p:cNvPr id="38" name="TextBox 37"/>
          <p:cNvSpPr txBox="1"/>
          <p:nvPr/>
        </p:nvSpPr>
        <p:spPr>
          <a:xfrm>
            <a:off x="4888527" y="2840737"/>
            <a:ext cx="2644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Outlier</a:t>
            </a:r>
            <a:endParaRPr lang="en-US" sz="700" dirty="0">
              <a:latin typeface="Arial" panose="020B0604020202020204" pitchFamily="34" charset="0"/>
              <a:cs typeface="Arial" panose="020B0604020202020204" pitchFamily="34" charset="0"/>
            </a:endParaRPr>
          </a:p>
        </p:txBody>
      </p:sp>
      <p:sp>
        <p:nvSpPr>
          <p:cNvPr id="39" name="TextBox 38"/>
          <p:cNvSpPr txBox="1"/>
          <p:nvPr/>
        </p:nvSpPr>
        <p:spPr>
          <a:xfrm>
            <a:off x="5381623" y="2840737"/>
            <a:ext cx="322204"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Bimodal</a:t>
            </a:r>
            <a:endParaRPr lang="en-US" sz="700" dirty="0">
              <a:latin typeface="Arial" panose="020B0604020202020204" pitchFamily="34" charset="0"/>
              <a:cs typeface="Arial" panose="020B0604020202020204" pitchFamily="34" charset="0"/>
            </a:endParaRPr>
          </a:p>
        </p:txBody>
      </p:sp>
      <p:sp>
        <p:nvSpPr>
          <p:cNvPr id="40" name="TextBox 39"/>
          <p:cNvSpPr txBox="1"/>
          <p:nvPr/>
        </p:nvSpPr>
        <p:spPr>
          <a:xfrm>
            <a:off x="6553200" y="4572001"/>
            <a:ext cx="4247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Symmetric</a:t>
            </a:r>
            <a:endParaRPr lang="en-US" sz="700" dirty="0">
              <a:latin typeface="Arial" panose="020B0604020202020204" pitchFamily="34" charset="0"/>
              <a:cs typeface="Arial" panose="020B0604020202020204" pitchFamily="34" charset="0"/>
            </a:endParaRPr>
          </a:p>
        </p:txBody>
      </p:sp>
      <p:sp>
        <p:nvSpPr>
          <p:cNvPr id="41" name="TextBox 40"/>
          <p:cNvSpPr txBox="1"/>
          <p:nvPr/>
        </p:nvSpPr>
        <p:spPr>
          <a:xfrm>
            <a:off x="7177112" y="4572001"/>
            <a:ext cx="317395"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Skewed</a:t>
            </a:r>
            <a:endParaRPr lang="en-US" sz="700" dirty="0">
              <a:latin typeface="Arial" panose="020B0604020202020204" pitchFamily="34" charset="0"/>
              <a:cs typeface="Arial" panose="020B0604020202020204" pitchFamily="34" charset="0"/>
            </a:endParaRPr>
          </a:p>
        </p:txBody>
      </p:sp>
      <p:sp>
        <p:nvSpPr>
          <p:cNvPr id="42" name="TextBox 41"/>
          <p:cNvSpPr txBox="1"/>
          <p:nvPr/>
        </p:nvSpPr>
        <p:spPr>
          <a:xfrm>
            <a:off x="7763411" y="4572001"/>
            <a:ext cx="2644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Outlier</a:t>
            </a:r>
            <a:endParaRPr lang="en-US" sz="700" dirty="0">
              <a:latin typeface="Arial" panose="020B0604020202020204" pitchFamily="34" charset="0"/>
              <a:cs typeface="Arial" panose="020B0604020202020204" pitchFamily="34" charset="0"/>
            </a:endParaRPr>
          </a:p>
        </p:txBody>
      </p:sp>
      <p:sp>
        <p:nvSpPr>
          <p:cNvPr id="43" name="TextBox 42"/>
          <p:cNvSpPr txBox="1"/>
          <p:nvPr/>
        </p:nvSpPr>
        <p:spPr>
          <a:xfrm>
            <a:off x="8256507" y="4572001"/>
            <a:ext cx="322204"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Bimodal</a:t>
            </a:r>
            <a:endParaRPr lang="en-US" sz="700" dirty="0">
              <a:latin typeface="Arial" panose="020B0604020202020204" pitchFamily="34" charset="0"/>
              <a:cs typeface="Arial" panose="020B0604020202020204" pitchFamily="34" charset="0"/>
            </a:endParaRPr>
          </a:p>
        </p:txBody>
      </p:sp>
      <p:sp>
        <p:nvSpPr>
          <p:cNvPr id="44" name="Rectangle 43"/>
          <p:cNvSpPr/>
          <p:nvPr/>
        </p:nvSpPr>
        <p:spPr>
          <a:xfrm>
            <a:off x="610557" y="4800602"/>
            <a:ext cx="2479382" cy="166107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rotWithShape="1">
          <a:blip r:embed="rId8"/>
          <a:srcRect l="-1" r="19443"/>
          <a:stretch/>
        </p:blipFill>
        <p:spPr>
          <a:xfrm>
            <a:off x="685800" y="4805920"/>
            <a:ext cx="2304288" cy="1603616"/>
          </a:xfrm>
          <a:prstGeom prst="rect">
            <a:avLst/>
          </a:prstGeom>
        </p:spPr>
      </p:pic>
      <p:sp>
        <p:nvSpPr>
          <p:cNvPr id="46" name="TextBox 45"/>
          <p:cNvSpPr txBox="1"/>
          <p:nvPr/>
        </p:nvSpPr>
        <p:spPr>
          <a:xfrm>
            <a:off x="839157" y="6314415"/>
            <a:ext cx="4247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Symmetric</a:t>
            </a:r>
            <a:endParaRPr lang="en-US" sz="700" dirty="0">
              <a:latin typeface="Arial" panose="020B0604020202020204" pitchFamily="34" charset="0"/>
              <a:cs typeface="Arial" panose="020B0604020202020204" pitchFamily="34" charset="0"/>
            </a:endParaRPr>
          </a:p>
        </p:txBody>
      </p:sp>
      <p:sp>
        <p:nvSpPr>
          <p:cNvPr id="47" name="TextBox 46"/>
          <p:cNvSpPr txBox="1"/>
          <p:nvPr/>
        </p:nvSpPr>
        <p:spPr>
          <a:xfrm>
            <a:off x="1463069" y="6314415"/>
            <a:ext cx="317395"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Skewed</a:t>
            </a:r>
            <a:endParaRPr lang="en-US" sz="700" dirty="0">
              <a:latin typeface="Arial" panose="020B0604020202020204" pitchFamily="34" charset="0"/>
              <a:cs typeface="Arial" panose="020B0604020202020204" pitchFamily="34" charset="0"/>
            </a:endParaRPr>
          </a:p>
        </p:txBody>
      </p:sp>
      <p:sp>
        <p:nvSpPr>
          <p:cNvPr id="48" name="TextBox 47"/>
          <p:cNvSpPr txBox="1"/>
          <p:nvPr/>
        </p:nvSpPr>
        <p:spPr>
          <a:xfrm>
            <a:off x="2049368" y="6314415"/>
            <a:ext cx="264496"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Outlier</a:t>
            </a:r>
            <a:endParaRPr lang="en-US" sz="700" dirty="0">
              <a:latin typeface="Arial" panose="020B0604020202020204" pitchFamily="34" charset="0"/>
              <a:cs typeface="Arial" panose="020B0604020202020204" pitchFamily="34" charset="0"/>
            </a:endParaRPr>
          </a:p>
        </p:txBody>
      </p:sp>
      <p:sp>
        <p:nvSpPr>
          <p:cNvPr id="49" name="TextBox 48"/>
          <p:cNvSpPr txBox="1"/>
          <p:nvPr/>
        </p:nvSpPr>
        <p:spPr>
          <a:xfrm>
            <a:off x="2542464" y="6314415"/>
            <a:ext cx="322204" cy="107722"/>
          </a:xfrm>
          <a:prstGeom prst="rect">
            <a:avLst/>
          </a:prstGeom>
          <a:solidFill>
            <a:schemeClr val="bg1"/>
          </a:solidFill>
        </p:spPr>
        <p:txBody>
          <a:bodyPr wrap="none" lIns="0" tIns="0" rIns="0" bIns="0" rtlCol="0">
            <a:spAutoFit/>
          </a:bodyPr>
          <a:lstStyle/>
          <a:p>
            <a:r>
              <a:rPr lang="en-US" sz="700" dirty="0" smtClean="0">
                <a:latin typeface="Arial" panose="020B0604020202020204" pitchFamily="34" charset="0"/>
                <a:cs typeface="Arial" panose="020B0604020202020204" pitchFamily="34" charset="0"/>
              </a:rPr>
              <a:t>Bimodal</a:t>
            </a:r>
            <a:endParaRPr lang="en-US" sz="700" dirty="0">
              <a:latin typeface="Arial" panose="020B0604020202020204" pitchFamily="34" charset="0"/>
              <a:cs typeface="Arial" panose="020B0604020202020204" pitchFamily="34" charset="0"/>
            </a:endParaRPr>
          </a:p>
        </p:txBody>
      </p:sp>
      <p:sp>
        <p:nvSpPr>
          <p:cNvPr id="50" name="TextBox 49"/>
          <p:cNvSpPr txBox="1"/>
          <p:nvPr/>
        </p:nvSpPr>
        <p:spPr>
          <a:xfrm>
            <a:off x="636106" y="2755678"/>
            <a:ext cx="71450" cy="107722"/>
          </a:xfrm>
          <a:prstGeom prst="rect">
            <a:avLst/>
          </a:prstGeom>
          <a:solidFill>
            <a:schemeClr val="bg1"/>
          </a:solidFill>
        </p:spPr>
        <p:txBody>
          <a:bodyPr wrap="square" lIns="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51" name="TextBox 50"/>
          <p:cNvSpPr txBox="1"/>
          <p:nvPr/>
        </p:nvSpPr>
        <p:spPr>
          <a:xfrm>
            <a:off x="609600" y="2256235"/>
            <a:ext cx="137160" cy="270843"/>
          </a:xfrm>
          <a:prstGeom prst="rect">
            <a:avLst/>
          </a:prstGeom>
          <a:solidFill>
            <a:schemeClr val="bg1"/>
          </a:solidFill>
        </p:spPr>
        <p:txBody>
          <a:bodyPr wrap="square" lIns="18288" tIns="27432" rIns="18288" bIns="27432"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52" name="TextBox 51"/>
          <p:cNvSpPr txBox="1"/>
          <p:nvPr/>
        </p:nvSpPr>
        <p:spPr>
          <a:xfrm>
            <a:off x="609600" y="1830556"/>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2</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53" name="TextBox 52"/>
          <p:cNvSpPr txBox="1"/>
          <p:nvPr/>
        </p:nvSpPr>
        <p:spPr>
          <a:xfrm>
            <a:off x="609600" y="1341835"/>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3</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54" name="TextBox 53"/>
          <p:cNvSpPr txBox="1"/>
          <p:nvPr/>
        </p:nvSpPr>
        <p:spPr>
          <a:xfrm>
            <a:off x="3496488" y="2787879"/>
            <a:ext cx="71450" cy="107722"/>
          </a:xfrm>
          <a:prstGeom prst="rect">
            <a:avLst/>
          </a:prstGeom>
          <a:solidFill>
            <a:schemeClr val="bg1"/>
          </a:solidFill>
        </p:spPr>
        <p:txBody>
          <a:bodyPr wrap="square" lIns="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55" name="TextBox 54"/>
          <p:cNvSpPr txBox="1"/>
          <p:nvPr/>
        </p:nvSpPr>
        <p:spPr>
          <a:xfrm>
            <a:off x="3469982" y="2288436"/>
            <a:ext cx="137160" cy="270843"/>
          </a:xfrm>
          <a:prstGeom prst="rect">
            <a:avLst/>
          </a:prstGeom>
          <a:solidFill>
            <a:schemeClr val="bg1"/>
          </a:solidFill>
        </p:spPr>
        <p:txBody>
          <a:bodyPr wrap="square" lIns="18288" tIns="27432" rIns="18288" bIns="27432"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56" name="TextBox 55"/>
          <p:cNvSpPr txBox="1"/>
          <p:nvPr/>
        </p:nvSpPr>
        <p:spPr>
          <a:xfrm>
            <a:off x="3469982" y="1828801"/>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2</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57" name="TextBox 56"/>
          <p:cNvSpPr txBox="1"/>
          <p:nvPr/>
        </p:nvSpPr>
        <p:spPr>
          <a:xfrm>
            <a:off x="3469982" y="1374036"/>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3</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58" name="TextBox 57"/>
          <p:cNvSpPr txBox="1"/>
          <p:nvPr/>
        </p:nvSpPr>
        <p:spPr>
          <a:xfrm>
            <a:off x="3490724" y="4461844"/>
            <a:ext cx="71450" cy="107722"/>
          </a:xfrm>
          <a:prstGeom prst="rect">
            <a:avLst/>
          </a:prstGeom>
          <a:solidFill>
            <a:schemeClr val="bg1"/>
          </a:solidFill>
        </p:spPr>
        <p:txBody>
          <a:bodyPr wrap="square" lIns="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59" name="TextBox 58"/>
          <p:cNvSpPr txBox="1"/>
          <p:nvPr/>
        </p:nvSpPr>
        <p:spPr>
          <a:xfrm>
            <a:off x="3464218" y="3996358"/>
            <a:ext cx="137160" cy="270843"/>
          </a:xfrm>
          <a:prstGeom prst="rect">
            <a:avLst/>
          </a:prstGeom>
          <a:solidFill>
            <a:schemeClr val="bg1"/>
          </a:solidFill>
        </p:spPr>
        <p:txBody>
          <a:bodyPr wrap="square" lIns="18288" tIns="27432" rIns="18288" bIns="27432"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60" name="TextBox 59"/>
          <p:cNvSpPr txBox="1"/>
          <p:nvPr/>
        </p:nvSpPr>
        <p:spPr>
          <a:xfrm>
            <a:off x="3464218" y="3570679"/>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2</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61" name="TextBox 60"/>
          <p:cNvSpPr txBox="1"/>
          <p:nvPr/>
        </p:nvSpPr>
        <p:spPr>
          <a:xfrm>
            <a:off x="3464218" y="3113479"/>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3</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62" name="TextBox 61"/>
          <p:cNvSpPr txBox="1"/>
          <p:nvPr/>
        </p:nvSpPr>
        <p:spPr>
          <a:xfrm>
            <a:off x="6366346" y="4495801"/>
            <a:ext cx="71450" cy="107722"/>
          </a:xfrm>
          <a:prstGeom prst="rect">
            <a:avLst/>
          </a:prstGeom>
          <a:solidFill>
            <a:schemeClr val="bg1"/>
          </a:solidFill>
        </p:spPr>
        <p:txBody>
          <a:bodyPr wrap="square" lIns="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63" name="TextBox 62"/>
          <p:cNvSpPr txBox="1"/>
          <p:nvPr/>
        </p:nvSpPr>
        <p:spPr>
          <a:xfrm>
            <a:off x="6339840" y="4041036"/>
            <a:ext cx="137160" cy="270843"/>
          </a:xfrm>
          <a:prstGeom prst="rect">
            <a:avLst/>
          </a:prstGeom>
          <a:solidFill>
            <a:schemeClr val="bg1"/>
          </a:solidFill>
        </p:spPr>
        <p:txBody>
          <a:bodyPr wrap="square" lIns="18288" tIns="27432" rIns="18288" bIns="27432"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64" name="TextBox 63"/>
          <p:cNvSpPr txBox="1"/>
          <p:nvPr/>
        </p:nvSpPr>
        <p:spPr>
          <a:xfrm>
            <a:off x="6339840" y="3581401"/>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2</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65" name="TextBox 64"/>
          <p:cNvSpPr txBox="1"/>
          <p:nvPr/>
        </p:nvSpPr>
        <p:spPr>
          <a:xfrm>
            <a:off x="6339840" y="3189679"/>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3</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66" name="TextBox 65"/>
          <p:cNvSpPr txBox="1"/>
          <p:nvPr/>
        </p:nvSpPr>
        <p:spPr>
          <a:xfrm>
            <a:off x="3505964" y="6248401"/>
            <a:ext cx="71450" cy="107722"/>
          </a:xfrm>
          <a:prstGeom prst="rect">
            <a:avLst/>
          </a:prstGeom>
          <a:solidFill>
            <a:schemeClr val="bg1"/>
          </a:solidFill>
        </p:spPr>
        <p:txBody>
          <a:bodyPr wrap="square" lIns="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67" name="TextBox 66"/>
          <p:cNvSpPr txBox="1"/>
          <p:nvPr/>
        </p:nvSpPr>
        <p:spPr>
          <a:xfrm>
            <a:off x="3464218" y="5793636"/>
            <a:ext cx="137160" cy="270843"/>
          </a:xfrm>
          <a:prstGeom prst="rect">
            <a:avLst/>
          </a:prstGeom>
          <a:solidFill>
            <a:schemeClr val="bg1"/>
          </a:solidFill>
        </p:spPr>
        <p:txBody>
          <a:bodyPr wrap="square" lIns="18288" tIns="27432" rIns="18288" bIns="27432"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68" name="TextBox 67"/>
          <p:cNvSpPr txBox="1"/>
          <p:nvPr/>
        </p:nvSpPr>
        <p:spPr>
          <a:xfrm>
            <a:off x="3464218" y="5334001"/>
            <a:ext cx="137160" cy="163122"/>
          </a:xfrm>
          <a:prstGeom prst="rect">
            <a:avLst/>
          </a:prstGeom>
          <a:solidFill>
            <a:schemeClr val="bg1"/>
          </a:solidFill>
        </p:spPr>
        <p:txBody>
          <a:bodyPr wrap="square" lIns="18288" tIns="27432" rIns="18288" bIns="27432" rtlCol="0">
            <a:spAutoFit/>
          </a:bodyPr>
          <a:lstStyle/>
          <a:p>
            <a:r>
              <a:rPr lang="en-US" sz="700" dirty="0" smtClean="0">
                <a:latin typeface="Arial" panose="020B0604020202020204" pitchFamily="34" charset="0"/>
                <a:cs typeface="Arial" panose="020B0604020202020204" pitchFamily="34" charset="0"/>
              </a:rPr>
              <a:t>20</a:t>
            </a:r>
            <a:endParaRPr lang="en-US" sz="700" dirty="0">
              <a:latin typeface="Arial" panose="020B0604020202020204" pitchFamily="34" charset="0"/>
              <a:cs typeface="Arial" panose="020B0604020202020204" pitchFamily="34" charset="0"/>
            </a:endParaRPr>
          </a:p>
        </p:txBody>
      </p:sp>
      <p:sp>
        <p:nvSpPr>
          <p:cNvPr id="69" name="TextBox 68"/>
          <p:cNvSpPr txBox="1"/>
          <p:nvPr/>
        </p:nvSpPr>
        <p:spPr>
          <a:xfrm>
            <a:off x="3464218" y="4879236"/>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3</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70" name="TextBox 69"/>
          <p:cNvSpPr txBox="1"/>
          <p:nvPr/>
        </p:nvSpPr>
        <p:spPr>
          <a:xfrm>
            <a:off x="667543" y="6216879"/>
            <a:ext cx="91440" cy="107722"/>
          </a:xfrm>
          <a:prstGeom prst="rect">
            <a:avLst/>
          </a:prstGeom>
          <a:solidFill>
            <a:schemeClr val="bg1"/>
          </a:solidFill>
        </p:spPr>
        <p:txBody>
          <a:bodyPr wrap="square" lIns="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71" name="TextBox 70"/>
          <p:cNvSpPr txBox="1"/>
          <p:nvPr/>
        </p:nvSpPr>
        <p:spPr>
          <a:xfrm>
            <a:off x="625797" y="5748529"/>
            <a:ext cx="137160" cy="270843"/>
          </a:xfrm>
          <a:prstGeom prst="rect">
            <a:avLst/>
          </a:prstGeom>
          <a:solidFill>
            <a:schemeClr val="bg1"/>
          </a:solidFill>
        </p:spPr>
        <p:txBody>
          <a:bodyPr wrap="square" lIns="18288" tIns="27432" rIns="18288" bIns="27432"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72" name="TextBox 71"/>
          <p:cNvSpPr txBox="1"/>
          <p:nvPr/>
        </p:nvSpPr>
        <p:spPr>
          <a:xfrm>
            <a:off x="625797" y="5323279"/>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2</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73" name="TextBox 72"/>
          <p:cNvSpPr txBox="1"/>
          <p:nvPr/>
        </p:nvSpPr>
        <p:spPr>
          <a:xfrm>
            <a:off x="625797" y="4866079"/>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3</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74" name="TextBox 73"/>
          <p:cNvSpPr txBox="1"/>
          <p:nvPr/>
        </p:nvSpPr>
        <p:spPr>
          <a:xfrm>
            <a:off x="667543" y="4475001"/>
            <a:ext cx="91440" cy="107722"/>
          </a:xfrm>
          <a:prstGeom prst="rect">
            <a:avLst/>
          </a:prstGeom>
          <a:solidFill>
            <a:schemeClr val="bg1"/>
          </a:solidFill>
        </p:spPr>
        <p:txBody>
          <a:bodyPr wrap="square" lIns="0" tIns="0" rIns="0" bIns="0" rtlCol="0">
            <a:spAutoFit/>
          </a:bodyPr>
          <a:lstStyle/>
          <a:p>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75" name="TextBox 74"/>
          <p:cNvSpPr txBox="1"/>
          <p:nvPr/>
        </p:nvSpPr>
        <p:spPr>
          <a:xfrm>
            <a:off x="625797" y="4006651"/>
            <a:ext cx="137160" cy="270843"/>
          </a:xfrm>
          <a:prstGeom prst="rect">
            <a:avLst/>
          </a:prstGeom>
          <a:solidFill>
            <a:schemeClr val="bg1"/>
          </a:solidFill>
        </p:spPr>
        <p:txBody>
          <a:bodyPr wrap="square" lIns="18288" tIns="27432" rIns="18288" bIns="27432" rtlCol="0">
            <a:spAutoFit/>
          </a:bodyPr>
          <a:lstStyle/>
          <a:p>
            <a:r>
              <a:rPr lang="en-US" sz="700" dirty="0" smtClean="0">
                <a:latin typeface="Arial" panose="020B0604020202020204" pitchFamily="34" charset="0"/>
                <a:cs typeface="Arial" panose="020B0604020202020204" pitchFamily="34" charset="0"/>
              </a:rPr>
              <a:t>10</a:t>
            </a:r>
            <a:endParaRPr lang="en-US" sz="700" dirty="0">
              <a:latin typeface="Arial" panose="020B0604020202020204" pitchFamily="34" charset="0"/>
              <a:cs typeface="Arial" panose="020B0604020202020204" pitchFamily="34" charset="0"/>
            </a:endParaRPr>
          </a:p>
        </p:txBody>
      </p:sp>
      <p:sp>
        <p:nvSpPr>
          <p:cNvPr id="76" name="TextBox 75"/>
          <p:cNvSpPr txBox="1"/>
          <p:nvPr/>
        </p:nvSpPr>
        <p:spPr>
          <a:xfrm>
            <a:off x="625797" y="3581401"/>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2</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77" name="TextBox 76"/>
          <p:cNvSpPr txBox="1"/>
          <p:nvPr/>
        </p:nvSpPr>
        <p:spPr>
          <a:xfrm>
            <a:off x="625797" y="3124201"/>
            <a:ext cx="137160" cy="163122"/>
          </a:xfrm>
          <a:prstGeom prst="rect">
            <a:avLst/>
          </a:prstGeom>
          <a:solidFill>
            <a:schemeClr val="bg1"/>
          </a:solidFill>
        </p:spPr>
        <p:txBody>
          <a:bodyPr wrap="square" lIns="18288" tIns="27432" rIns="18288" bIns="27432" rtlCol="0">
            <a:spAutoFit/>
          </a:bodyPr>
          <a:lstStyle/>
          <a:p>
            <a:r>
              <a:rPr lang="en-US" sz="700" dirty="0">
                <a:latin typeface="Arial" panose="020B0604020202020204" pitchFamily="34" charset="0"/>
                <a:cs typeface="Arial" panose="020B0604020202020204" pitchFamily="34" charset="0"/>
              </a:rPr>
              <a:t>3</a:t>
            </a:r>
            <a:r>
              <a:rPr lang="en-US" sz="700" dirty="0" smtClean="0">
                <a:latin typeface="Arial" panose="020B0604020202020204" pitchFamily="34" charset="0"/>
                <a:cs typeface="Arial" panose="020B0604020202020204" pitchFamily="34" charset="0"/>
              </a:rPr>
              <a:t>0</a:t>
            </a:r>
            <a:endParaRPr lang="en-US" sz="700" dirty="0">
              <a:latin typeface="Arial" panose="020B0604020202020204" pitchFamily="34" charset="0"/>
              <a:cs typeface="Arial" panose="020B0604020202020204" pitchFamily="34" charset="0"/>
            </a:endParaRPr>
          </a:p>
        </p:txBody>
      </p:sp>
      <p:sp>
        <p:nvSpPr>
          <p:cNvPr id="78" name="Rectangle 77"/>
          <p:cNvSpPr/>
          <p:nvPr/>
        </p:nvSpPr>
        <p:spPr>
          <a:xfrm>
            <a:off x="3616618" y="4802834"/>
            <a:ext cx="45719" cy="73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616618" y="3060478"/>
            <a:ext cx="45719" cy="73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793438" y="4800601"/>
            <a:ext cx="45719" cy="73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746760" y="1295400"/>
            <a:ext cx="1051560" cy="12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3596640" y="1295400"/>
            <a:ext cx="1051560" cy="12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777240" y="3048000"/>
            <a:ext cx="1051560" cy="12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838200" y="4800600"/>
            <a:ext cx="1051560" cy="12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3657600" y="3048000"/>
            <a:ext cx="1051560" cy="12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3611880" y="4800600"/>
            <a:ext cx="1051560" cy="12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6416040" y="3072404"/>
            <a:ext cx="1051560" cy="127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65996" y="4812412"/>
            <a:ext cx="2714625" cy="16097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itle 5"/>
          <p:cNvSpPr>
            <a:spLocks noGrp="1"/>
          </p:cNvSpPr>
          <p:nvPr>
            <p:ph type="title"/>
          </p:nvPr>
        </p:nvSpPr>
        <p:spPr>
          <a:xfrm>
            <a:off x="658368" y="0"/>
            <a:ext cx="7827264" cy="1219200"/>
          </a:xfrm>
        </p:spPr>
        <p:txBody>
          <a:bodyPr/>
          <a:lstStyle/>
          <a:p>
            <a:r>
              <a:rPr lang="en-US" dirty="0" smtClean="0"/>
              <a:t>View different types of graphs</a:t>
            </a:r>
            <a:endParaRPr lang="en-US" dirty="0"/>
          </a:p>
        </p:txBody>
      </p:sp>
    </p:spTree>
    <p:extLst>
      <p:ext uri="{BB962C8B-B14F-4D97-AF65-F5344CB8AC3E}">
        <p14:creationId xmlns:p14="http://schemas.microsoft.com/office/powerpoint/2010/main" val="1743198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0"/>
            <a:ext cx="7827264" cy="838200"/>
          </a:xfrm>
        </p:spPr>
        <p:txBody>
          <a:bodyPr/>
          <a:lstStyle/>
          <a:p>
            <a:r>
              <a:rPr lang="en-US" dirty="0" smtClean="0"/>
              <a:t>Examine subgroups </a:t>
            </a:r>
            <a:r>
              <a:rPr lang="en-US" sz="2800" dirty="0" smtClean="0"/>
              <a:t>(i.e. male vs. female)</a:t>
            </a:r>
            <a:r>
              <a:rPr lang="en-US" dirty="0" smtClean="0"/>
              <a:t> </a:t>
            </a:r>
            <a:endParaRPr lang="en-US" dirty="0"/>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62" t="3569" r="1628" b="3643"/>
          <a:stretch/>
        </p:blipFill>
        <p:spPr bwMode="auto">
          <a:xfrm>
            <a:off x="237392" y="914400"/>
            <a:ext cx="3725008" cy="3124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605" y="914400"/>
            <a:ext cx="4904995" cy="31242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6605" y="4141418"/>
            <a:ext cx="2590800" cy="25641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3130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clusters </a:t>
            </a:r>
            <a:r>
              <a:rPr lang="en-US" dirty="0"/>
              <a:t>of non-independent data </a:t>
            </a:r>
            <a:r>
              <a:rPr lang="en-US" sz="2800" dirty="0"/>
              <a:t>(replicates, mice from the same litter) </a:t>
            </a:r>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57" y="2787776"/>
            <a:ext cx="2854043" cy="29272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781" y="2821848"/>
            <a:ext cx="2893152" cy="28931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5927" y="2819370"/>
            <a:ext cx="2767677" cy="289563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9" name="Content Placeholder 4"/>
          <p:cNvSpPr txBox="1">
            <a:spLocks/>
          </p:cNvSpPr>
          <p:nvPr/>
        </p:nvSpPr>
        <p:spPr>
          <a:xfrm>
            <a:off x="270157" y="1981170"/>
            <a:ext cx="2854043" cy="914400"/>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200" dirty="0" smtClean="0"/>
              <a:t>Between-Group Clusters</a:t>
            </a:r>
          </a:p>
        </p:txBody>
      </p:sp>
      <p:sp>
        <p:nvSpPr>
          <p:cNvPr id="40" name="Content Placeholder 4"/>
          <p:cNvSpPr txBox="1">
            <a:spLocks/>
          </p:cNvSpPr>
          <p:nvPr/>
        </p:nvSpPr>
        <p:spPr>
          <a:xfrm>
            <a:off x="3227393" y="1981170"/>
            <a:ext cx="2908540" cy="914400"/>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200" dirty="0" smtClean="0"/>
              <a:t>Within-Group Clusters</a:t>
            </a:r>
          </a:p>
        </p:txBody>
      </p:sp>
      <p:sp>
        <p:nvSpPr>
          <p:cNvPr id="41" name="Content Placeholder 4"/>
          <p:cNvSpPr txBox="1">
            <a:spLocks/>
          </p:cNvSpPr>
          <p:nvPr/>
        </p:nvSpPr>
        <p:spPr>
          <a:xfrm>
            <a:off x="6205927" y="1981170"/>
            <a:ext cx="2767677" cy="914400"/>
          </a:xfrm>
          <a:prstGeom prst="rect">
            <a:avLst/>
          </a:prstGeom>
        </p:spPr>
        <p:txBody>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200" dirty="0" smtClean="0"/>
              <a:t>Between &amp; Within-Group Clusters</a:t>
            </a:r>
          </a:p>
        </p:txBody>
      </p:sp>
    </p:spTree>
    <p:extLst>
      <p:ext uri="{BB962C8B-B14F-4D97-AF65-F5344CB8AC3E}">
        <p14:creationId xmlns:p14="http://schemas.microsoft.com/office/powerpoint/2010/main" val="14138666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a:off x="0" y="0"/>
            <a:ext cx="9163421" cy="627041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p:nvGrpSpPr>
        <p:grpSpPr>
          <a:xfrm>
            <a:off x="6915150" y="950484"/>
            <a:ext cx="2228850" cy="2100492"/>
            <a:chOff x="5791200" y="749031"/>
            <a:chExt cx="2228850" cy="2100492"/>
          </a:xfrm>
        </p:grpSpPr>
        <p:graphicFrame>
          <p:nvGraphicFramePr>
            <p:cNvPr id="5" name="Chart 4"/>
            <p:cNvGraphicFramePr>
              <a:graphicFrameLocks/>
            </p:cNvGraphicFramePr>
            <p:nvPr>
              <p:extLst/>
            </p:nvPr>
          </p:nvGraphicFramePr>
          <p:xfrm>
            <a:off x="5867400" y="782598"/>
            <a:ext cx="2152650" cy="2066925"/>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a:xfrm>
              <a:off x="5791200" y="749031"/>
              <a:ext cx="609600"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7" name="Chart 6"/>
          <p:cNvGraphicFramePr>
            <a:graphicFrameLocks/>
          </p:cNvGraphicFramePr>
          <p:nvPr>
            <p:extLst/>
          </p:nvPr>
        </p:nvGraphicFramePr>
        <p:xfrm>
          <a:off x="5372100" y="1010364"/>
          <a:ext cx="2152650" cy="2066925"/>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7"/>
          <p:cNvSpPr/>
          <p:nvPr/>
        </p:nvSpPr>
        <p:spPr>
          <a:xfrm>
            <a:off x="5407796" y="1033216"/>
            <a:ext cx="535804"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3562350" y="950484"/>
            <a:ext cx="2295525" cy="2103936"/>
            <a:chOff x="4114800" y="762000"/>
            <a:chExt cx="2295525" cy="2103936"/>
          </a:xfrm>
        </p:grpSpPr>
        <p:graphicFrame>
          <p:nvGraphicFramePr>
            <p:cNvPr id="10" name="Chart 9"/>
            <p:cNvGraphicFramePr>
              <a:graphicFrameLocks/>
            </p:cNvGraphicFramePr>
            <p:nvPr>
              <p:extLst/>
            </p:nvPr>
          </p:nvGraphicFramePr>
          <p:xfrm>
            <a:off x="4191000" y="799011"/>
            <a:ext cx="2219325" cy="2066925"/>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10"/>
            <p:cNvSpPr/>
            <p:nvPr/>
          </p:nvSpPr>
          <p:spPr>
            <a:xfrm>
              <a:off x="4114800" y="762000"/>
              <a:ext cx="609600"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1752599" y="963453"/>
            <a:ext cx="2239261" cy="2094986"/>
            <a:chOff x="2514600" y="762000"/>
            <a:chExt cx="2239261" cy="2094986"/>
          </a:xfrm>
        </p:grpSpPr>
        <p:graphicFrame>
          <p:nvGraphicFramePr>
            <p:cNvPr id="13" name="Chart 12"/>
            <p:cNvGraphicFramePr>
              <a:graphicFrameLocks/>
            </p:cNvGraphicFramePr>
            <p:nvPr>
              <p:extLst/>
            </p:nvPr>
          </p:nvGraphicFramePr>
          <p:xfrm>
            <a:off x="2590800" y="790061"/>
            <a:ext cx="2163061" cy="2066925"/>
          </p:xfrm>
          <a:graphic>
            <a:graphicData uri="http://schemas.openxmlformats.org/drawingml/2006/chart">
              <c:chart xmlns:c="http://schemas.openxmlformats.org/drawingml/2006/chart" xmlns:r="http://schemas.openxmlformats.org/officeDocument/2006/relationships" r:id="rId5"/>
            </a:graphicData>
          </a:graphic>
        </p:graphicFrame>
        <p:sp>
          <p:nvSpPr>
            <p:cNvPr id="14" name="Rectangle 13"/>
            <p:cNvSpPr/>
            <p:nvPr/>
          </p:nvSpPr>
          <p:spPr>
            <a:xfrm>
              <a:off x="2514600" y="762000"/>
              <a:ext cx="609600"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592710" y="485655"/>
            <a:ext cx="1516762" cy="553998"/>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Bar graph</a:t>
            </a:r>
          </a:p>
          <a:p>
            <a:pPr algn="ctr"/>
            <a:r>
              <a:rPr lang="en-US" sz="1000" dirty="0" smtClean="0">
                <a:latin typeface="Arial" panose="020B0604020202020204" pitchFamily="34" charset="0"/>
                <a:cs typeface="Arial" panose="020B0604020202020204" pitchFamily="34" charset="0"/>
              </a:rPr>
              <a:t>mean ± SE, males and</a:t>
            </a:r>
          </a:p>
          <a:p>
            <a:pPr algn="ctr"/>
            <a:r>
              <a:rPr lang="en-US" sz="1000" dirty="0" smtClean="0">
                <a:latin typeface="Arial" panose="020B0604020202020204" pitchFamily="34" charset="0"/>
                <a:cs typeface="Arial" panose="020B0604020202020204" pitchFamily="34" charset="0"/>
              </a:rPr>
              <a:t>females pooled</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2563518" y="485655"/>
            <a:ext cx="1319592" cy="246221"/>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No sex differences</a:t>
            </a:r>
            <a:endParaRPr lang="en-US" sz="1000" dirty="0">
              <a:latin typeface="Arial" panose="020B0604020202020204" pitchFamily="34" charset="0"/>
              <a:cs typeface="Arial" panose="020B0604020202020204" pitchFamily="34" charset="0"/>
            </a:endParaRPr>
          </a:p>
        </p:txBody>
      </p:sp>
      <p:sp>
        <p:nvSpPr>
          <p:cNvPr id="17" name="TextBox 16"/>
          <p:cNvSpPr txBox="1"/>
          <p:nvPr/>
        </p:nvSpPr>
        <p:spPr>
          <a:xfrm>
            <a:off x="4433266" y="488632"/>
            <a:ext cx="1205778" cy="400110"/>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Sex difference in</a:t>
            </a:r>
          </a:p>
          <a:p>
            <a:pPr algn="ctr"/>
            <a:r>
              <a:rPr lang="en-US" sz="1000" b="1" dirty="0" smtClean="0">
                <a:latin typeface="Arial" panose="020B0604020202020204" pitchFamily="34" charset="0"/>
                <a:cs typeface="Arial" panose="020B0604020202020204" pitchFamily="34" charset="0"/>
              </a:rPr>
              <a:t>one group</a:t>
            </a:r>
            <a:endParaRPr lang="en-US" sz="1000" dirty="0">
              <a:latin typeface="Arial" panose="020B0604020202020204" pitchFamily="34" charset="0"/>
              <a:cs typeface="Arial" panose="020B0604020202020204" pitchFamily="34" charset="0"/>
            </a:endParaRPr>
          </a:p>
        </p:txBody>
      </p:sp>
      <p:sp>
        <p:nvSpPr>
          <p:cNvPr id="18" name="TextBox 17"/>
          <p:cNvSpPr txBox="1"/>
          <p:nvPr/>
        </p:nvSpPr>
        <p:spPr>
          <a:xfrm>
            <a:off x="7569750" y="506253"/>
            <a:ext cx="1420582" cy="400110"/>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Not enough females</a:t>
            </a:r>
          </a:p>
          <a:p>
            <a:pPr algn="ctr"/>
            <a:r>
              <a:rPr lang="en-US" sz="1000" b="1" dirty="0" smtClean="0">
                <a:latin typeface="Arial" panose="020B0604020202020204" pitchFamily="34" charset="0"/>
                <a:cs typeface="Arial" panose="020B0604020202020204" pitchFamily="34" charset="0"/>
              </a:rPr>
              <a:t>to draw conclusions</a:t>
            </a:r>
          </a:p>
        </p:txBody>
      </p:sp>
      <p:sp>
        <p:nvSpPr>
          <p:cNvPr id="19" name="TextBox 18"/>
          <p:cNvSpPr txBox="1"/>
          <p:nvPr/>
        </p:nvSpPr>
        <p:spPr>
          <a:xfrm>
            <a:off x="2489949" y="2954179"/>
            <a:ext cx="710451"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Wild type</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3276600" y="2954179"/>
            <a:ext cx="715260"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Knockout</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4267201" y="2954179"/>
            <a:ext cx="710451"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Wild type</a:t>
            </a:r>
            <a:endParaRPr lang="en-US" sz="1000" dirty="0">
              <a:latin typeface="Arial" panose="020B0604020202020204" pitchFamily="34" charset="0"/>
              <a:cs typeface="Arial" panose="020B0604020202020204" pitchFamily="34" charset="0"/>
            </a:endParaRPr>
          </a:p>
        </p:txBody>
      </p:sp>
      <p:sp>
        <p:nvSpPr>
          <p:cNvPr id="22" name="TextBox 21"/>
          <p:cNvSpPr txBox="1"/>
          <p:nvPr/>
        </p:nvSpPr>
        <p:spPr>
          <a:xfrm>
            <a:off x="4999741" y="2954179"/>
            <a:ext cx="715260"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Knockout</a:t>
            </a:r>
            <a:endParaRPr lang="en-US" sz="1000" dirty="0">
              <a:latin typeface="Arial" panose="020B0604020202020204" pitchFamily="34" charset="0"/>
              <a:cs typeface="Arial" panose="020B0604020202020204" pitchFamily="34" charset="0"/>
            </a:endParaRPr>
          </a:p>
        </p:txBody>
      </p:sp>
      <p:sp>
        <p:nvSpPr>
          <p:cNvPr id="23" name="TextBox 22"/>
          <p:cNvSpPr txBox="1"/>
          <p:nvPr/>
        </p:nvSpPr>
        <p:spPr>
          <a:xfrm>
            <a:off x="7620001" y="2954179"/>
            <a:ext cx="710451"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Wild type</a:t>
            </a:r>
            <a:endParaRPr lang="en-US" sz="1000" dirty="0">
              <a:latin typeface="Arial" panose="020B0604020202020204" pitchFamily="34" charset="0"/>
              <a:cs typeface="Arial" panose="020B0604020202020204" pitchFamily="34" charset="0"/>
            </a:endParaRPr>
          </a:p>
        </p:txBody>
      </p:sp>
      <p:sp>
        <p:nvSpPr>
          <p:cNvPr id="24" name="TextBox 23"/>
          <p:cNvSpPr txBox="1"/>
          <p:nvPr/>
        </p:nvSpPr>
        <p:spPr>
          <a:xfrm>
            <a:off x="8305801" y="2954179"/>
            <a:ext cx="715260"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Knockout</a:t>
            </a:r>
            <a:endParaRPr lang="en-US" sz="1000" dirty="0">
              <a:latin typeface="Arial" panose="020B0604020202020204" pitchFamily="34" charset="0"/>
              <a:cs typeface="Arial" panose="020B0604020202020204" pitchFamily="34" charset="0"/>
            </a:endParaRPr>
          </a:p>
        </p:txBody>
      </p:sp>
      <p:sp>
        <p:nvSpPr>
          <p:cNvPr id="25" name="TextBox 24"/>
          <p:cNvSpPr txBox="1"/>
          <p:nvPr/>
        </p:nvSpPr>
        <p:spPr>
          <a:xfrm>
            <a:off x="5943600" y="2954179"/>
            <a:ext cx="710451"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Wild type</a:t>
            </a:r>
            <a:endParaRPr lang="en-US" sz="1000" dirty="0">
              <a:latin typeface="Arial" panose="020B0604020202020204" pitchFamily="34" charset="0"/>
              <a:cs typeface="Arial" panose="020B0604020202020204" pitchFamily="34" charset="0"/>
            </a:endParaRPr>
          </a:p>
        </p:txBody>
      </p:sp>
      <p:sp>
        <p:nvSpPr>
          <p:cNvPr id="26" name="TextBox 25"/>
          <p:cNvSpPr txBox="1"/>
          <p:nvPr/>
        </p:nvSpPr>
        <p:spPr>
          <a:xfrm>
            <a:off x="6676140" y="2954179"/>
            <a:ext cx="715260"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Knockout</a:t>
            </a:r>
            <a:endParaRPr lang="en-US" sz="1000" dirty="0">
              <a:latin typeface="Arial" panose="020B0604020202020204" pitchFamily="34" charset="0"/>
              <a:cs typeface="Arial" panose="020B0604020202020204" pitchFamily="34" charset="0"/>
            </a:endParaRPr>
          </a:p>
        </p:txBody>
      </p:sp>
      <p:sp>
        <p:nvSpPr>
          <p:cNvPr id="27" name="TextBox 26"/>
          <p:cNvSpPr txBox="1"/>
          <p:nvPr/>
        </p:nvSpPr>
        <p:spPr>
          <a:xfrm>
            <a:off x="6078223" y="515779"/>
            <a:ext cx="1205779" cy="400110"/>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Sex difference in</a:t>
            </a:r>
          </a:p>
          <a:p>
            <a:pPr algn="ctr"/>
            <a:r>
              <a:rPr lang="en-US" sz="1000" b="1" dirty="0" smtClean="0">
                <a:latin typeface="Arial" panose="020B0604020202020204" pitchFamily="34" charset="0"/>
                <a:cs typeface="Arial" panose="020B0604020202020204" pitchFamily="34" charset="0"/>
              </a:rPr>
              <a:t>both groups</a:t>
            </a:r>
          </a:p>
        </p:txBody>
      </p:sp>
      <p:graphicFrame>
        <p:nvGraphicFramePr>
          <p:cNvPr id="28" name="Chart 27"/>
          <p:cNvGraphicFramePr>
            <a:graphicFrameLocks/>
          </p:cNvGraphicFramePr>
          <p:nvPr>
            <p:extLst/>
          </p:nvPr>
        </p:nvGraphicFramePr>
        <p:xfrm>
          <a:off x="0" y="1028238"/>
          <a:ext cx="2313389" cy="2161734"/>
        </p:xfrm>
        <a:graphic>
          <a:graphicData uri="http://schemas.openxmlformats.org/drawingml/2006/chart">
            <c:chart xmlns:c="http://schemas.openxmlformats.org/drawingml/2006/chart" xmlns:r="http://schemas.openxmlformats.org/officeDocument/2006/relationships" r:id="rId6"/>
          </a:graphicData>
        </a:graphic>
      </p:graphicFrame>
      <p:sp>
        <p:nvSpPr>
          <p:cNvPr id="29" name="Rectangle 28"/>
          <p:cNvSpPr/>
          <p:nvPr/>
        </p:nvSpPr>
        <p:spPr>
          <a:xfrm>
            <a:off x="0" y="793432"/>
            <a:ext cx="535804"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5339868" y="4020979"/>
            <a:ext cx="2235750" cy="2057400"/>
            <a:chOff x="5410200" y="2133600"/>
            <a:chExt cx="2343150" cy="2057400"/>
          </a:xfrm>
        </p:grpSpPr>
        <p:graphicFrame>
          <p:nvGraphicFramePr>
            <p:cNvPr id="31" name="Chart 30"/>
            <p:cNvGraphicFramePr>
              <a:graphicFrameLocks/>
            </p:cNvGraphicFramePr>
            <p:nvPr>
              <p:extLst/>
            </p:nvPr>
          </p:nvGraphicFramePr>
          <p:xfrm>
            <a:off x="5410200" y="2133600"/>
            <a:ext cx="2343150" cy="2057400"/>
          </p:xfrm>
          <a:graphic>
            <a:graphicData uri="http://schemas.openxmlformats.org/drawingml/2006/chart">
              <c:chart xmlns:c="http://schemas.openxmlformats.org/drawingml/2006/chart" xmlns:r="http://schemas.openxmlformats.org/officeDocument/2006/relationships" r:id="rId7"/>
            </a:graphicData>
          </a:graphic>
        </p:graphicFrame>
        <p:sp>
          <p:nvSpPr>
            <p:cNvPr id="32" name="Rectangle 31"/>
            <p:cNvSpPr/>
            <p:nvPr/>
          </p:nvSpPr>
          <p:spPr>
            <a:xfrm>
              <a:off x="5410200" y="2133600"/>
              <a:ext cx="535804"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3546022" y="4020979"/>
            <a:ext cx="2321378" cy="2057400"/>
            <a:chOff x="3655196" y="2133600"/>
            <a:chExt cx="2409054" cy="2057400"/>
          </a:xfrm>
        </p:grpSpPr>
        <p:graphicFrame>
          <p:nvGraphicFramePr>
            <p:cNvPr id="34" name="Chart 33"/>
            <p:cNvGraphicFramePr>
              <a:graphicFrameLocks/>
            </p:cNvGraphicFramePr>
            <p:nvPr>
              <p:extLst/>
            </p:nvPr>
          </p:nvGraphicFramePr>
          <p:xfrm>
            <a:off x="3657600" y="2133600"/>
            <a:ext cx="2406650" cy="2057400"/>
          </p:xfrm>
          <a:graphic>
            <a:graphicData uri="http://schemas.openxmlformats.org/drawingml/2006/chart">
              <c:chart xmlns:c="http://schemas.openxmlformats.org/drawingml/2006/chart" xmlns:r="http://schemas.openxmlformats.org/officeDocument/2006/relationships" r:id="rId8"/>
            </a:graphicData>
          </a:graphic>
        </p:graphicFrame>
        <p:sp>
          <p:nvSpPr>
            <p:cNvPr id="35" name="Rectangle 34"/>
            <p:cNvSpPr/>
            <p:nvPr/>
          </p:nvSpPr>
          <p:spPr>
            <a:xfrm>
              <a:off x="3655196" y="2133600"/>
              <a:ext cx="535804"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4433022" y="3592234"/>
            <a:ext cx="1205778" cy="400110"/>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Sex difference in</a:t>
            </a:r>
          </a:p>
          <a:p>
            <a:pPr algn="ctr"/>
            <a:r>
              <a:rPr lang="en-US" sz="1000" b="1" dirty="0" smtClean="0">
                <a:latin typeface="Arial" panose="020B0604020202020204" pitchFamily="34" charset="0"/>
                <a:cs typeface="Arial" panose="020B0604020202020204" pitchFamily="34" charset="0"/>
              </a:rPr>
              <a:t>one group</a:t>
            </a:r>
            <a:endParaRPr lang="en-US" sz="1000" dirty="0">
              <a:latin typeface="Arial" panose="020B0604020202020204" pitchFamily="34" charset="0"/>
              <a:cs typeface="Arial" panose="020B0604020202020204" pitchFamily="34" charset="0"/>
            </a:endParaRPr>
          </a:p>
        </p:txBody>
      </p:sp>
      <p:sp>
        <p:nvSpPr>
          <p:cNvPr id="37" name="TextBox 36"/>
          <p:cNvSpPr txBox="1"/>
          <p:nvPr/>
        </p:nvSpPr>
        <p:spPr>
          <a:xfrm>
            <a:off x="4191000" y="5925979"/>
            <a:ext cx="710451"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Wild type</a:t>
            </a:r>
            <a:endParaRPr lang="en-US" sz="1000" dirty="0">
              <a:latin typeface="Arial" panose="020B0604020202020204" pitchFamily="34" charset="0"/>
              <a:cs typeface="Arial" panose="020B0604020202020204" pitchFamily="34" charset="0"/>
            </a:endParaRPr>
          </a:p>
        </p:txBody>
      </p:sp>
      <p:sp>
        <p:nvSpPr>
          <p:cNvPr id="38" name="TextBox 37"/>
          <p:cNvSpPr txBox="1"/>
          <p:nvPr/>
        </p:nvSpPr>
        <p:spPr>
          <a:xfrm>
            <a:off x="4999740" y="5925979"/>
            <a:ext cx="715260"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Knockout</a:t>
            </a:r>
            <a:endParaRPr lang="en-US" sz="1000" dirty="0">
              <a:latin typeface="Arial" panose="020B0604020202020204" pitchFamily="34" charset="0"/>
              <a:cs typeface="Arial" panose="020B0604020202020204" pitchFamily="34" charset="0"/>
            </a:endParaRPr>
          </a:p>
        </p:txBody>
      </p:sp>
      <p:sp>
        <p:nvSpPr>
          <p:cNvPr id="39" name="TextBox 38"/>
          <p:cNvSpPr txBox="1"/>
          <p:nvPr/>
        </p:nvSpPr>
        <p:spPr>
          <a:xfrm>
            <a:off x="5949468" y="5925979"/>
            <a:ext cx="710451"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Wild type</a:t>
            </a:r>
            <a:endParaRPr lang="en-US" sz="1000" dirty="0">
              <a:latin typeface="Arial" panose="020B0604020202020204" pitchFamily="34" charset="0"/>
              <a:cs typeface="Arial" panose="020B0604020202020204" pitchFamily="34" charset="0"/>
            </a:endParaRPr>
          </a:p>
        </p:txBody>
      </p:sp>
      <p:sp>
        <p:nvSpPr>
          <p:cNvPr id="40" name="TextBox 39"/>
          <p:cNvSpPr txBox="1"/>
          <p:nvPr/>
        </p:nvSpPr>
        <p:spPr>
          <a:xfrm>
            <a:off x="6711468" y="5925979"/>
            <a:ext cx="715260"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Knockout</a:t>
            </a:r>
            <a:endParaRPr lang="en-US" sz="1000" dirty="0">
              <a:latin typeface="Arial" panose="020B0604020202020204" pitchFamily="34" charset="0"/>
              <a:cs typeface="Arial" panose="020B0604020202020204" pitchFamily="34" charset="0"/>
            </a:endParaRPr>
          </a:p>
        </p:txBody>
      </p:sp>
      <p:sp>
        <p:nvSpPr>
          <p:cNvPr id="41" name="TextBox 40"/>
          <p:cNvSpPr txBox="1"/>
          <p:nvPr/>
        </p:nvSpPr>
        <p:spPr>
          <a:xfrm>
            <a:off x="5908646" y="3619381"/>
            <a:ext cx="1939954" cy="553998"/>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Apparent difference between</a:t>
            </a:r>
          </a:p>
          <a:p>
            <a:pPr algn="ctr"/>
            <a:r>
              <a:rPr lang="en-US" sz="1000" b="1" dirty="0" smtClean="0">
                <a:latin typeface="Arial" panose="020B0604020202020204" pitchFamily="34" charset="0"/>
                <a:cs typeface="Arial" panose="020B0604020202020204" pitchFamily="34" charset="0"/>
              </a:rPr>
              <a:t>groups is actually</a:t>
            </a:r>
          </a:p>
          <a:p>
            <a:pPr algn="ctr"/>
            <a:r>
              <a:rPr lang="en-US" sz="1000" b="1" dirty="0" smtClean="0">
                <a:latin typeface="Arial" panose="020B0604020202020204" pitchFamily="34" charset="0"/>
                <a:cs typeface="Arial" panose="020B0604020202020204" pitchFamily="34" charset="0"/>
              </a:rPr>
              <a:t>due to a sex difference</a:t>
            </a:r>
          </a:p>
        </p:txBody>
      </p:sp>
      <p:graphicFrame>
        <p:nvGraphicFramePr>
          <p:cNvPr id="42" name="Chart 41"/>
          <p:cNvGraphicFramePr>
            <a:graphicFrameLocks/>
          </p:cNvGraphicFramePr>
          <p:nvPr>
            <p:extLst/>
          </p:nvPr>
        </p:nvGraphicFramePr>
        <p:xfrm>
          <a:off x="1905000" y="4005917"/>
          <a:ext cx="2076450" cy="2066925"/>
        </p:xfrm>
        <a:graphic>
          <a:graphicData uri="http://schemas.openxmlformats.org/drawingml/2006/chart">
            <c:chart xmlns:c="http://schemas.openxmlformats.org/drawingml/2006/chart" xmlns:r="http://schemas.openxmlformats.org/officeDocument/2006/relationships" r:id="rId9"/>
          </a:graphicData>
        </a:graphic>
      </p:graphicFrame>
      <p:sp>
        <p:nvSpPr>
          <p:cNvPr id="43" name="Rectangle 42"/>
          <p:cNvSpPr/>
          <p:nvPr/>
        </p:nvSpPr>
        <p:spPr>
          <a:xfrm>
            <a:off x="2224386" y="3965377"/>
            <a:ext cx="214014"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37432" y="3955851"/>
            <a:ext cx="535804"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34151" y="3589257"/>
            <a:ext cx="1508746" cy="553998"/>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Bar graph</a:t>
            </a:r>
          </a:p>
          <a:p>
            <a:pPr algn="ctr"/>
            <a:r>
              <a:rPr lang="en-US" sz="1000" dirty="0" smtClean="0">
                <a:latin typeface="Arial" panose="020B0604020202020204" pitchFamily="34" charset="0"/>
                <a:cs typeface="Arial" panose="020B0604020202020204" pitchFamily="34" charset="0"/>
              </a:rPr>
              <a:t>mean ± SE, males and</a:t>
            </a:r>
          </a:p>
          <a:p>
            <a:pPr algn="ctr"/>
            <a:r>
              <a:rPr lang="en-US" sz="1000" dirty="0" smtClean="0">
                <a:latin typeface="Arial" panose="020B0604020202020204" pitchFamily="34" charset="0"/>
                <a:cs typeface="Arial" panose="020B0604020202020204" pitchFamily="34" charset="0"/>
              </a:rPr>
              <a:t>females pooled</a:t>
            </a:r>
            <a:endParaRPr lang="en-US" sz="1000" dirty="0">
              <a:latin typeface="Arial" panose="020B0604020202020204" pitchFamily="34" charset="0"/>
              <a:cs typeface="Arial" panose="020B0604020202020204" pitchFamily="34" charset="0"/>
            </a:endParaRPr>
          </a:p>
        </p:txBody>
      </p:sp>
      <p:sp>
        <p:nvSpPr>
          <p:cNvPr id="46" name="TextBox 45"/>
          <p:cNvSpPr txBox="1"/>
          <p:nvPr/>
        </p:nvSpPr>
        <p:spPr>
          <a:xfrm>
            <a:off x="2579990" y="3589257"/>
            <a:ext cx="1249060" cy="246221"/>
          </a:xfrm>
          <a:prstGeom prst="rect">
            <a:avLst/>
          </a:prstGeom>
          <a:noFill/>
        </p:spPr>
        <p:txBody>
          <a:bodyPr wrap="none" rtlCol="0">
            <a:spAutoFit/>
          </a:bodyPr>
          <a:lstStyle/>
          <a:p>
            <a:pPr algn="ctr"/>
            <a:r>
              <a:rPr lang="en-US" sz="1000" b="1" dirty="0" smtClean="0">
                <a:latin typeface="Arial" panose="020B0604020202020204" pitchFamily="34" charset="0"/>
                <a:cs typeface="Arial" panose="020B0604020202020204" pitchFamily="34" charset="0"/>
              </a:rPr>
              <a:t>No sex difference</a:t>
            </a:r>
            <a:endParaRPr lang="en-US" sz="1000" dirty="0">
              <a:latin typeface="Arial" panose="020B0604020202020204" pitchFamily="34" charset="0"/>
              <a:cs typeface="Arial" panose="020B0604020202020204" pitchFamily="34" charset="0"/>
            </a:endParaRPr>
          </a:p>
        </p:txBody>
      </p:sp>
      <p:sp>
        <p:nvSpPr>
          <p:cNvPr id="47" name="TextBox 46"/>
          <p:cNvSpPr txBox="1"/>
          <p:nvPr/>
        </p:nvSpPr>
        <p:spPr>
          <a:xfrm>
            <a:off x="2508999" y="5925979"/>
            <a:ext cx="710451"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Wild type</a:t>
            </a:r>
            <a:endParaRPr lang="en-US" sz="1000" dirty="0">
              <a:latin typeface="Arial" panose="020B0604020202020204" pitchFamily="34" charset="0"/>
              <a:cs typeface="Arial" panose="020B0604020202020204" pitchFamily="34" charset="0"/>
            </a:endParaRPr>
          </a:p>
        </p:txBody>
      </p:sp>
      <p:sp>
        <p:nvSpPr>
          <p:cNvPr id="48" name="TextBox 47"/>
          <p:cNvSpPr txBox="1"/>
          <p:nvPr/>
        </p:nvSpPr>
        <p:spPr>
          <a:xfrm>
            <a:off x="3266190" y="5925979"/>
            <a:ext cx="715260" cy="246221"/>
          </a:xfrm>
          <a:prstGeom prst="rect">
            <a:avLst/>
          </a:prstGeom>
          <a:noFill/>
        </p:spPr>
        <p:txBody>
          <a:bodyPr wrap="none" rtlCol="0">
            <a:spAutoFit/>
          </a:bodyPr>
          <a:lstStyle/>
          <a:p>
            <a:pPr algn="ctr"/>
            <a:r>
              <a:rPr lang="en-US" sz="1000" dirty="0" smtClean="0">
                <a:latin typeface="Arial" panose="020B0604020202020204" pitchFamily="34" charset="0"/>
                <a:cs typeface="Arial" panose="020B0604020202020204" pitchFamily="34" charset="0"/>
              </a:rPr>
              <a:t>Knockout</a:t>
            </a:r>
            <a:endParaRPr lang="en-US" sz="1000" dirty="0">
              <a:latin typeface="Arial" panose="020B0604020202020204" pitchFamily="34" charset="0"/>
              <a:cs typeface="Arial" panose="020B0604020202020204" pitchFamily="34" charset="0"/>
            </a:endParaRPr>
          </a:p>
        </p:txBody>
      </p:sp>
      <p:graphicFrame>
        <p:nvGraphicFramePr>
          <p:cNvPr id="49" name="Chart 48"/>
          <p:cNvGraphicFramePr>
            <a:graphicFrameLocks/>
          </p:cNvGraphicFramePr>
          <p:nvPr>
            <p:extLst/>
          </p:nvPr>
        </p:nvGraphicFramePr>
        <p:xfrm>
          <a:off x="37432" y="3919301"/>
          <a:ext cx="2362200" cy="2252899"/>
        </p:xfrm>
        <a:graphic>
          <a:graphicData uri="http://schemas.openxmlformats.org/drawingml/2006/chart">
            <c:chart xmlns:c="http://schemas.openxmlformats.org/drawingml/2006/chart" xmlns:r="http://schemas.openxmlformats.org/officeDocument/2006/relationships" r:id="rId10"/>
          </a:graphicData>
        </a:graphic>
      </p:graphicFrame>
      <p:sp>
        <p:nvSpPr>
          <p:cNvPr id="50" name="Rectangle 49"/>
          <p:cNvSpPr/>
          <p:nvPr/>
        </p:nvSpPr>
        <p:spPr>
          <a:xfrm>
            <a:off x="37432" y="4020979"/>
            <a:ext cx="535804" cy="203680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108343" y="90011"/>
            <a:ext cx="6825857" cy="400110"/>
          </a:xfrm>
          <a:prstGeom prst="rect">
            <a:avLst/>
          </a:prstGeom>
          <a:noFill/>
        </p:spPr>
        <p:txBody>
          <a:bodyPr wrap="none" rtlCol="0">
            <a:spAutoFit/>
          </a:bodyPr>
          <a:lstStyle/>
          <a:p>
            <a:pPr algn="ctr"/>
            <a:r>
              <a:rPr lang="en-US" sz="2000" b="1" dirty="0" smtClean="0">
                <a:latin typeface="Arial" panose="020B0604020202020204" pitchFamily="34" charset="0"/>
                <a:cs typeface="Arial" panose="020B0604020202020204" pitchFamily="34" charset="0"/>
              </a:rPr>
              <a:t>A: No difference between wild type and knockout mice</a:t>
            </a:r>
            <a:endParaRPr lang="en-US" sz="2000" dirty="0">
              <a:latin typeface="Arial" panose="020B0604020202020204" pitchFamily="34" charset="0"/>
              <a:cs typeface="Arial" panose="020B0604020202020204" pitchFamily="34" charset="0"/>
            </a:endParaRPr>
          </a:p>
        </p:txBody>
      </p:sp>
      <p:sp>
        <p:nvSpPr>
          <p:cNvPr id="52" name="TextBox 51"/>
          <p:cNvSpPr txBox="1"/>
          <p:nvPr/>
        </p:nvSpPr>
        <p:spPr>
          <a:xfrm>
            <a:off x="111938" y="3215044"/>
            <a:ext cx="6441262" cy="400110"/>
          </a:xfrm>
          <a:prstGeom prst="rect">
            <a:avLst/>
          </a:prstGeom>
          <a:noFill/>
        </p:spPr>
        <p:txBody>
          <a:bodyPr wrap="none" rtlCol="0">
            <a:spAutoFit/>
          </a:bodyPr>
          <a:lstStyle/>
          <a:p>
            <a:pPr algn="ctr"/>
            <a:r>
              <a:rPr lang="en-US" sz="2000" b="1" dirty="0" smtClean="0">
                <a:latin typeface="Arial" panose="020B0604020202020204" pitchFamily="34" charset="0"/>
                <a:cs typeface="Arial" panose="020B0604020202020204" pitchFamily="34" charset="0"/>
              </a:rPr>
              <a:t>B: Difference between wild type and knockout mice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956305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Right Triangle 3"/>
          <p:cNvSpPr/>
          <p:nvPr/>
        </p:nvSpPr>
        <p:spPr>
          <a:xfrm>
            <a:off x="76200" y="76200"/>
            <a:ext cx="8991600" cy="609600"/>
          </a:xfrm>
          <a:prstGeom prst="rtTriangle">
            <a:avLst/>
          </a:prstGeom>
          <a:gradFill flip="none" rotWithShape="1">
            <a:gsLst>
              <a:gs pos="0">
                <a:schemeClr val="tx1"/>
              </a:gs>
              <a:gs pos="100000">
                <a:srgbClr val="FFFFFF"/>
              </a:gs>
            </a:gsLst>
            <a:lin ang="0" scaled="1"/>
            <a:tileRect/>
          </a:gradFill>
          <a:ln>
            <a:noFill/>
          </a:ln>
          <a:scene3d>
            <a:camera prst="orthographicFront">
              <a:rot lat="0" lon="10800000" rev="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052158" y="475488"/>
            <a:ext cx="1170513" cy="246221"/>
          </a:xfrm>
          <a:prstGeom prst="rect">
            <a:avLst/>
          </a:prstGeom>
          <a:noFill/>
        </p:spPr>
        <p:txBody>
          <a:bodyPr wrap="none" rtlCol="0">
            <a:spAutoFit/>
          </a:bodyPr>
          <a:lstStyle/>
          <a:p>
            <a:pPr algn="ctr"/>
            <a:r>
              <a:rPr lang="en-US" sz="1000" b="1" dirty="0" smtClean="0">
                <a:solidFill>
                  <a:schemeClr val="bg1"/>
                </a:solidFill>
                <a:latin typeface="Arial"/>
                <a:cs typeface="Arial"/>
              </a:rPr>
              <a:t>Pooled Analysis</a:t>
            </a:r>
            <a:endParaRPr lang="en-US" sz="1000" b="1" dirty="0">
              <a:solidFill>
                <a:schemeClr val="bg1"/>
              </a:solidFill>
              <a:latin typeface="Arial"/>
              <a:cs typeface="Arial"/>
            </a:endParaRPr>
          </a:p>
        </p:txBody>
      </p:sp>
      <p:sp>
        <p:nvSpPr>
          <p:cNvPr id="6" name="TextBox 5"/>
          <p:cNvSpPr txBox="1"/>
          <p:nvPr/>
        </p:nvSpPr>
        <p:spPr>
          <a:xfrm>
            <a:off x="4535758" y="475488"/>
            <a:ext cx="1298816" cy="246221"/>
          </a:xfrm>
          <a:prstGeom prst="rect">
            <a:avLst/>
          </a:prstGeom>
          <a:noFill/>
        </p:spPr>
        <p:txBody>
          <a:bodyPr wrap="none" rtlCol="0">
            <a:spAutoFit/>
          </a:bodyPr>
          <a:lstStyle/>
          <a:p>
            <a:pPr algn="ctr"/>
            <a:r>
              <a:rPr lang="en-US" sz="1000" b="1" dirty="0" smtClean="0">
                <a:solidFill>
                  <a:srgbClr val="FFFFFF"/>
                </a:solidFill>
                <a:latin typeface="Arial"/>
                <a:cs typeface="Arial"/>
              </a:rPr>
              <a:t>Stratified Analysis</a:t>
            </a:r>
            <a:endParaRPr lang="en-US" sz="1000" b="1" dirty="0">
              <a:solidFill>
                <a:srgbClr val="FFFFFF"/>
              </a:solidFill>
              <a:latin typeface="Arial"/>
              <a:cs typeface="Arial"/>
            </a:endParaRPr>
          </a:p>
        </p:txBody>
      </p:sp>
      <p:sp>
        <p:nvSpPr>
          <p:cNvPr id="7" name="TextBox 6"/>
          <p:cNvSpPr txBox="1"/>
          <p:nvPr/>
        </p:nvSpPr>
        <p:spPr>
          <a:xfrm>
            <a:off x="7162800" y="475488"/>
            <a:ext cx="1336574" cy="246221"/>
          </a:xfrm>
          <a:prstGeom prst="rect">
            <a:avLst/>
          </a:prstGeom>
          <a:noFill/>
        </p:spPr>
        <p:txBody>
          <a:bodyPr wrap="none" rtlCol="0">
            <a:spAutoFit/>
          </a:bodyPr>
          <a:lstStyle/>
          <a:p>
            <a:pPr algn="ctr"/>
            <a:r>
              <a:rPr lang="en-US" sz="1000" b="1" dirty="0" smtClean="0">
                <a:solidFill>
                  <a:srgbClr val="FFFFFF"/>
                </a:solidFill>
                <a:latin typeface="Arial"/>
                <a:cs typeface="Arial"/>
              </a:rPr>
              <a:t>Test for</a:t>
            </a:r>
            <a:r>
              <a:rPr lang="en-US" sz="1000" b="1" dirty="0">
                <a:solidFill>
                  <a:srgbClr val="FFFFFF"/>
                </a:solidFill>
                <a:latin typeface="Arial"/>
                <a:cs typeface="Arial"/>
              </a:rPr>
              <a:t> </a:t>
            </a:r>
            <a:r>
              <a:rPr lang="en-US" sz="1000" b="1" dirty="0" smtClean="0">
                <a:solidFill>
                  <a:srgbClr val="FFFFFF"/>
                </a:solidFill>
                <a:latin typeface="Arial"/>
                <a:cs typeface="Arial"/>
              </a:rPr>
              <a:t>Interaction</a:t>
            </a:r>
            <a:endParaRPr lang="en-US" sz="1000" b="1" dirty="0">
              <a:solidFill>
                <a:srgbClr val="FFFFFF"/>
              </a:solidFill>
              <a:latin typeface="Arial"/>
              <a:cs typeface="Arial"/>
            </a:endParaRPr>
          </a:p>
        </p:txBody>
      </p:sp>
      <p:cxnSp>
        <p:nvCxnSpPr>
          <p:cNvPr id="8" name="Straight Arrow Connector 7"/>
          <p:cNvCxnSpPr>
            <a:stCxn id="9" idx="3"/>
          </p:cNvCxnSpPr>
          <p:nvPr/>
        </p:nvCxnSpPr>
        <p:spPr>
          <a:xfrm>
            <a:off x="3392159" y="791290"/>
            <a:ext cx="5523241" cy="322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28600" y="668179"/>
            <a:ext cx="3163559" cy="246221"/>
          </a:xfrm>
          <a:prstGeom prst="rect">
            <a:avLst/>
          </a:prstGeom>
          <a:noFill/>
        </p:spPr>
        <p:txBody>
          <a:bodyPr wrap="none" rtlCol="0">
            <a:spAutoFit/>
          </a:bodyPr>
          <a:lstStyle/>
          <a:p>
            <a:r>
              <a:rPr lang="en-US" sz="1000" dirty="0" smtClean="0">
                <a:latin typeface="Arial"/>
                <a:cs typeface="Arial"/>
              </a:rPr>
              <a:t>Minimum sample size, power &amp; statistical complexity</a:t>
            </a:r>
            <a:endParaRPr lang="en-US" sz="1000" dirty="0">
              <a:latin typeface="Arial"/>
              <a:cs typeface="Arial"/>
            </a:endParaRPr>
          </a:p>
        </p:txBody>
      </p:sp>
      <p:graphicFrame>
        <p:nvGraphicFramePr>
          <p:cNvPr id="10" name="Table 9"/>
          <p:cNvGraphicFramePr>
            <a:graphicFrameLocks noGrp="1"/>
          </p:cNvGraphicFramePr>
          <p:nvPr>
            <p:extLst/>
          </p:nvPr>
        </p:nvGraphicFramePr>
        <p:xfrm>
          <a:off x="76200" y="883921"/>
          <a:ext cx="8991600" cy="5897880"/>
        </p:xfrm>
        <a:graphic>
          <a:graphicData uri="http://schemas.openxmlformats.org/drawingml/2006/table">
            <a:tbl>
              <a:tblPr firstRow="1" bandRow="1">
                <a:tableStyleId>{E8034E78-7F5D-4C2E-B375-FC64B27BC917}</a:tableStyleId>
              </a:tblPr>
              <a:tblGrid>
                <a:gridCol w="1104232">
                  <a:extLst>
                    <a:ext uri="{9D8B030D-6E8A-4147-A177-3AD203B41FA5}">
                      <a16:colId xmlns:a16="http://schemas.microsoft.com/office/drawing/2014/main" val="20000"/>
                    </a:ext>
                  </a:extLst>
                </a:gridCol>
                <a:gridCol w="2556065">
                  <a:extLst>
                    <a:ext uri="{9D8B030D-6E8A-4147-A177-3AD203B41FA5}">
                      <a16:colId xmlns:a16="http://schemas.microsoft.com/office/drawing/2014/main" val="20001"/>
                    </a:ext>
                  </a:extLst>
                </a:gridCol>
                <a:gridCol w="2864581">
                  <a:extLst>
                    <a:ext uri="{9D8B030D-6E8A-4147-A177-3AD203B41FA5}">
                      <a16:colId xmlns:a16="http://schemas.microsoft.com/office/drawing/2014/main" val="20002"/>
                    </a:ext>
                  </a:extLst>
                </a:gridCol>
                <a:gridCol w="2466722">
                  <a:extLst>
                    <a:ext uri="{9D8B030D-6E8A-4147-A177-3AD203B41FA5}">
                      <a16:colId xmlns:a16="http://schemas.microsoft.com/office/drawing/2014/main" val="20003"/>
                    </a:ext>
                  </a:extLst>
                </a:gridCol>
              </a:tblGrid>
              <a:tr h="228600">
                <a:tc>
                  <a:txBody>
                    <a:bodyPr/>
                    <a:lstStyle/>
                    <a:p>
                      <a:endParaRPr lang="en-US" sz="1400" dirty="0">
                        <a:latin typeface="Arial"/>
                        <a:cs typeface="Arial"/>
                      </a:endParaRPr>
                    </a:p>
                  </a:txBody>
                  <a:tcPr>
                    <a:lnB w="6350" cap="flat" cmpd="sng" algn="ctr">
                      <a:solidFill>
                        <a:prstClr val="white">
                          <a:lumMod val="65000"/>
                        </a:prstClr>
                      </a:solidFill>
                      <a:prstDash val="solid"/>
                      <a:round/>
                      <a:headEnd type="none" w="med" len="med"/>
                      <a:tailEnd type="none" w="med" len="med"/>
                    </a:lnB>
                    <a:solidFill>
                      <a:schemeClr val="bg1">
                        <a:lumMod val="75000"/>
                      </a:schemeClr>
                    </a:solidFill>
                  </a:tcPr>
                </a:tc>
                <a:tc>
                  <a:txBody>
                    <a:bodyPr/>
                    <a:lstStyle/>
                    <a:p>
                      <a:pPr algn="ctr"/>
                      <a:r>
                        <a:rPr lang="en-US" sz="1000" dirty="0" smtClean="0">
                          <a:latin typeface="Arial"/>
                          <a:cs typeface="Arial"/>
                        </a:rPr>
                        <a:t>Pool Males &amp; Females</a:t>
                      </a:r>
                      <a:endParaRPr lang="en-US" sz="1000" dirty="0">
                        <a:latin typeface="Arial"/>
                        <a:cs typeface="Arial"/>
                      </a:endParaRPr>
                    </a:p>
                  </a:txBody>
                  <a:tcPr>
                    <a:lnB w="6350" cap="flat" cmpd="sng" algn="ctr">
                      <a:solidFill>
                        <a:prstClr val="white">
                          <a:lumMod val="65000"/>
                        </a:prstClr>
                      </a:solidFill>
                      <a:prstDash val="solid"/>
                      <a:round/>
                      <a:headEnd type="none" w="med" len="med"/>
                      <a:tailEnd type="none" w="med" len="med"/>
                    </a:lnB>
                    <a:solidFill>
                      <a:schemeClr val="bg1">
                        <a:lumMod val="65000"/>
                      </a:schemeClr>
                    </a:solidFill>
                  </a:tcPr>
                </a:tc>
                <a:tc>
                  <a:txBody>
                    <a:bodyPr/>
                    <a:lstStyle/>
                    <a:p>
                      <a:pPr algn="ctr"/>
                      <a:r>
                        <a:rPr lang="en-US" sz="1000" dirty="0" smtClean="0">
                          <a:latin typeface="Arial"/>
                          <a:cs typeface="Arial"/>
                        </a:rPr>
                        <a:t>Stratified</a:t>
                      </a:r>
                      <a:r>
                        <a:rPr lang="en-US" sz="1000" baseline="0" dirty="0" smtClean="0">
                          <a:latin typeface="Arial"/>
                          <a:cs typeface="Arial"/>
                        </a:rPr>
                        <a:t> Analysis</a:t>
                      </a:r>
                      <a:endParaRPr lang="en-US" sz="1000" dirty="0">
                        <a:latin typeface="Arial"/>
                        <a:cs typeface="Arial"/>
                      </a:endParaRPr>
                    </a:p>
                  </a:txBody>
                  <a:tcPr>
                    <a:lnB w="6350" cap="flat" cmpd="sng" algn="ctr">
                      <a:solidFill>
                        <a:prstClr val="white">
                          <a:lumMod val="65000"/>
                        </a:prstClr>
                      </a:solidFill>
                      <a:prstDash val="solid"/>
                      <a:round/>
                      <a:headEnd type="none" w="med" len="med"/>
                      <a:tailEnd type="none" w="med" len="med"/>
                    </a:lnB>
                    <a:solidFill>
                      <a:schemeClr val="tx1">
                        <a:lumMod val="65000"/>
                        <a:lumOff val="35000"/>
                      </a:schemeClr>
                    </a:solidFill>
                  </a:tcPr>
                </a:tc>
                <a:tc>
                  <a:txBody>
                    <a:bodyPr/>
                    <a:lstStyle/>
                    <a:p>
                      <a:pPr algn="ctr"/>
                      <a:r>
                        <a:rPr lang="en-US" sz="1000" dirty="0" smtClean="0">
                          <a:latin typeface="Arial"/>
                          <a:cs typeface="Arial"/>
                        </a:rPr>
                        <a:t>Test for Interaction</a:t>
                      </a:r>
                      <a:endParaRPr lang="en-US" sz="1000" dirty="0">
                        <a:latin typeface="Arial"/>
                        <a:cs typeface="Arial"/>
                      </a:endParaRPr>
                    </a:p>
                  </a:txBody>
                  <a:tcPr>
                    <a:lnB w="6350" cap="flat" cmpd="sng" algn="ctr">
                      <a:solidFill>
                        <a:prstClr val="white">
                          <a:lumMod val="65000"/>
                        </a:prstClr>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val="10000"/>
                  </a:ext>
                </a:extLst>
              </a:tr>
              <a:tr h="228600">
                <a:tc>
                  <a:txBody>
                    <a:bodyPr/>
                    <a:lstStyle/>
                    <a:p>
                      <a:r>
                        <a:rPr lang="en-US" sz="900" b="1" dirty="0" smtClean="0">
                          <a:solidFill>
                            <a:schemeClr val="tx1"/>
                          </a:solidFill>
                          <a:latin typeface="Arial"/>
                          <a:cs typeface="Arial"/>
                        </a:rPr>
                        <a:t>Research question</a:t>
                      </a:r>
                      <a:endParaRPr lang="en-US" sz="900" b="1"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Is there an effect of group overall?</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Within a given</a:t>
                      </a:r>
                      <a:r>
                        <a:rPr lang="en-US" sz="800" baseline="0" dirty="0" smtClean="0">
                          <a:solidFill>
                            <a:schemeClr val="tx1"/>
                          </a:solidFill>
                          <a:latin typeface="Arial"/>
                          <a:cs typeface="Arial"/>
                        </a:rPr>
                        <a:t> sex, what is the effect of group?</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Does the effect of group differ between sexes?</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1"/>
                  </a:ext>
                </a:extLst>
              </a:tr>
              <a:tr h="548640">
                <a:tc>
                  <a:txBody>
                    <a:bodyPr/>
                    <a:lstStyle/>
                    <a:p>
                      <a:r>
                        <a:rPr lang="en-US" sz="900" b="1" dirty="0" smtClean="0">
                          <a:solidFill>
                            <a:schemeClr val="tx1"/>
                          </a:solidFill>
                          <a:latin typeface="Arial"/>
                          <a:cs typeface="Arial"/>
                        </a:rPr>
                        <a:t>Example</a:t>
                      </a:r>
                      <a:endParaRPr lang="en-US" sz="900" b="1"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Are WT and KO mice different?</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pPr marL="164592" indent="-164592">
                        <a:buAutoNum type="arabicPeriod"/>
                      </a:pPr>
                      <a:r>
                        <a:rPr lang="en-US" sz="800" dirty="0" smtClean="0">
                          <a:solidFill>
                            <a:schemeClr val="tx1"/>
                          </a:solidFill>
                          <a:latin typeface="Arial"/>
                          <a:cs typeface="Arial"/>
                        </a:rPr>
                        <a:t>Within males, is there a difference between WT and KO mice?</a:t>
                      </a:r>
                    </a:p>
                    <a:p>
                      <a:pPr marL="164592" indent="-164592">
                        <a:buAutoNum type="arabicPeriod"/>
                      </a:pPr>
                      <a:r>
                        <a:rPr lang="en-US" sz="800" dirty="0" smtClean="0">
                          <a:solidFill>
                            <a:schemeClr val="tx1"/>
                          </a:solidFill>
                          <a:latin typeface="Arial"/>
                          <a:cs typeface="Arial"/>
                        </a:rPr>
                        <a:t>Within females, is there a difference between WT and KO mice?</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Does the difference between WT and KO mice depend on whether the mice are male or female?</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2"/>
                  </a:ext>
                </a:extLst>
              </a:tr>
              <a:tr h="579120">
                <a:tc>
                  <a:txBody>
                    <a:bodyPr/>
                    <a:lstStyle/>
                    <a:p>
                      <a:r>
                        <a:rPr lang="en-US" sz="900" b="1" dirty="0" smtClean="0">
                          <a:solidFill>
                            <a:schemeClr val="tx1"/>
                          </a:solidFill>
                          <a:latin typeface="Arial"/>
                          <a:cs typeface="Arial"/>
                        </a:rPr>
                        <a:t>What</a:t>
                      </a:r>
                      <a:r>
                        <a:rPr lang="en-US" sz="900" b="1" baseline="0" dirty="0" smtClean="0">
                          <a:solidFill>
                            <a:schemeClr val="tx1"/>
                          </a:solidFill>
                          <a:latin typeface="Arial"/>
                          <a:cs typeface="Arial"/>
                        </a:rPr>
                        <a:t> can you conclude?</a:t>
                      </a:r>
                      <a:endParaRPr lang="en-US" sz="900" b="1"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There is (or is not) a difference between WT and KO mice</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pPr marL="164592" indent="-164592">
                        <a:buAutoNum type="arabicPeriod"/>
                      </a:pPr>
                      <a:r>
                        <a:rPr lang="en-US" sz="800" dirty="0" smtClean="0">
                          <a:solidFill>
                            <a:schemeClr val="tx1"/>
                          </a:solidFill>
                          <a:latin typeface="Arial"/>
                          <a:cs typeface="Arial"/>
                        </a:rPr>
                        <a:t>Within males, there is (or is not) a difference between WT</a:t>
                      </a:r>
                      <a:r>
                        <a:rPr lang="en-US" sz="800" baseline="0" dirty="0" smtClean="0">
                          <a:solidFill>
                            <a:schemeClr val="tx1"/>
                          </a:solidFill>
                          <a:latin typeface="Arial"/>
                          <a:cs typeface="Arial"/>
                        </a:rPr>
                        <a:t> and KO mice</a:t>
                      </a:r>
                    </a:p>
                    <a:p>
                      <a:pPr marL="164592" indent="-164592">
                        <a:buAutoNum type="arabicPeriod"/>
                      </a:pPr>
                      <a:r>
                        <a:rPr lang="en-US" sz="800" baseline="0" dirty="0" smtClean="0">
                          <a:solidFill>
                            <a:schemeClr val="tx1"/>
                          </a:solidFill>
                          <a:latin typeface="Arial"/>
                          <a:cs typeface="Arial"/>
                        </a:rPr>
                        <a:t>Within females, there is (or is not) a difference between WT and KO mice</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Example: The is a difference between WT and KO mice in females, but not in males</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3"/>
                  </a:ext>
                </a:extLst>
              </a:tr>
              <a:tr h="457199">
                <a:tc>
                  <a:txBody>
                    <a:bodyPr/>
                    <a:lstStyle/>
                    <a:p>
                      <a:r>
                        <a:rPr lang="en-US" sz="900" b="1" dirty="0" smtClean="0">
                          <a:solidFill>
                            <a:schemeClr val="tx1"/>
                          </a:solidFill>
                          <a:latin typeface="Arial"/>
                          <a:cs typeface="Arial"/>
                        </a:rPr>
                        <a:t>Best conditions for using this technique</a:t>
                      </a:r>
                      <a:endParaRPr lang="en-US" sz="900" b="1"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pPr marL="0" indent="0">
                        <a:buNone/>
                      </a:pPr>
                      <a:r>
                        <a:rPr lang="en-US" sz="800" dirty="0" smtClean="0">
                          <a:solidFill>
                            <a:schemeClr val="tx1"/>
                          </a:solidFill>
                          <a:latin typeface="Arial"/>
                          <a:cs typeface="Arial"/>
                        </a:rPr>
                        <a:t>You don’t have enough</a:t>
                      </a:r>
                      <a:r>
                        <a:rPr lang="en-US" sz="800" baseline="0" dirty="0" smtClean="0">
                          <a:solidFill>
                            <a:schemeClr val="tx1"/>
                          </a:solidFill>
                          <a:latin typeface="Arial"/>
                          <a:cs typeface="Arial"/>
                        </a:rPr>
                        <a:t> observations from each sex for a stratified or interaction analysis</a:t>
                      </a: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You have enough</a:t>
                      </a:r>
                      <a:r>
                        <a:rPr lang="en-US" sz="800" baseline="0" dirty="0" smtClean="0">
                          <a:solidFill>
                            <a:schemeClr val="tx1"/>
                          </a:solidFill>
                          <a:latin typeface="Arial"/>
                          <a:cs typeface="Arial"/>
                        </a:rPr>
                        <a:t> observations of at least one sex in both groups for an adequately powered analysis</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tx1"/>
                          </a:solidFill>
                          <a:latin typeface="Arial"/>
                          <a:cs typeface="Arial"/>
                        </a:rPr>
                        <a:t>You have enough</a:t>
                      </a:r>
                      <a:r>
                        <a:rPr lang="en-US" sz="800" baseline="0" dirty="0" smtClean="0">
                          <a:solidFill>
                            <a:schemeClr val="tx1"/>
                          </a:solidFill>
                          <a:latin typeface="Arial"/>
                          <a:cs typeface="Arial"/>
                        </a:rPr>
                        <a:t> observations of both sexes in both groups for an adequately powered analysis</a:t>
                      </a:r>
                      <a:endParaRPr lang="en-US" sz="800" dirty="0" smtClean="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4"/>
                  </a:ext>
                </a:extLst>
              </a:tr>
              <a:tr h="944880">
                <a:tc>
                  <a:txBody>
                    <a:bodyPr/>
                    <a:lstStyle/>
                    <a:p>
                      <a:r>
                        <a:rPr lang="en-US" sz="900" b="1" dirty="0" smtClean="0">
                          <a:solidFill>
                            <a:schemeClr val="tx1"/>
                          </a:solidFill>
                          <a:latin typeface="Arial"/>
                          <a:cs typeface="Arial"/>
                        </a:rPr>
                        <a:t>Cautions</a:t>
                      </a:r>
                      <a:r>
                        <a:rPr lang="en-US" sz="900" b="1" baseline="0" dirty="0" smtClean="0">
                          <a:solidFill>
                            <a:schemeClr val="tx1"/>
                          </a:solidFill>
                          <a:latin typeface="Arial"/>
                          <a:cs typeface="Arial"/>
                        </a:rPr>
                        <a:t> &amp; Limitations</a:t>
                      </a:r>
                      <a:endParaRPr lang="en-US" sz="900" b="1"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If you don’t have</a:t>
                      </a:r>
                      <a:r>
                        <a:rPr lang="en-US" sz="800" baseline="0" dirty="0" smtClean="0">
                          <a:solidFill>
                            <a:schemeClr val="tx1"/>
                          </a:solidFill>
                          <a:latin typeface="Arial"/>
                          <a:cs typeface="Arial"/>
                        </a:rPr>
                        <a:t> enough data for a stratified or interaction analysis, acknowledge this limitation rather than stating that males and females were pooled because no sex differences were found. This is particularly important if previous studies have shown that sex differences exist, or have not tested for sex differences.</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Don’t claim</a:t>
                      </a:r>
                      <a:r>
                        <a:rPr lang="en-US" sz="800" baseline="0" dirty="0" smtClean="0">
                          <a:solidFill>
                            <a:schemeClr val="tx1"/>
                          </a:solidFill>
                          <a:latin typeface="Arial"/>
                          <a:cs typeface="Arial"/>
                        </a:rPr>
                        <a:t> there is a sex difference if there is a significant effect of group in one sex but not the other, especially if power is higher one sex</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You must have observations from both sexes in all groups</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5"/>
                  </a:ext>
                </a:extLst>
              </a:tr>
              <a:tr h="1066800">
                <a:tc>
                  <a:txBody>
                    <a:bodyPr/>
                    <a:lstStyle/>
                    <a:p>
                      <a:r>
                        <a:rPr lang="en-US" sz="900" b="1" dirty="0" smtClean="0">
                          <a:solidFill>
                            <a:schemeClr val="tx1"/>
                          </a:solidFill>
                          <a:latin typeface="Arial"/>
                          <a:cs typeface="Arial"/>
                        </a:rPr>
                        <a:t>Tables</a:t>
                      </a:r>
                      <a:endParaRPr lang="en-US" sz="900" b="1"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One table with three separate columns (female, male, pooled)</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Separate tables for females and males</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One table with separate columns for females</a:t>
                      </a:r>
                      <a:r>
                        <a:rPr lang="en-US" sz="800" baseline="0" dirty="0" smtClean="0">
                          <a:solidFill>
                            <a:schemeClr val="tx1"/>
                          </a:solidFill>
                          <a:latin typeface="Arial"/>
                          <a:cs typeface="Arial"/>
                        </a:rPr>
                        <a:t> and males</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6"/>
                  </a:ext>
                </a:extLst>
              </a:tr>
              <a:tr h="1447800">
                <a:tc>
                  <a:txBody>
                    <a:bodyPr/>
                    <a:lstStyle/>
                    <a:p>
                      <a:r>
                        <a:rPr lang="en-US" sz="900" b="1" dirty="0" smtClean="0">
                          <a:solidFill>
                            <a:schemeClr val="tx1"/>
                          </a:solidFill>
                          <a:latin typeface="Arial"/>
                          <a:cs typeface="Arial"/>
                        </a:rPr>
                        <a:t>Figures</a:t>
                      </a:r>
                    </a:p>
                    <a:p>
                      <a:endParaRPr lang="en-US" sz="900" b="1" dirty="0" smtClean="0">
                        <a:solidFill>
                          <a:schemeClr val="tx1"/>
                        </a:solidFill>
                        <a:latin typeface="Arial"/>
                        <a:cs typeface="Arial"/>
                      </a:endParaRPr>
                    </a:p>
                    <a:p>
                      <a:endParaRPr lang="en-US" sz="900" b="1" dirty="0" smtClean="0">
                        <a:solidFill>
                          <a:schemeClr val="tx1"/>
                        </a:solidFill>
                        <a:latin typeface="Arial"/>
                        <a:cs typeface="Arial"/>
                      </a:endParaRPr>
                    </a:p>
                    <a:p>
                      <a:endParaRPr lang="en-US" sz="900" b="1" dirty="0" smtClean="0">
                        <a:solidFill>
                          <a:schemeClr val="tx1"/>
                        </a:solidFill>
                        <a:latin typeface="Arial"/>
                        <a:cs typeface="Arial"/>
                      </a:endParaRPr>
                    </a:p>
                    <a:p>
                      <a:endParaRPr lang="en-US" sz="900" b="1" dirty="0" smtClean="0">
                        <a:solidFill>
                          <a:schemeClr val="tx1"/>
                        </a:solidFill>
                        <a:latin typeface="Arial"/>
                        <a:cs typeface="Arial"/>
                      </a:endParaRPr>
                    </a:p>
                    <a:p>
                      <a:endParaRPr lang="en-US" sz="900" b="1"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One figure showing pooled data and summary statistics,</a:t>
                      </a:r>
                      <a:r>
                        <a:rPr lang="en-US" sz="800" baseline="0" dirty="0" smtClean="0">
                          <a:solidFill>
                            <a:schemeClr val="tx1"/>
                          </a:solidFill>
                          <a:latin typeface="Arial"/>
                          <a:cs typeface="Arial"/>
                        </a:rPr>
                        <a:t> with different </a:t>
                      </a:r>
                      <a:r>
                        <a:rPr lang="en-US" sz="800" dirty="0" smtClean="0">
                          <a:solidFill>
                            <a:schemeClr val="tx1"/>
                          </a:solidFill>
                          <a:latin typeface="Arial"/>
                          <a:cs typeface="Arial"/>
                        </a:rPr>
                        <a:t>colors for females and males</a:t>
                      </a:r>
                    </a:p>
                    <a:p>
                      <a:endParaRPr lang="en-US" sz="800" dirty="0" smtClean="0">
                        <a:solidFill>
                          <a:schemeClr val="tx1"/>
                        </a:solidFill>
                        <a:latin typeface="Arial"/>
                        <a:cs typeface="Arial"/>
                      </a:endParaRPr>
                    </a:p>
                    <a:p>
                      <a:endParaRPr lang="en-US" sz="800" dirty="0" smtClean="0">
                        <a:solidFill>
                          <a:schemeClr val="tx1"/>
                        </a:solidFill>
                        <a:latin typeface="Arial"/>
                        <a:cs typeface="Arial"/>
                      </a:endParaRPr>
                    </a:p>
                    <a:p>
                      <a:endParaRPr lang="en-US" sz="800" dirty="0" smtClean="0">
                        <a:solidFill>
                          <a:schemeClr val="tx1"/>
                        </a:solidFill>
                        <a:latin typeface="Arial"/>
                        <a:cs typeface="Arial"/>
                      </a:endParaRPr>
                    </a:p>
                    <a:p>
                      <a:endParaRPr lang="en-US" sz="800" dirty="0" smtClean="0">
                        <a:solidFill>
                          <a:schemeClr val="tx1"/>
                        </a:solidFill>
                        <a:latin typeface="Arial"/>
                        <a:cs typeface="Arial"/>
                      </a:endParaRPr>
                    </a:p>
                    <a:p>
                      <a:endParaRPr lang="en-US" sz="800" dirty="0" smtClean="0">
                        <a:solidFill>
                          <a:schemeClr val="tx1"/>
                        </a:solidFill>
                        <a:latin typeface="Arial"/>
                        <a:cs typeface="Arial"/>
                      </a:endParaRPr>
                    </a:p>
                    <a:p>
                      <a:endParaRPr lang="en-US" sz="800" dirty="0" smtClean="0">
                        <a:solidFill>
                          <a:schemeClr val="tx1"/>
                        </a:solidFill>
                        <a:latin typeface="Arial"/>
                        <a:cs typeface="Arial"/>
                      </a:endParaRPr>
                    </a:p>
                    <a:p>
                      <a:endParaRPr lang="en-US" sz="800" dirty="0" smtClean="0">
                        <a:solidFill>
                          <a:schemeClr val="tx1"/>
                        </a:solidFill>
                        <a:latin typeface="Arial"/>
                        <a:cs typeface="Arial"/>
                      </a:endParaRPr>
                    </a:p>
                    <a:p>
                      <a:endParaRPr lang="en-US" sz="800" dirty="0" smtClean="0">
                        <a:solidFill>
                          <a:schemeClr val="tx1"/>
                        </a:solidFill>
                        <a:latin typeface="Arial"/>
                        <a:cs typeface="Arial"/>
                      </a:endParaRPr>
                    </a:p>
                    <a:p>
                      <a:endParaRPr lang="en-US" sz="800" dirty="0" smtClean="0">
                        <a:solidFill>
                          <a:schemeClr val="tx1"/>
                        </a:solidFill>
                        <a:latin typeface="Arial"/>
                        <a:cs typeface="Arial"/>
                      </a:endParaRPr>
                    </a:p>
                    <a:p>
                      <a:endParaRPr lang="en-US" sz="800" dirty="0" smtClean="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Separate figures for female and male</a:t>
                      </a:r>
                    </a:p>
                    <a:p>
                      <a:r>
                        <a:rPr lang="en-US" sz="800" dirty="0" smtClean="0">
                          <a:solidFill>
                            <a:schemeClr val="tx1"/>
                          </a:solidFill>
                          <a:latin typeface="Arial"/>
                          <a:cs typeface="Arial"/>
                        </a:rPr>
                        <a:t>Same axis scales to facilitate visual comparison</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tc>
                  <a:txBody>
                    <a:bodyPr/>
                    <a:lstStyle/>
                    <a:p>
                      <a:r>
                        <a:rPr lang="en-US" sz="800" dirty="0" smtClean="0">
                          <a:solidFill>
                            <a:schemeClr val="tx1"/>
                          </a:solidFill>
                          <a:latin typeface="Arial"/>
                          <a:cs typeface="Arial"/>
                        </a:rPr>
                        <a:t>One figure showing females and males</a:t>
                      </a:r>
                      <a:r>
                        <a:rPr lang="en-US" sz="800" baseline="0" dirty="0" smtClean="0">
                          <a:solidFill>
                            <a:schemeClr val="tx1"/>
                          </a:solidFill>
                          <a:latin typeface="Arial"/>
                          <a:cs typeface="Arial"/>
                        </a:rPr>
                        <a:t> as separate groups</a:t>
                      </a:r>
                      <a:endParaRPr lang="en-US" sz="800" dirty="0">
                        <a:solidFill>
                          <a:schemeClr val="tx1"/>
                        </a:solidFill>
                        <a:latin typeface="Arial"/>
                        <a:cs typeface="Arial"/>
                      </a:endParaRPr>
                    </a:p>
                  </a:txBody>
                  <a:tcPr>
                    <a:lnL w="6350" cap="flat" cmpd="sng" algn="ctr">
                      <a:solidFill>
                        <a:prstClr val="white">
                          <a:lumMod val="65000"/>
                        </a:prstClr>
                      </a:solidFill>
                      <a:prstDash val="solid"/>
                      <a:round/>
                      <a:headEnd type="none" w="med" len="med"/>
                      <a:tailEnd type="none" w="med" len="med"/>
                    </a:lnL>
                    <a:lnR w="6350" cap="flat" cmpd="sng" algn="ctr">
                      <a:solidFill>
                        <a:prstClr val="white">
                          <a:lumMod val="65000"/>
                        </a:prstClr>
                      </a:solidFill>
                      <a:prstDash val="solid"/>
                      <a:round/>
                      <a:headEnd type="none" w="med" len="med"/>
                      <a:tailEnd type="none" w="med" len="med"/>
                    </a:lnR>
                    <a:lnT w="6350" cap="flat" cmpd="sng" algn="ctr">
                      <a:solidFill>
                        <a:prstClr val="white">
                          <a:lumMod val="65000"/>
                        </a:prstClr>
                      </a:solidFill>
                      <a:prstDash val="solid"/>
                      <a:round/>
                      <a:headEnd type="none" w="med" len="med"/>
                      <a:tailEnd type="none" w="med" len="med"/>
                    </a:lnT>
                    <a:lnB w="6350" cap="flat" cmpd="sng" algn="ctr">
                      <a:solidFill>
                        <a:prstClr val="white">
                          <a:lumMod val="65000"/>
                        </a:prstClr>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11" name="Table 10"/>
          <p:cNvGraphicFramePr>
            <a:graphicFrameLocks noGrp="1"/>
          </p:cNvGraphicFramePr>
          <p:nvPr>
            <p:extLst/>
          </p:nvPr>
        </p:nvGraphicFramePr>
        <p:xfrm>
          <a:off x="1331496" y="4536440"/>
          <a:ext cx="2366210" cy="645160"/>
        </p:xfrm>
        <a:graphic>
          <a:graphicData uri="http://schemas.openxmlformats.org/drawingml/2006/table">
            <a:tbl>
              <a:tblPr firstRow="1" bandRow="1">
                <a:tableStyleId>{E8034E78-7F5D-4C2E-B375-FC64B27BC917}</a:tableStyleId>
              </a:tblPr>
              <a:tblGrid>
                <a:gridCol w="423204">
                  <a:extLst>
                    <a:ext uri="{9D8B030D-6E8A-4147-A177-3AD203B41FA5}">
                      <a16:colId xmlns:a16="http://schemas.microsoft.com/office/drawing/2014/main" val="20000"/>
                    </a:ext>
                  </a:extLst>
                </a:gridCol>
                <a:gridCol w="681026">
                  <a:extLst>
                    <a:ext uri="{9D8B030D-6E8A-4147-A177-3AD203B41FA5}">
                      <a16:colId xmlns:a16="http://schemas.microsoft.com/office/drawing/2014/main" val="20001"/>
                    </a:ext>
                  </a:extLst>
                </a:gridCol>
                <a:gridCol w="630990">
                  <a:extLst>
                    <a:ext uri="{9D8B030D-6E8A-4147-A177-3AD203B41FA5}">
                      <a16:colId xmlns:a16="http://schemas.microsoft.com/office/drawing/2014/main" val="20002"/>
                    </a:ext>
                  </a:extLst>
                </a:gridCol>
                <a:gridCol w="630990">
                  <a:extLst>
                    <a:ext uri="{9D8B030D-6E8A-4147-A177-3AD203B41FA5}">
                      <a16:colId xmlns:a16="http://schemas.microsoft.com/office/drawing/2014/main" val="20003"/>
                    </a:ext>
                  </a:extLst>
                </a:gridCol>
              </a:tblGrid>
              <a:tr h="203200">
                <a:tc>
                  <a:txBody>
                    <a:bodyPr/>
                    <a:lstStyle/>
                    <a:p>
                      <a:endParaRPr lang="en-US" sz="800" dirty="0">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800" dirty="0" smtClean="0">
                          <a:solidFill>
                            <a:srgbClr val="000000"/>
                          </a:solidFill>
                          <a:latin typeface="Arial"/>
                          <a:cs typeface="Arial"/>
                        </a:rPr>
                        <a:t>Female</a:t>
                      </a:r>
                      <a:endParaRPr lang="en-US" sz="800" dirty="0">
                        <a:solidFill>
                          <a:srgbClr val="000000"/>
                        </a:solidFill>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800" dirty="0" smtClean="0">
                          <a:solidFill>
                            <a:srgbClr val="000000"/>
                          </a:solidFill>
                          <a:latin typeface="Arial"/>
                          <a:cs typeface="Arial"/>
                        </a:rPr>
                        <a:t>Male </a:t>
                      </a:r>
                      <a:endParaRPr lang="en-US" sz="800" dirty="0">
                        <a:solidFill>
                          <a:srgbClr val="000000"/>
                        </a:solidFill>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800" dirty="0" smtClean="0">
                          <a:solidFill>
                            <a:srgbClr val="000000"/>
                          </a:solidFill>
                          <a:latin typeface="Arial"/>
                          <a:cs typeface="Arial"/>
                        </a:rPr>
                        <a:t>Pooled</a:t>
                      </a:r>
                      <a:endParaRPr lang="en-US" sz="800" dirty="0">
                        <a:solidFill>
                          <a:srgbClr val="000000"/>
                        </a:solidFill>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8440">
                <a:tc>
                  <a:txBody>
                    <a:bodyPr/>
                    <a:lstStyle/>
                    <a:p>
                      <a:r>
                        <a:rPr lang="en-US" sz="800" dirty="0" smtClean="0">
                          <a:solidFill>
                            <a:srgbClr val="000000"/>
                          </a:solidFill>
                          <a:latin typeface="Arial"/>
                          <a:cs typeface="Arial"/>
                        </a:rPr>
                        <a:t>WT</a:t>
                      </a:r>
                      <a:endParaRPr lang="en-US" sz="800" dirty="0">
                        <a:solidFill>
                          <a:srgbClr val="000000"/>
                        </a:solidFill>
                        <a:latin typeface="Arial"/>
                        <a:cs typeface="Arial"/>
                      </a:endParaRPr>
                    </a:p>
                  </a:txBody>
                  <a:tcPr>
                    <a:lnT w="12700" cap="flat" cmpd="sng" algn="ctr">
                      <a:solidFill>
                        <a:scrgbClr r="0" g="0" b="0"/>
                      </a:solidFill>
                      <a:prstDash val="solid"/>
                      <a:round/>
                      <a:headEnd type="none" w="med" len="med"/>
                      <a:tailEnd type="none" w="med" len="med"/>
                    </a:lnT>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rgbClr val="000000"/>
                          </a:solidFill>
                          <a:latin typeface="Arial"/>
                          <a:cs typeface="Arial"/>
                        </a:rPr>
                        <a:t>8 ± 5</a:t>
                      </a:r>
                    </a:p>
                  </a:txBody>
                  <a:tcPr>
                    <a:lnT w="12700" cap="flat" cmpd="sng" algn="ctr">
                      <a:solidFill>
                        <a:scrgbClr r="0" g="0" b="0"/>
                      </a:solidFill>
                      <a:prstDash val="solid"/>
                      <a:round/>
                      <a:headEnd type="none" w="med" len="med"/>
                      <a:tailEnd type="none" w="med" len="med"/>
                    </a:lnT>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rgbClr val="000000"/>
                          </a:solidFill>
                          <a:latin typeface="Arial"/>
                          <a:cs typeface="Arial"/>
                        </a:rPr>
                        <a:t>10 ± 5</a:t>
                      </a:r>
                    </a:p>
                  </a:txBody>
                  <a:tcPr>
                    <a:lnT w="12700" cap="flat" cmpd="sng" algn="ctr">
                      <a:solidFill>
                        <a:scrgbClr r="0" g="0" b="0"/>
                      </a:solidFill>
                      <a:prstDash val="solid"/>
                      <a:round/>
                      <a:headEnd type="none" w="med" len="med"/>
                      <a:tailEnd type="none" w="med" len="med"/>
                    </a:lnT>
                    <a:solidFill>
                      <a:schemeClr val="bg1"/>
                    </a:solidFill>
                  </a:tcPr>
                </a:tc>
                <a:tc>
                  <a:txBody>
                    <a:bodyPr/>
                    <a:lstStyle/>
                    <a:p>
                      <a:pPr algn="ctr"/>
                      <a:r>
                        <a:rPr lang="en-US" sz="800" dirty="0" smtClean="0">
                          <a:solidFill>
                            <a:srgbClr val="000000"/>
                          </a:solidFill>
                          <a:latin typeface="Arial"/>
                          <a:cs typeface="Arial"/>
                        </a:rPr>
                        <a:t>10 ± 5</a:t>
                      </a:r>
                      <a:endParaRPr lang="en-US" sz="800" dirty="0">
                        <a:solidFill>
                          <a:srgbClr val="000000"/>
                        </a:solidFill>
                        <a:latin typeface="Arial"/>
                        <a:cs typeface="Arial"/>
                      </a:endParaRPr>
                    </a:p>
                  </a:txBody>
                  <a:tcPr>
                    <a:lnT w="12700" cap="flat" cmpd="sng" algn="ctr">
                      <a:solidFill>
                        <a:scrgbClr r="0" g="0" b="0"/>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52400">
                <a:tc>
                  <a:txBody>
                    <a:bodyPr/>
                    <a:lstStyle/>
                    <a:p>
                      <a:r>
                        <a:rPr lang="en-US" sz="800" dirty="0" smtClean="0">
                          <a:solidFill>
                            <a:srgbClr val="000000"/>
                          </a:solidFill>
                          <a:latin typeface="Arial"/>
                          <a:cs typeface="Arial"/>
                        </a:rPr>
                        <a:t>KO</a:t>
                      </a:r>
                      <a:endParaRPr lang="en-US" sz="800" dirty="0">
                        <a:solidFill>
                          <a:srgbClr val="000000"/>
                        </a:solidFill>
                        <a:latin typeface="Arial"/>
                        <a:cs typeface="Arial"/>
                      </a:endParaRPr>
                    </a:p>
                  </a:txBody>
                  <a:tcPr>
                    <a:lnB w="12700" cap="flat" cmpd="sng" algn="ctr">
                      <a:solidFill>
                        <a:scrgbClr r="0" g="0" b="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rgbClr val="000000"/>
                          </a:solidFill>
                          <a:latin typeface="Arial"/>
                          <a:cs typeface="Arial"/>
                        </a:rPr>
                        <a:t>18 ± 4</a:t>
                      </a:r>
                    </a:p>
                  </a:txBody>
                  <a:tcPr>
                    <a:lnB w="12700" cap="flat" cmpd="sng" algn="ctr">
                      <a:solidFill>
                        <a:scrgbClr r="0" g="0" b="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rgbClr val="000000"/>
                          </a:solidFill>
                          <a:latin typeface="Arial"/>
                          <a:cs typeface="Arial"/>
                        </a:rPr>
                        <a:t>20 ± 4</a:t>
                      </a:r>
                    </a:p>
                  </a:txBody>
                  <a:tcPr>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800" dirty="0" smtClean="0">
                          <a:solidFill>
                            <a:srgbClr val="000000"/>
                          </a:solidFill>
                          <a:latin typeface="Arial"/>
                          <a:cs typeface="Arial"/>
                        </a:rPr>
                        <a:t>19 ± 4</a:t>
                      </a:r>
                      <a:endParaRPr lang="en-US" sz="800" dirty="0">
                        <a:solidFill>
                          <a:srgbClr val="000000"/>
                        </a:solidFill>
                        <a:latin typeface="Arial"/>
                        <a:cs typeface="Arial"/>
                      </a:endParaRPr>
                    </a:p>
                  </a:txBody>
                  <a:tcPr>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2" name="Table 11"/>
          <p:cNvGraphicFramePr>
            <a:graphicFrameLocks noGrp="1"/>
          </p:cNvGraphicFramePr>
          <p:nvPr>
            <p:extLst/>
          </p:nvPr>
        </p:nvGraphicFramePr>
        <p:xfrm>
          <a:off x="3866147" y="4536440"/>
          <a:ext cx="1183106" cy="645160"/>
        </p:xfrm>
        <a:graphic>
          <a:graphicData uri="http://schemas.openxmlformats.org/drawingml/2006/table">
            <a:tbl>
              <a:tblPr firstRow="1" bandRow="1">
                <a:tableStyleId>{E8034E78-7F5D-4C2E-B375-FC64B27BC917}</a:tableStyleId>
              </a:tblPr>
              <a:tblGrid>
                <a:gridCol w="450062">
                  <a:extLst>
                    <a:ext uri="{9D8B030D-6E8A-4147-A177-3AD203B41FA5}">
                      <a16:colId xmlns:a16="http://schemas.microsoft.com/office/drawing/2014/main" val="20000"/>
                    </a:ext>
                  </a:extLst>
                </a:gridCol>
                <a:gridCol w="733044">
                  <a:extLst>
                    <a:ext uri="{9D8B030D-6E8A-4147-A177-3AD203B41FA5}">
                      <a16:colId xmlns:a16="http://schemas.microsoft.com/office/drawing/2014/main" val="20001"/>
                    </a:ext>
                  </a:extLst>
                </a:gridCol>
              </a:tblGrid>
              <a:tr h="203200">
                <a:tc>
                  <a:txBody>
                    <a:bodyPr/>
                    <a:lstStyle/>
                    <a:p>
                      <a:endParaRPr lang="en-US" sz="800" dirty="0">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800" dirty="0" smtClean="0">
                          <a:solidFill>
                            <a:srgbClr val="000000"/>
                          </a:solidFill>
                          <a:latin typeface="Arial"/>
                          <a:cs typeface="Arial"/>
                        </a:rPr>
                        <a:t>Female</a:t>
                      </a:r>
                      <a:endParaRPr lang="en-US" sz="800" dirty="0">
                        <a:solidFill>
                          <a:srgbClr val="000000"/>
                        </a:solidFill>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8440">
                <a:tc>
                  <a:txBody>
                    <a:bodyPr/>
                    <a:lstStyle/>
                    <a:p>
                      <a:r>
                        <a:rPr lang="en-US" sz="800" dirty="0" smtClean="0">
                          <a:solidFill>
                            <a:srgbClr val="000000"/>
                          </a:solidFill>
                          <a:latin typeface="Arial"/>
                          <a:cs typeface="Arial"/>
                        </a:rPr>
                        <a:t>WT</a:t>
                      </a:r>
                      <a:endParaRPr lang="en-US" sz="800" dirty="0">
                        <a:solidFill>
                          <a:srgbClr val="000000"/>
                        </a:solidFill>
                        <a:latin typeface="Arial"/>
                        <a:cs typeface="Arial"/>
                      </a:endParaRPr>
                    </a:p>
                  </a:txBody>
                  <a:tcPr>
                    <a:lnT w="12700" cap="flat" cmpd="sng" algn="ctr">
                      <a:solidFill>
                        <a:scrgbClr r="0" g="0" b="0"/>
                      </a:solidFill>
                      <a:prstDash val="solid"/>
                      <a:round/>
                      <a:headEnd type="none" w="med" len="med"/>
                      <a:tailEnd type="none" w="med" len="med"/>
                    </a:lnT>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rgbClr val="000000"/>
                          </a:solidFill>
                          <a:latin typeface="Arial"/>
                          <a:cs typeface="Arial"/>
                        </a:rPr>
                        <a:t>8 ± 5</a:t>
                      </a:r>
                    </a:p>
                  </a:txBody>
                  <a:tcPr>
                    <a:lnT w="12700" cap="flat" cmpd="sng" algn="ctr">
                      <a:solidFill>
                        <a:scrgbClr r="0" g="0" b="0"/>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37160">
                <a:tc>
                  <a:txBody>
                    <a:bodyPr/>
                    <a:lstStyle/>
                    <a:p>
                      <a:r>
                        <a:rPr lang="en-US" sz="800" dirty="0" smtClean="0">
                          <a:solidFill>
                            <a:srgbClr val="000000"/>
                          </a:solidFill>
                          <a:latin typeface="Arial"/>
                          <a:cs typeface="Arial"/>
                        </a:rPr>
                        <a:t>KO</a:t>
                      </a:r>
                      <a:endParaRPr lang="en-US" sz="800" dirty="0">
                        <a:solidFill>
                          <a:srgbClr val="000000"/>
                        </a:solidFill>
                        <a:latin typeface="Arial"/>
                        <a:cs typeface="Arial"/>
                      </a:endParaRPr>
                    </a:p>
                  </a:txBody>
                  <a:tcPr>
                    <a:lnB w="12700" cap="flat" cmpd="sng" algn="ctr">
                      <a:solidFill>
                        <a:scrgbClr r="0" g="0" b="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rgbClr val="000000"/>
                          </a:solidFill>
                          <a:latin typeface="Arial"/>
                          <a:cs typeface="Arial"/>
                        </a:rPr>
                        <a:t>18 ± 4</a:t>
                      </a:r>
                    </a:p>
                  </a:txBody>
                  <a:tcPr>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3" name="Table 12"/>
          <p:cNvGraphicFramePr>
            <a:graphicFrameLocks noGrp="1"/>
          </p:cNvGraphicFramePr>
          <p:nvPr>
            <p:extLst/>
          </p:nvPr>
        </p:nvGraphicFramePr>
        <p:xfrm>
          <a:off x="5237555" y="4541520"/>
          <a:ext cx="1194448" cy="640080"/>
        </p:xfrm>
        <a:graphic>
          <a:graphicData uri="http://schemas.openxmlformats.org/drawingml/2006/table">
            <a:tbl>
              <a:tblPr firstRow="1" bandRow="1">
                <a:tableStyleId>{E8034E78-7F5D-4C2E-B375-FC64B27BC917}</a:tableStyleId>
              </a:tblPr>
              <a:tblGrid>
                <a:gridCol w="454377">
                  <a:extLst>
                    <a:ext uri="{9D8B030D-6E8A-4147-A177-3AD203B41FA5}">
                      <a16:colId xmlns:a16="http://schemas.microsoft.com/office/drawing/2014/main" val="20000"/>
                    </a:ext>
                  </a:extLst>
                </a:gridCol>
                <a:gridCol w="740071">
                  <a:extLst>
                    <a:ext uri="{9D8B030D-6E8A-4147-A177-3AD203B41FA5}">
                      <a16:colId xmlns:a16="http://schemas.microsoft.com/office/drawing/2014/main" val="20001"/>
                    </a:ext>
                  </a:extLst>
                </a:gridCol>
              </a:tblGrid>
              <a:tr h="203200">
                <a:tc>
                  <a:txBody>
                    <a:bodyPr/>
                    <a:lstStyle/>
                    <a:p>
                      <a:endParaRPr lang="en-US" sz="800" dirty="0">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c>
                  <a:txBody>
                    <a:bodyPr/>
                    <a:lstStyle/>
                    <a:p>
                      <a:pPr algn="ctr"/>
                      <a:r>
                        <a:rPr lang="en-US" sz="800" dirty="0" smtClean="0">
                          <a:solidFill>
                            <a:srgbClr val="000000"/>
                          </a:solidFill>
                          <a:latin typeface="Arial"/>
                          <a:cs typeface="Arial"/>
                        </a:rPr>
                        <a:t>Male</a:t>
                      </a:r>
                      <a:endParaRPr lang="en-US" sz="800" dirty="0">
                        <a:solidFill>
                          <a:srgbClr val="000000"/>
                        </a:solidFill>
                        <a:latin typeface="Arial"/>
                        <a:cs typeface="Arial"/>
                      </a:endParaRPr>
                    </a:p>
                  </a:txBody>
                  <a:tcP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82880">
                <a:tc>
                  <a:txBody>
                    <a:bodyPr/>
                    <a:lstStyle/>
                    <a:p>
                      <a:r>
                        <a:rPr lang="en-US" sz="800" dirty="0" smtClean="0">
                          <a:solidFill>
                            <a:srgbClr val="000000"/>
                          </a:solidFill>
                          <a:latin typeface="Arial"/>
                          <a:cs typeface="Arial"/>
                        </a:rPr>
                        <a:t>WT</a:t>
                      </a:r>
                      <a:endParaRPr lang="en-US" sz="800" dirty="0">
                        <a:solidFill>
                          <a:srgbClr val="000000"/>
                        </a:solidFill>
                        <a:latin typeface="Arial"/>
                        <a:cs typeface="Arial"/>
                      </a:endParaRPr>
                    </a:p>
                  </a:txBody>
                  <a:tcPr>
                    <a:lnT w="12700" cap="flat" cmpd="sng" algn="ctr">
                      <a:solidFill>
                        <a:scrgbClr r="0" g="0" b="0"/>
                      </a:solidFill>
                      <a:prstDash val="solid"/>
                      <a:round/>
                      <a:headEnd type="none" w="med" len="med"/>
                      <a:tailEnd type="none" w="med" len="med"/>
                    </a:lnT>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rgbClr val="000000"/>
                          </a:solidFill>
                          <a:latin typeface="Arial"/>
                          <a:cs typeface="Arial"/>
                        </a:rPr>
                        <a:t>10 ± 5</a:t>
                      </a:r>
                    </a:p>
                  </a:txBody>
                  <a:tcPr>
                    <a:lnT w="12700" cap="flat" cmpd="sng" algn="ctr">
                      <a:solidFill>
                        <a:scrgbClr r="0" g="0" b="0"/>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157480">
                <a:tc>
                  <a:txBody>
                    <a:bodyPr/>
                    <a:lstStyle/>
                    <a:p>
                      <a:r>
                        <a:rPr lang="en-US" sz="800" dirty="0" smtClean="0">
                          <a:solidFill>
                            <a:srgbClr val="000000"/>
                          </a:solidFill>
                          <a:latin typeface="Arial"/>
                          <a:cs typeface="Arial"/>
                        </a:rPr>
                        <a:t>KO</a:t>
                      </a:r>
                      <a:endParaRPr lang="en-US" sz="800" dirty="0">
                        <a:solidFill>
                          <a:srgbClr val="000000"/>
                        </a:solidFill>
                        <a:latin typeface="Arial"/>
                        <a:cs typeface="Arial"/>
                      </a:endParaRPr>
                    </a:p>
                  </a:txBody>
                  <a:tcPr>
                    <a:lnB w="12700" cap="flat" cmpd="sng" algn="ctr">
                      <a:solidFill>
                        <a:scrgbClr r="0" g="0" b="0"/>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rgbClr val="000000"/>
                          </a:solidFill>
                          <a:latin typeface="Arial"/>
                          <a:cs typeface="Arial"/>
                        </a:rPr>
                        <a:t>20 ± 4</a:t>
                      </a:r>
                    </a:p>
                  </a:txBody>
                  <a:tcPr>
                    <a:lnB w="12700" cap="flat" cmpd="sng" algn="ctr">
                      <a:solidFill>
                        <a:scrgbClr r="0" g="0" b="0"/>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aphicFrame>
        <p:nvGraphicFramePr>
          <p:cNvPr id="14" name="Table 13"/>
          <p:cNvGraphicFramePr>
            <a:graphicFrameLocks noGrp="1"/>
          </p:cNvGraphicFramePr>
          <p:nvPr>
            <p:extLst/>
          </p:nvPr>
        </p:nvGraphicFramePr>
        <p:xfrm>
          <a:off x="6951578" y="4536440"/>
          <a:ext cx="1735222" cy="645160"/>
        </p:xfrm>
        <a:graphic>
          <a:graphicData uri="http://schemas.openxmlformats.org/drawingml/2006/table">
            <a:tbl>
              <a:tblPr firstRow="1" bandRow="1">
                <a:tableStyleId>{E8034E78-7F5D-4C2E-B375-FC64B27BC917}</a:tableStyleId>
              </a:tblPr>
              <a:tblGrid>
                <a:gridCol w="394368">
                  <a:extLst>
                    <a:ext uri="{9D8B030D-6E8A-4147-A177-3AD203B41FA5}">
                      <a16:colId xmlns:a16="http://schemas.microsoft.com/office/drawing/2014/main" val="20000"/>
                    </a:ext>
                  </a:extLst>
                </a:gridCol>
                <a:gridCol w="642333">
                  <a:extLst>
                    <a:ext uri="{9D8B030D-6E8A-4147-A177-3AD203B41FA5}">
                      <a16:colId xmlns:a16="http://schemas.microsoft.com/office/drawing/2014/main" val="20001"/>
                    </a:ext>
                  </a:extLst>
                </a:gridCol>
                <a:gridCol w="698521">
                  <a:extLst>
                    <a:ext uri="{9D8B030D-6E8A-4147-A177-3AD203B41FA5}">
                      <a16:colId xmlns:a16="http://schemas.microsoft.com/office/drawing/2014/main" val="20002"/>
                    </a:ext>
                  </a:extLst>
                </a:gridCol>
              </a:tblGrid>
              <a:tr h="203200">
                <a:tc>
                  <a:txBody>
                    <a:bodyPr/>
                    <a:lstStyle/>
                    <a:p>
                      <a:endParaRPr lang="en-US" sz="800"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dirty="0" smtClean="0">
                          <a:solidFill>
                            <a:srgbClr val="000000"/>
                          </a:solidFill>
                          <a:latin typeface="Arial"/>
                          <a:cs typeface="Arial"/>
                        </a:rPr>
                        <a:t>Female</a:t>
                      </a:r>
                      <a:endParaRPr lang="en-US" sz="800" dirty="0">
                        <a:solidFill>
                          <a:srgbClr val="000000"/>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dirty="0" smtClean="0">
                          <a:solidFill>
                            <a:srgbClr val="000000"/>
                          </a:solidFill>
                          <a:latin typeface="Arial"/>
                          <a:cs typeface="Arial"/>
                        </a:rPr>
                        <a:t>Male </a:t>
                      </a:r>
                      <a:endParaRPr lang="en-US" sz="800" dirty="0">
                        <a:solidFill>
                          <a:srgbClr val="000000"/>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18440">
                <a:tc>
                  <a:txBody>
                    <a:bodyPr/>
                    <a:lstStyle/>
                    <a:p>
                      <a:r>
                        <a:rPr lang="en-US" sz="800" dirty="0" smtClean="0">
                          <a:solidFill>
                            <a:srgbClr val="000000"/>
                          </a:solidFill>
                          <a:latin typeface="Arial"/>
                          <a:cs typeface="Arial"/>
                        </a:rPr>
                        <a:t>WT</a:t>
                      </a:r>
                      <a:endParaRPr lang="en-US" sz="800" dirty="0">
                        <a:solidFill>
                          <a:srgbClr val="000000"/>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smtClean="0">
                          <a:solidFill>
                            <a:srgbClr val="000000"/>
                          </a:solidFill>
                          <a:latin typeface="Arial"/>
                          <a:cs typeface="Arial"/>
                        </a:rPr>
                        <a:t>8 ± 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dirty="0" smtClean="0">
                          <a:solidFill>
                            <a:srgbClr val="000000"/>
                          </a:solidFill>
                          <a:latin typeface="Arial"/>
                          <a:cs typeface="Arial"/>
                        </a:rPr>
                        <a:t>8 ± 4</a:t>
                      </a:r>
                      <a:endParaRPr lang="en-US" sz="800" dirty="0">
                        <a:solidFill>
                          <a:srgbClr val="000000"/>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52400">
                <a:tc>
                  <a:txBody>
                    <a:bodyPr/>
                    <a:lstStyle/>
                    <a:p>
                      <a:r>
                        <a:rPr lang="en-US" sz="800" dirty="0" smtClean="0">
                          <a:solidFill>
                            <a:srgbClr val="000000"/>
                          </a:solidFill>
                          <a:latin typeface="Arial"/>
                          <a:cs typeface="Arial"/>
                        </a:rPr>
                        <a:t>KO</a:t>
                      </a:r>
                      <a:endParaRPr lang="en-US" sz="800" dirty="0">
                        <a:solidFill>
                          <a:srgbClr val="000000"/>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dirty="0" smtClean="0">
                          <a:solidFill>
                            <a:srgbClr val="000000"/>
                          </a:solidFill>
                          <a:latin typeface="Arial"/>
                          <a:cs typeface="Arial"/>
                        </a:rPr>
                        <a:t>23 ± 4</a:t>
                      </a:r>
                      <a:endParaRPr lang="en-US" sz="800" dirty="0">
                        <a:solidFill>
                          <a:srgbClr val="000000"/>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800" dirty="0" smtClean="0">
                          <a:solidFill>
                            <a:srgbClr val="000000"/>
                          </a:solidFill>
                          <a:latin typeface="Arial"/>
                          <a:cs typeface="Arial"/>
                        </a:rPr>
                        <a:t>8 ± 4</a:t>
                      </a:r>
                      <a:endParaRPr lang="en-US" sz="800" dirty="0">
                        <a:solidFill>
                          <a:srgbClr val="000000"/>
                        </a:solidFill>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graphicFrame>
        <p:nvGraphicFramePr>
          <p:cNvPr id="15" name="Chart 14"/>
          <p:cNvGraphicFramePr>
            <a:graphicFrameLocks/>
          </p:cNvGraphicFramePr>
          <p:nvPr>
            <p:extLst/>
          </p:nvPr>
        </p:nvGraphicFramePr>
        <p:xfrm>
          <a:off x="1905000" y="5532121"/>
          <a:ext cx="1219200" cy="12005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15"/>
          <p:cNvGraphicFramePr>
            <a:graphicFrameLocks/>
          </p:cNvGraphicFramePr>
          <p:nvPr>
            <p:extLst/>
          </p:nvPr>
        </p:nvGraphicFramePr>
        <p:xfrm>
          <a:off x="5257800" y="5608321"/>
          <a:ext cx="1219200" cy="1143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hart 16"/>
          <p:cNvGraphicFramePr>
            <a:graphicFrameLocks/>
          </p:cNvGraphicFramePr>
          <p:nvPr>
            <p:extLst/>
          </p:nvPr>
        </p:nvGraphicFramePr>
        <p:xfrm>
          <a:off x="3886199" y="5608321"/>
          <a:ext cx="1189463" cy="1143000"/>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p:cNvSpPr txBox="1"/>
          <p:nvPr/>
        </p:nvSpPr>
        <p:spPr>
          <a:xfrm>
            <a:off x="5562600" y="6566356"/>
            <a:ext cx="351378" cy="215444"/>
          </a:xfrm>
          <a:prstGeom prst="rect">
            <a:avLst/>
          </a:prstGeom>
          <a:noFill/>
        </p:spPr>
        <p:txBody>
          <a:bodyPr wrap="none" rtlCol="0">
            <a:spAutoFit/>
          </a:bodyPr>
          <a:lstStyle/>
          <a:p>
            <a:pPr algn="r"/>
            <a:r>
              <a:rPr lang="en-US" sz="800" dirty="0" smtClean="0">
                <a:latin typeface="Arial"/>
                <a:cs typeface="Arial"/>
              </a:rPr>
              <a:t>WT</a:t>
            </a:r>
            <a:endParaRPr lang="en-US" sz="800" dirty="0">
              <a:latin typeface="Arial"/>
              <a:cs typeface="Arial"/>
            </a:endParaRPr>
          </a:p>
        </p:txBody>
      </p:sp>
      <p:sp>
        <p:nvSpPr>
          <p:cNvPr id="19" name="TextBox 18"/>
          <p:cNvSpPr txBox="1"/>
          <p:nvPr/>
        </p:nvSpPr>
        <p:spPr>
          <a:xfrm>
            <a:off x="5991706" y="6566356"/>
            <a:ext cx="332894" cy="215444"/>
          </a:xfrm>
          <a:prstGeom prst="rect">
            <a:avLst/>
          </a:prstGeom>
          <a:noFill/>
        </p:spPr>
        <p:txBody>
          <a:bodyPr wrap="none" rtlCol="0">
            <a:spAutoFit/>
          </a:bodyPr>
          <a:lstStyle/>
          <a:p>
            <a:r>
              <a:rPr lang="en-US" sz="800" dirty="0" smtClean="0">
                <a:latin typeface="Arial"/>
                <a:cs typeface="Arial"/>
              </a:rPr>
              <a:t>KO</a:t>
            </a:r>
            <a:endParaRPr lang="en-US" sz="800" dirty="0">
              <a:latin typeface="Arial"/>
              <a:cs typeface="Arial"/>
            </a:endParaRPr>
          </a:p>
        </p:txBody>
      </p:sp>
      <p:sp>
        <p:nvSpPr>
          <p:cNvPr id="20" name="TextBox 19"/>
          <p:cNvSpPr txBox="1"/>
          <p:nvPr/>
        </p:nvSpPr>
        <p:spPr>
          <a:xfrm>
            <a:off x="4191000" y="6566356"/>
            <a:ext cx="351378" cy="215444"/>
          </a:xfrm>
          <a:prstGeom prst="rect">
            <a:avLst/>
          </a:prstGeom>
          <a:noFill/>
        </p:spPr>
        <p:txBody>
          <a:bodyPr wrap="none" rtlCol="0">
            <a:spAutoFit/>
          </a:bodyPr>
          <a:lstStyle/>
          <a:p>
            <a:pPr algn="r"/>
            <a:r>
              <a:rPr lang="en-US" sz="800" dirty="0" smtClean="0">
                <a:latin typeface="Arial"/>
                <a:cs typeface="Arial"/>
              </a:rPr>
              <a:t>WT</a:t>
            </a:r>
            <a:endParaRPr lang="en-US" sz="800" dirty="0">
              <a:latin typeface="Arial"/>
              <a:cs typeface="Arial"/>
            </a:endParaRPr>
          </a:p>
        </p:txBody>
      </p:sp>
      <p:sp>
        <p:nvSpPr>
          <p:cNvPr id="21" name="TextBox 20"/>
          <p:cNvSpPr txBox="1"/>
          <p:nvPr/>
        </p:nvSpPr>
        <p:spPr>
          <a:xfrm>
            <a:off x="4583049" y="6566356"/>
            <a:ext cx="332894" cy="215444"/>
          </a:xfrm>
          <a:prstGeom prst="rect">
            <a:avLst/>
          </a:prstGeom>
          <a:noFill/>
        </p:spPr>
        <p:txBody>
          <a:bodyPr wrap="none" rtlCol="0">
            <a:spAutoFit/>
          </a:bodyPr>
          <a:lstStyle/>
          <a:p>
            <a:r>
              <a:rPr lang="en-US" sz="800" dirty="0" smtClean="0">
                <a:latin typeface="Arial"/>
                <a:cs typeface="Arial"/>
              </a:rPr>
              <a:t>KO</a:t>
            </a:r>
            <a:endParaRPr lang="en-US" sz="800" dirty="0">
              <a:latin typeface="Arial"/>
              <a:cs typeface="Arial"/>
            </a:endParaRPr>
          </a:p>
        </p:txBody>
      </p:sp>
      <p:sp>
        <p:nvSpPr>
          <p:cNvPr id="22" name="TextBox 21"/>
          <p:cNvSpPr txBox="1"/>
          <p:nvPr/>
        </p:nvSpPr>
        <p:spPr>
          <a:xfrm>
            <a:off x="2209800" y="6566356"/>
            <a:ext cx="351378" cy="215444"/>
          </a:xfrm>
          <a:prstGeom prst="rect">
            <a:avLst/>
          </a:prstGeom>
          <a:noFill/>
        </p:spPr>
        <p:txBody>
          <a:bodyPr wrap="none" rtlCol="0">
            <a:spAutoFit/>
          </a:bodyPr>
          <a:lstStyle/>
          <a:p>
            <a:pPr algn="r"/>
            <a:r>
              <a:rPr lang="en-US" sz="800" dirty="0" smtClean="0">
                <a:latin typeface="Arial"/>
                <a:cs typeface="Arial"/>
              </a:rPr>
              <a:t>WT</a:t>
            </a:r>
            <a:endParaRPr lang="en-US" sz="800" dirty="0">
              <a:latin typeface="Arial"/>
              <a:cs typeface="Arial"/>
            </a:endParaRPr>
          </a:p>
        </p:txBody>
      </p:sp>
      <p:sp>
        <p:nvSpPr>
          <p:cNvPr id="23" name="TextBox 22"/>
          <p:cNvSpPr txBox="1"/>
          <p:nvPr/>
        </p:nvSpPr>
        <p:spPr>
          <a:xfrm>
            <a:off x="2678049" y="6566356"/>
            <a:ext cx="332894" cy="215444"/>
          </a:xfrm>
          <a:prstGeom prst="rect">
            <a:avLst/>
          </a:prstGeom>
          <a:noFill/>
        </p:spPr>
        <p:txBody>
          <a:bodyPr wrap="none" rtlCol="0">
            <a:spAutoFit/>
          </a:bodyPr>
          <a:lstStyle/>
          <a:p>
            <a:r>
              <a:rPr lang="en-US" sz="800" dirty="0" smtClean="0">
                <a:latin typeface="Arial"/>
                <a:cs typeface="Arial"/>
              </a:rPr>
              <a:t>KO</a:t>
            </a:r>
            <a:endParaRPr lang="en-US" sz="800" dirty="0">
              <a:latin typeface="Arial"/>
              <a:cs typeface="Arial"/>
            </a:endParaRPr>
          </a:p>
        </p:txBody>
      </p:sp>
      <p:graphicFrame>
        <p:nvGraphicFramePr>
          <p:cNvPr id="25" name="Chart 24"/>
          <p:cNvGraphicFramePr>
            <a:graphicFrameLocks/>
          </p:cNvGraphicFramePr>
          <p:nvPr>
            <p:extLst/>
          </p:nvPr>
        </p:nvGraphicFramePr>
        <p:xfrm>
          <a:off x="6804768" y="5612786"/>
          <a:ext cx="2052638" cy="1125379"/>
        </p:xfrm>
        <a:graphic>
          <a:graphicData uri="http://schemas.openxmlformats.org/drawingml/2006/chart">
            <c:chart xmlns:c="http://schemas.openxmlformats.org/drawingml/2006/chart" xmlns:r="http://schemas.openxmlformats.org/officeDocument/2006/relationships" r:id="rId5"/>
          </a:graphicData>
        </a:graphic>
      </p:graphicFrame>
      <p:sp>
        <p:nvSpPr>
          <p:cNvPr id="26" name="TextBox 25"/>
          <p:cNvSpPr txBox="1"/>
          <p:nvPr/>
        </p:nvSpPr>
        <p:spPr>
          <a:xfrm>
            <a:off x="7162800" y="6566356"/>
            <a:ext cx="351378" cy="215444"/>
          </a:xfrm>
          <a:prstGeom prst="rect">
            <a:avLst/>
          </a:prstGeom>
          <a:noFill/>
        </p:spPr>
        <p:txBody>
          <a:bodyPr wrap="none" rtlCol="0">
            <a:spAutoFit/>
          </a:bodyPr>
          <a:lstStyle/>
          <a:p>
            <a:r>
              <a:rPr lang="en-US" sz="800" dirty="0" smtClean="0">
                <a:latin typeface="Arial"/>
                <a:cs typeface="Arial"/>
              </a:rPr>
              <a:t>WT</a:t>
            </a:r>
            <a:endParaRPr lang="en-US" sz="800" dirty="0">
              <a:latin typeface="Arial"/>
              <a:cs typeface="Arial"/>
            </a:endParaRPr>
          </a:p>
        </p:txBody>
      </p:sp>
      <p:sp>
        <p:nvSpPr>
          <p:cNvPr id="27" name="TextBox 26"/>
          <p:cNvSpPr txBox="1"/>
          <p:nvPr/>
        </p:nvSpPr>
        <p:spPr>
          <a:xfrm>
            <a:off x="7574280" y="6566356"/>
            <a:ext cx="332894" cy="215444"/>
          </a:xfrm>
          <a:prstGeom prst="rect">
            <a:avLst/>
          </a:prstGeom>
          <a:noFill/>
        </p:spPr>
        <p:txBody>
          <a:bodyPr wrap="none" rtlCol="0">
            <a:spAutoFit/>
          </a:bodyPr>
          <a:lstStyle/>
          <a:p>
            <a:r>
              <a:rPr lang="en-US" sz="800" dirty="0" smtClean="0">
                <a:latin typeface="Arial"/>
                <a:cs typeface="Arial"/>
              </a:rPr>
              <a:t>KO</a:t>
            </a:r>
            <a:endParaRPr lang="en-US" sz="800" dirty="0">
              <a:latin typeface="Arial"/>
              <a:cs typeface="Arial"/>
            </a:endParaRPr>
          </a:p>
        </p:txBody>
      </p:sp>
      <p:sp>
        <p:nvSpPr>
          <p:cNvPr id="28" name="TextBox 27"/>
          <p:cNvSpPr txBox="1"/>
          <p:nvPr/>
        </p:nvSpPr>
        <p:spPr>
          <a:xfrm>
            <a:off x="7954422" y="6566356"/>
            <a:ext cx="351378" cy="215444"/>
          </a:xfrm>
          <a:prstGeom prst="rect">
            <a:avLst/>
          </a:prstGeom>
          <a:noFill/>
        </p:spPr>
        <p:txBody>
          <a:bodyPr wrap="none" rtlCol="0">
            <a:spAutoFit/>
          </a:bodyPr>
          <a:lstStyle/>
          <a:p>
            <a:pPr algn="r"/>
            <a:r>
              <a:rPr lang="en-US" sz="800" dirty="0" smtClean="0">
                <a:latin typeface="Arial"/>
                <a:cs typeface="Arial"/>
              </a:rPr>
              <a:t>WT</a:t>
            </a:r>
            <a:endParaRPr lang="en-US" sz="800" dirty="0">
              <a:latin typeface="Arial"/>
              <a:cs typeface="Arial"/>
            </a:endParaRPr>
          </a:p>
        </p:txBody>
      </p:sp>
      <p:sp>
        <p:nvSpPr>
          <p:cNvPr id="29" name="TextBox 28"/>
          <p:cNvSpPr txBox="1"/>
          <p:nvPr/>
        </p:nvSpPr>
        <p:spPr>
          <a:xfrm>
            <a:off x="8353906" y="6566356"/>
            <a:ext cx="332894" cy="215444"/>
          </a:xfrm>
          <a:prstGeom prst="rect">
            <a:avLst/>
          </a:prstGeom>
          <a:noFill/>
        </p:spPr>
        <p:txBody>
          <a:bodyPr wrap="none" rtlCol="0">
            <a:spAutoFit/>
          </a:bodyPr>
          <a:lstStyle/>
          <a:p>
            <a:r>
              <a:rPr lang="en-US" sz="800" dirty="0" smtClean="0">
                <a:latin typeface="Arial"/>
                <a:cs typeface="Arial"/>
              </a:rPr>
              <a:t>KO</a:t>
            </a:r>
            <a:endParaRPr lang="en-US" sz="800" dirty="0">
              <a:latin typeface="Arial"/>
              <a:cs typeface="Arial"/>
            </a:endParaRPr>
          </a:p>
        </p:txBody>
      </p:sp>
    </p:spTree>
    <p:extLst>
      <p:ext uri="{BB962C8B-B14F-4D97-AF65-F5344CB8AC3E}">
        <p14:creationId xmlns:p14="http://schemas.microsoft.com/office/powerpoint/2010/main" val="21187210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33400" y="1752600"/>
            <a:ext cx="8077200" cy="37338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hart 2"/>
          <p:cNvGraphicFramePr>
            <a:graphicFrameLocks/>
          </p:cNvGraphicFramePr>
          <p:nvPr>
            <p:extLst>
              <p:ext uri="{D42A27DB-BD31-4B8C-83A1-F6EECF244321}">
                <p14:modId xmlns:p14="http://schemas.microsoft.com/office/powerpoint/2010/main" val="1436687436"/>
              </p:ext>
            </p:extLst>
          </p:nvPr>
        </p:nvGraphicFramePr>
        <p:xfrm>
          <a:off x="533400" y="1895476"/>
          <a:ext cx="4572000" cy="3362324"/>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p:cNvSpPr/>
          <p:nvPr/>
        </p:nvSpPr>
        <p:spPr>
          <a:xfrm>
            <a:off x="533400" y="2205038"/>
            <a:ext cx="990600" cy="25908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437335" y="4630579"/>
            <a:ext cx="162865" cy="246221"/>
          </a:xfrm>
          <a:prstGeom prst="rect">
            <a:avLst/>
          </a:prstGeom>
          <a:noFill/>
        </p:spPr>
        <p:txBody>
          <a:bodyPr wrap="none" rIns="0" rtlCol="0">
            <a:spAutoFit/>
          </a:bodyPr>
          <a:lstStyle/>
          <a:p>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6" name="TextBox 5"/>
          <p:cNvSpPr txBox="1"/>
          <p:nvPr/>
        </p:nvSpPr>
        <p:spPr>
          <a:xfrm>
            <a:off x="1295400" y="4191000"/>
            <a:ext cx="339195" cy="246221"/>
          </a:xfrm>
          <a:prstGeom prst="rect">
            <a:avLst/>
          </a:prstGeom>
          <a:noFill/>
        </p:spPr>
        <p:txBody>
          <a:bodyPr wrap="none" rIns="0" rtlCol="0">
            <a:spAutoFit/>
          </a:bodyPr>
          <a:lstStyle/>
          <a:p>
            <a:pPr algn="r"/>
            <a:r>
              <a:rPr lang="en-US" sz="1000" dirty="0" smtClean="0">
                <a:latin typeface="Arial" panose="020B0604020202020204" pitchFamily="34" charset="0"/>
                <a:cs typeface="Arial" panose="020B0604020202020204" pitchFamily="34" charset="0"/>
              </a:rPr>
              <a:t>0.25</a:t>
            </a:r>
            <a:endParaRPr lang="en-US" sz="1000" dirty="0">
              <a:latin typeface="Arial" panose="020B0604020202020204" pitchFamily="34" charset="0"/>
              <a:cs typeface="Arial" panose="020B0604020202020204" pitchFamily="34" charset="0"/>
            </a:endParaRPr>
          </a:p>
        </p:txBody>
      </p:sp>
      <p:sp>
        <p:nvSpPr>
          <p:cNvPr id="7" name="TextBox 6"/>
          <p:cNvSpPr txBox="1"/>
          <p:nvPr/>
        </p:nvSpPr>
        <p:spPr>
          <a:xfrm>
            <a:off x="1295400" y="3733800"/>
            <a:ext cx="339195" cy="246221"/>
          </a:xfrm>
          <a:prstGeom prst="rect">
            <a:avLst/>
          </a:prstGeom>
          <a:noFill/>
        </p:spPr>
        <p:txBody>
          <a:bodyPr wrap="none" rIns="0" rtlCol="0">
            <a:spAutoFit/>
          </a:bodyPr>
          <a:lstStyle/>
          <a:p>
            <a:pPr algn="r"/>
            <a:r>
              <a:rPr lang="en-US" sz="1000" dirty="0" smtClean="0">
                <a:latin typeface="Arial" panose="020B0604020202020204" pitchFamily="34" charset="0"/>
                <a:cs typeface="Arial" panose="020B0604020202020204" pitchFamily="34" charset="0"/>
              </a:rPr>
              <a:t>0.50</a:t>
            </a:r>
            <a:endParaRPr lang="en-US" sz="1000" dirty="0">
              <a:latin typeface="Arial" panose="020B0604020202020204" pitchFamily="34" charset="0"/>
              <a:cs typeface="Arial" panose="020B0604020202020204" pitchFamily="34" charset="0"/>
            </a:endParaRPr>
          </a:p>
        </p:txBody>
      </p:sp>
      <p:sp>
        <p:nvSpPr>
          <p:cNvPr id="8" name="TextBox 7"/>
          <p:cNvSpPr txBox="1"/>
          <p:nvPr/>
        </p:nvSpPr>
        <p:spPr>
          <a:xfrm>
            <a:off x="1295400" y="3276600"/>
            <a:ext cx="339195" cy="246221"/>
          </a:xfrm>
          <a:prstGeom prst="rect">
            <a:avLst/>
          </a:prstGeom>
          <a:noFill/>
        </p:spPr>
        <p:txBody>
          <a:bodyPr wrap="none" rIns="0" rtlCol="0">
            <a:spAutoFit/>
          </a:bodyPr>
          <a:lstStyle/>
          <a:p>
            <a:pPr algn="r"/>
            <a:r>
              <a:rPr lang="en-US" sz="1000" dirty="0" smtClean="0">
                <a:latin typeface="Arial" panose="020B0604020202020204" pitchFamily="34" charset="0"/>
                <a:cs typeface="Arial" panose="020B0604020202020204" pitchFamily="34" charset="0"/>
              </a:rPr>
              <a:t>0.75</a:t>
            </a:r>
            <a:endParaRPr lang="en-US" sz="1000" dirty="0">
              <a:latin typeface="Arial" panose="020B0604020202020204" pitchFamily="34" charset="0"/>
              <a:cs typeface="Arial" panose="020B0604020202020204" pitchFamily="34" charset="0"/>
            </a:endParaRPr>
          </a:p>
        </p:txBody>
      </p:sp>
      <p:sp>
        <p:nvSpPr>
          <p:cNvPr id="9" name="TextBox 8"/>
          <p:cNvSpPr txBox="1"/>
          <p:nvPr/>
        </p:nvSpPr>
        <p:spPr>
          <a:xfrm>
            <a:off x="1295400" y="2819400"/>
            <a:ext cx="339195" cy="246221"/>
          </a:xfrm>
          <a:prstGeom prst="rect">
            <a:avLst/>
          </a:prstGeom>
          <a:noFill/>
        </p:spPr>
        <p:txBody>
          <a:bodyPr wrap="none" rIns="0" rtlCol="0">
            <a:spAutoFit/>
          </a:bodyPr>
          <a:lstStyle/>
          <a:p>
            <a:pPr algn="r"/>
            <a:r>
              <a:rPr lang="en-US" sz="1000" dirty="0" smtClean="0">
                <a:latin typeface="Arial" panose="020B0604020202020204" pitchFamily="34" charset="0"/>
                <a:cs typeface="Arial" panose="020B0604020202020204" pitchFamily="34" charset="0"/>
              </a:rPr>
              <a:t>1.00</a:t>
            </a:r>
            <a:endParaRPr lang="en-US" sz="1000" dirty="0">
              <a:latin typeface="Arial" panose="020B0604020202020204" pitchFamily="34" charset="0"/>
              <a:cs typeface="Arial" panose="020B0604020202020204" pitchFamily="34" charset="0"/>
            </a:endParaRPr>
          </a:p>
        </p:txBody>
      </p:sp>
      <p:sp>
        <p:nvSpPr>
          <p:cNvPr id="10" name="TextBox 9"/>
          <p:cNvSpPr txBox="1"/>
          <p:nvPr/>
        </p:nvSpPr>
        <p:spPr>
          <a:xfrm>
            <a:off x="1295400" y="2362200"/>
            <a:ext cx="339195" cy="246221"/>
          </a:xfrm>
          <a:prstGeom prst="rect">
            <a:avLst/>
          </a:prstGeom>
          <a:noFill/>
        </p:spPr>
        <p:txBody>
          <a:bodyPr wrap="none" rIns="0" rtlCol="0">
            <a:spAutoFit/>
          </a:bodyPr>
          <a:lstStyle/>
          <a:p>
            <a:pPr algn="r"/>
            <a:r>
              <a:rPr lang="en-US" sz="1000" dirty="0" smtClean="0">
                <a:latin typeface="Arial" panose="020B0604020202020204" pitchFamily="34" charset="0"/>
                <a:cs typeface="Arial" panose="020B0604020202020204" pitchFamily="34" charset="0"/>
              </a:rPr>
              <a:t>1.25</a:t>
            </a:r>
            <a:endParaRPr lang="en-US" sz="1000" dirty="0">
              <a:latin typeface="Arial" panose="020B0604020202020204" pitchFamily="34" charset="0"/>
              <a:cs typeface="Arial" panose="020B0604020202020204" pitchFamily="34" charset="0"/>
            </a:endParaRPr>
          </a:p>
        </p:txBody>
      </p:sp>
      <p:sp>
        <p:nvSpPr>
          <p:cNvPr id="11" name="TextBox 10"/>
          <p:cNvSpPr txBox="1"/>
          <p:nvPr/>
        </p:nvSpPr>
        <p:spPr>
          <a:xfrm>
            <a:off x="1295400" y="2133600"/>
            <a:ext cx="339195" cy="246221"/>
          </a:xfrm>
          <a:prstGeom prst="rect">
            <a:avLst/>
          </a:prstGeom>
          <a:noFill/>
        </p:spPr>
        <p:txBody>
          <a:bodyPr wrap="none" rIns="0" rtlCol="0">
            <a:spAutoFit/>
          </a:bodyPr>
          <a:lstStyle/>
          <a:p>
            <a:pPr algn="r"/>
            <a:r>
              <a:rPr lang="en-US" sz="1000" dirty="0" smtClean="0">
                <a:latin typeface="Arial" panose="020B0604020202020204" pitchFamily="34" charset="0"/>
                <a:cs typeface="Arial" panose="020B0604020202020204" pitchFamily="34" charset="0"/>
              </a:rPr>
              <a:t>1.40</a:t>
            </a:r>
            <a:endParaRPr lang="en-US" sz="1000" dirty="0">
              <a:latin typeface="Arial" panose="020B0604020202020204" pitchFamily="34" charset="0"/>
              <a:cs typeface="Arial" panose="020B0604020202020204" pitchFamily="34" charset="0"/>
            </a:endParaRPr>
          </a:p>
        </p:txBody>
      </p:sp>
      <p:sp>
        <p:nvSpPr>
          <p:cNvPr id="12" name="TextBox 11"/>
          <p:cNvSpPr txBox="1"/>
          <p:nvPr/>
        </p:nvSpPr>
        <p:spPr>
          <a:xfrm rot="16200000">
            <a:off x="-83698" y="3338431"/>
            <a:ext cx="2340705" cy="400110"/>
          </a:xfrm>
          <a:prstGeom prst="rect">
            <a:avLst/>
          </a:prstGeom>
          <a:noFill/>
        </p:spPr>
        <p:txBody>
          <a:bodyPr wrap="none" rIns="91440" rtlCol="0">
            <a:spAutoFit/>
          </a:bodyPr>
          <a:lstStyle/>
          <a:p>
            <a:pPr algn="ctr"/>
            <a:r>
              <a:rPr lang="en-US" sz="1000" b="1" dirty="0" smtClean="0">
                <a:latin typeface="Arial" panose="020B0604020202020204" pitchFamily="34" charset="0"/>
                <a:cs typeface="Arial" panose="020B0604020202020204" pitchFamily="34" charset="0"/>
              </a:rPr>
              <a:t>Sample Mean - Population Mean</a:t>
            </a:r>
          </a:p>
          <a:p>
            <a:pPr algn="ctr"/>
            <a:r>
              <a:rPr lang="en-US" sz="1000" b="1" dirty="0" smtClean="0">
                <a:latin typeface="Arial" panose="020B0604020202020204" pitchFamily="34" charset="0"/>
                <a:cs typeface="Arial" panose="020B0604020202020204" pitchFamily="34" charset="0"/>
              </a:rPr>
              <a:t>(Absolute Difference in units of SD)</a:t>
            </a:r>
            <a:endParaRPr lang="en-US" sz="1000" b="1" dirty="0">
              <a:latin typeface="Arial" panose="020B0604020202020204" pitchFamily="34" charset="0"/>
              <a:cs typeface="Arial" panose="020B0604020202020204"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3757128528"/>
              </p:ext>
            </p:extLst>
          </p:nvPr>
        </p:nvGraphicFramePr>
        <p:xfrm>
          <a:off x="4953000" y="1900238"/>
          <a:ext cx="2438400" cy="2852928"/>
        </p:xfrm>
        <a:graphic>
          <a:graphicData uri="http://schemas.openxmlformats.org/drawingml/2006/table">
            <a:tbl>
              <a:tblPr firstRow="1" bandRow="1">
                <a:tableStyleId>{2D5ABB26-0587-4C30-8999-92F81FD0307C}</a:tableStyleId>
              </a:tblPr>
              <a:tblGrid>
                <a:gridCol w="9906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tblGrid>
              <a:tr h="533400">
                <a:tc>
                  <a:txBody>
                    <a:bodyPr/>
                    <a:lstStyle/>
                    <a:p>
                      <a:pPr algn="ctr"/>
                      <a:r>
                        <a:rPr lang="en-US" sz="1000" b="1" dirty="0" smtClean="0">
                          <a:latin typeface="Arial" panose="020B0604020202020204" pitchFamily="34" charset="0"/>
                          <a:cs typeface="Arial" panose="020B0604020202020204" pitchFamily="34" charset="0"/>
                        </a:rPr>
                        <a:t>Error in Sample</a:t>
                      </a:r>
                      <a:r>
                        <a:rPr lang="en-US" sz="1000" b="1" baseline="0" dirty="0" smtClean="0">
                          <a:latin typeface="Arial" panose="020B0604020202020204" pitchFamily="34" charset="0"/>
                          <a:cs typeface="Arial" panose="020B0604020202020204" pitchFamily="34" charset="0"/>
                        </a:rPr>
                        <a:t> </a:t>
                      </a:r>
                      <a:r>
                        <a:rPr lang="en-US" sz="1000" b="1" dirty="0" smtClean="0">
                          <a:latin typeface="Arial" panose="020B0604020202020204" pitchFamily="34" charset="0"/>
                          <a:cs typeface="Arial" panose="020B0604020202020204" pitchFamily="34" charset="0"/>
                        </a:rPr>
                        <a:t>Mean</a:t>
                      </a:r>
                      <a:endParaRPr lang="en-US" sz="1000" b="1"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000" b="1" dirty="0" smtClean="0">
                          <a:solidFill>
                            <a:srgbClr val="C00000"/>
                          </a:solidFill>
                          <a:latin typeface="Arial" panose="020B0604020202020204" pitchFamily="34" charset="0"/>
                          <a:cs typeface="Arial" panose="020B0604020202020204" pitchFamily="34" charset="0"/>
                        </a:rPr>
                        <a:t>n = 5 / sample</a:t>
                      </a:r>
                      <a:endParaRPr lang="en-US" sz="1000" b="1" dirty="0">
                        <a:solidFill>
                          <a:srgbClr val="C00000"/>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smtClean="0">
                          <a:solidFill>
                            <a:srgbClr val="002060"/>
                          </a:solidFill>
                          <a:latin typeface="Arial" panose="020B0604020202020204" pitchFamily="34" charset="0"/>
                          <a:cs typeface="Arial" panose="020B0604020202020204" pitchFamily="34" charset="0"/>
                        </a:rPr>
                        <a:t>n = 20 / sample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518160">
                <a:tc>
                  <a:txBody>
                    <a:bodyPr/>
                    <a:lstStyle/>
                    <a:p>
                      <a:r>
                        <a:rPr lang="en-US" sz="1000" dirty="0" smtClean="0">
                          <a:latin typeface="Arial" panose="020B0604020202020204" pitchFamily="34" charset="0"/>
                          <a:cs typeface="Arial" panose="020B0604020202020204" pitchFamily="34" charset="0"/>
                        </a:rPr>
                        <a:t>&gt;1 SD</a:t>
                      </a:r>
                      <a:endParaRPr lang="en-US" sz="10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000" dirty="0" smtClean="0">
                          <a:solidFill>
                            <a:srgbClr val="C00000"/>
                          </a:solidFill>
                          <a:latin typeface="Arial" panose="020B0604020202020204" pitchFamily="34" charset="0"/>
                          <a:cs typeface="Arial" panose="020B0604020202020204" pitchFamily="34" charset="0"/>
                        </a:rPr>
                        <a:t>2.2%</a:t>
                      </a:r>
                      <a:endParaRPr lang="en-US" sz="1000" dirty="0">
                        <a:solidFill>
                          <a:srgbClr val="C00000"/>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000" dirty="0" smtClean="0">
                          <a:solidFill>
                            <a:srgbClr val="002060"/>
                          </a:solidFill>
                          <a:latin typeface="Arial" panose="020B0604020202020204" pitchFamily="34" charset="0"/>
                          <a:cs typeface="Arial" panose="020B0604020202020204" pitchFamily="34" charset="0"/>
                        </a:rPr>
                        <a:t>0.0%</a:t>
                      </a:r>
                      <a:endParaRPr lang="en-US" sz="1000" dirty="0">
                        <a:solidFill>
                          <a:srgbClr val="002060"/>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457200">
                <a:tc>
                  <a:txBody>
                    <a:bodyPr/>
                    <a:lstStyle/>
                    <a:p>
                      <a:r>
                        <a:rPr lang="en-US" sz="1000" dirty="0" smtClean="0">
                          <a:latin typeface="Arial" panose="020B0604020202020204" pitchFamily="34" charset="0"/>
                          <a:cs typeface="Arial" panose="020B0604020202020204" pitchFamily="34" charset="0"/>
                        </a:rPr>
                        <a:t>0.75 to 1 SD</a:t>
                      </a:r>
                      <a:endParaRPr lang="en-US" sz="1000" dirty="0">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pPr algn="ctr"/>
                      <a:r>
                        <a:rPr lang="en-US" sz="1000" dirty="0" smtClean="0">
                          <a:solidFill>
                            <a:srgbClr val="C00000"/>
                          </a:solidFill>
                          <a:latin typeface="Arial" panose="020B0604020202020204" pitchFamily="34" charset="0"/>
                          <a:cs typeface="Arial" panose="020B0604020202020204" pitchFamily="34" charset="0"/>
                        </a:rPr>
                        <a:t>6.0%</a:t>
                      </a:r>
                      <a:endParaRPr lang="en-US" sz="1000" dirty="0">
                        <a:solidFill>
                          <a:srgbClr val="C00000"/>
                        </a:solidFill>
                        <a:latin typeface="Arial" panose="020B0604020202020204" pitchFamily="34" charset="0"/>
                        <a:cs typeface="Arial" panose="020B0604020202020204" pitchFamily="34" charset="0"/>
                      </a:endParaRPr>
                    </a:p>
                  </a:txBody>
                  <a:tcPr>
                    <a:solidFill>
                      <a:schemeClr val="bg1">
                        <a:lumMod val="95000"/>
                      </a:schemeClr>
                    </a:solidFill>
                  </a:tcPr>
                </a:tc>
                <a:tc>
                  <a:txBody>
                    <a:bodyPr/>
                    <a:lstStyle/>
                    <a:p>
                      <a:pPr algn="ctr"/>
                      <a:r>
                        <a:rPr lang="en-US" sz="1000" dirty="0" smtClean="0">
                          <a:solidFill>
                            <a:srgbClr val="002060"/>
                          </a:solidFill>
                          <a:latin typeface="Arial" panose="020B0604020202020204" pitchFamily="34" charset="0"/>
                          <a:cs typeface="Arial" panose="020B0604020202020204" pitchFamily="34" charset="0"/>
                        </a:rPr>
                        <a:t>0.1%</a:t>
                      </a:r>
                      <a:endParaRPr lang="en-US" sz="1000" dirty="0">
                        <a:solidFill>
                          <a:srgbClr val="002060"/>
                        </a:solidFill>
                        <a:latin typeface="Arial" panose="020B0604020202020204" pitchFamily="34" charset="0"/>
                        <a:cs typeface="Arial" panose="020B0604020202020204" pitchFamily="34" charset="0"/>
                      </a:endParaRPr>
                    </a:p>
                  </a:txBody>
                  <a:tcPr>
                    <a:solidFill>
                      <a:schemeClr val="bg1">
                        <a:lumMod val="95000"/>
                      </a:schemeClr>
                    </a:solidFill>
                  </a:tcPr>
                </a:tc>
                <a:extLst>
                  <a:ext uri="{0D108BD9-81ED-4DB2-BD59-A6C34878D82A}">
                    <a16:rowId xmlns:a16="http://schemas.microsoft.com/office/drawing/2014/main" val="10002"/>
                  </a:ext>
                </a:extLst>
              </a:tr>
              <a:tr h="457200">
                <a:tc>
                  <a:txBody>
                    <a:bodyPr/>
                    <a:lstStyle/>
                    <a:p>
                      <a:r>
                        <a:rPr lang="en-US" sz="1000" dirty="0" smtClean="0">
                          <a:latin typeface="Arial" panose="020B0604020202020204" pitchFamily="34" charset="0"/>
                          <a:cs typeface="Arial" panose="020B0604020202020204" pitchFamily="34" charset="0"/>
                        </a:rPr>
                        <a:t>0.5 to 0.75 SD</a:t>
                      </a:r>
                      <a:endParaRPr lang="en-US" sz="1000" dirty="0">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sz="1000" dirty="0" smtClean="0">
                          <a:solidFill>
                            <a:srgbClr val="C00000"/>
                          </a:solidFill>
                          <a:latin typeface="Arial" panose="020B0604020202020204" pitchFamily="34" charset="0"/>
                          <a:cs typeface="Arial" panose="020B0604020202020204" pitchFamily="34" charset="0"/>
                        </a:rPr>
                        <a:t>16.0%</a:t>
                      </a:r>
                      <a:endParaRPr lang="en-US" sz="1000" dirty="0">
                        <a:solidFill>
                          <a:srgbClr val="C00000"/>
                        </a:solidFill>
                        <a:latin typeface="Arial" panose="020B0604020202020204" pitchFamily="34" charset="0"/>
                        <a:cs typeface="Arial" panose="020B0604020202020204" pitchFamily="34" charset="0"/>
                      </a:endParaRPr>
                    </a:p>
                  </a:txBody>
                  <a:tcPr>
                    <a:solidFill>
                      <a:schemeClr val="bg1">
                        <a:lumMod val="85000"/>
                      </a:schemeClr>
                    </a:solidFill>
                  </a:tcPr>
                </a:tc>
                <a:tc>
                  <a:txBody>
                    <a:bodyPr/>
                    <a:lstStyle/>
                    <a:p>
                      <a:pPr algn="ctr"/>
                      <a:r>
                        <a:rPr lang="en-US" sz="1000" dirty="0" smtClean="0">
                          <a:solidFill>
                            <a:srgbClr val="002060"/>
                          </a:solidFill>
                          <a:latin typeface="Arial" panose="020B0604020202020204" pitchFamily="34" charset="0"/>
                          <a:cs typeface="Arial" panose="020B0604020202020204" pitchFamily="34" charset="0"/>
                        </a:rPr>
                        <a:t>2.9%</a:t>
                      </a:r>
                      <a:endParaRPr lang="en-US" sz="1000" dirty="0">
                        <a:solidFill>
                          <a:srgbClr val="002060"/>
                        </a:solidFill>
                        <a:latin typeface="Arial" panose="020B0604020202020204" pitchFamily="34" charset="0"/>
                        <a:cs typeface="Arial" panose="020B0604020202020204" pitchFamily="34" charset="0"/>
                      </a:endParaRPr>
                    </a:p>
                  </a:txBody>
                  <a:tcPr>
                    <a:solidFill>
                      <a:schemeClr val="bg1">
                        <a:lumMod val="85000"/>
                      </a:schemeClr>
                    </a:solidFill>
                  </a:tcPr>
                </a:tc>
                <a:extLst>
                  <a:ext uri="{0D108BD9-81ED-4DB2-BD59-A6C34878D82A}">
                    <a16:rowId xmlns:a16="http://schemas.microsoft.com/office/drawing/2014/main" val="10003"/>
                  </a:ext>
                </a:extLst>
              </a:tr>
              <a:tr h="448056">
                <a:tc>
                  <a:txBody>
                    <a:bodyPr/>
                    <a:lstStyle/>
                    <a:p>
                      <a:r>
                        <a:rPr lang="en-US" sz="1000" dirty="0" smtClean="0">
                          <a:latin typeface="Arial" panose="020B0604020202020204" pitchFamily="34" charset="0"/>
                          <a:cs typeface="Arial" panose="020B0604020202020204" pitchFamily="34" charset="0"/>
                        </a:rPr>
                        <a:t>0.25 to 0.5 SD</a:t>
                      </a:r>
                      <a:endParaRPr lang="en-US" sz="1000" dirty="0">
                        <a:latin typeface="Arial" panose="020B0604020202020204" pitchFamily="34" charset="0"/>
                        <a:cs typeface="Arial" panose="020B0604020202020204" pitchFamily="34" charset="0"/>
                      </a:endParaRPr>
                    </a:p>
                  </a:txBody>
                  <a:tcPr>
                    <a:solidFill>
                      <a:schemeClr val="bg1">
                        <a:lumMod val="75000"/>
                      </a:schemeClr>
                    </a:solidFill>
                  </a:tcPr>
                </a:tc>
                <a:tc>
                  <a:txBody>
                    <a:bodyPr/>
                    <a:lstStyle/>
                    <a:p>
                      <a:pPr algn="ctr"/>
                      <a:r>
                        <a:rPr lang="en-US" sz="1000" dirty="0" smtClean="0">
                          <a:solidFill>
                            <a:srgbClr val="C00000"/>
                          </a:solidFill>
                          <a:latin typeface="Arial" panose="020B0604020202020204" pitchFamily="34" charset="0"/>
                          <a:cs typeface="Arial" panose="020B0604020202020204" pitchFamily="34" charset="0"/>
                        </a:rPr>
                        <a:t>33.1%</a:t>
                      </a:r>
                      <a:endParaRPr lang="en-US" sz="1000" dirty="0">
                        <a:solidFill>
                          <a:srgbClr val="C00000"/>
                        </a:solidFill>
                        <a:latin typeface="Arial" panose="020B0604020202020204" pitchFamily="34" charset="0"/>
                        <a:cs typeface="Arial" panose="020B0604020202020204" pitchFamily="34" charset="0"/>
                      </a:endParaRPr>
                    </a:p>
                  </a:txBody>
                  <a:tcPr>
                    <a:solidFill>
                      <a:schemeClr val="bg1">
                        <a:lumMod val="75000"/>
                      </a:schemeClr>
                    </a:solidFill>
                  </a:tcPr>
                </a:tc>
                <a:tc>
                  <a:txBody>
                    <a:bodyPr/>
                    <a:lstStyle/>
                    <a:p>
                      <a:pPr algn="ctr"/>
                      <a:r>
                        <a:rPr lang="en-US" sz="1000" dirty="0" smtClean="0">
                          <a:solidFill>
                            <a:srgbClr val="002060"/>
                          </a:solidFill>
                          <a:latin typeface="Arial" panose="020B0604020202020204" pitchFamily="34" charset="0"/>
                          <a:cs typeface="Arial" panose="020B0604020202020204" pitchFamily="34" charset="0"/>
                        </a:rPr>
                        <a:t>24.2%</a:t>
                      </a:r>
                      <a:endParaRPr lang="en-US" sz="1000" dirty="0">
                        <a:solidFill>
                          <a:srgbClr val="002060"/>
                        </a:solidFill>
                        <a:latin typeface="Arial" panose="020B0604020202020204" pitchFamily="34" charset="0"/>
                        <a:cs typeface="Arial" panose="020B0604020202020204" pitchFamily="34" charset="0"/>
                      </a:endParaRPr>
                    </a:p>
                  </a:txBody>
                  <a:tcPr>
                    <a:solidFill>
                      <a:schemeClr val="bg1">
                        <a:lumMod val="75000"/>
                      </a:schemeClr>
                    </a:solidFill>
                  </a:tcPr>
                </a:tc>
                <a:extLst>
                  <a:ext uri="{0D108BD9-81ED-4DB2-BD59-A6C34878D82A}">
                    <a16:rowId xmlns:a16="http://schemas.microsoft.com/office/drawing/2014/main" val="10004"/>
                  </a:ext>
                </a:extLst>
              </a:tr>
              <a:tr h="438912">
                <a:tc>
                  <a:txBody>
                    <a:bodyPr/>
                    <a:lstStyle/>
                    <a:p>
                      <a:r>
                        <a:rPr lang="en-US" sz="1000" dirty="0" smtClean="0">
                          <a:latin typeface="Arial" panose="020B0604020202020204" pitchFamily="34" charset="0"/>
                          <a:cs typeface="Arial" panose="020B0604020202020204" pitchFamily="34" charset="0"/>
                        </a:rPr>
                        <a:t>&lt; 0.25 SD</a:t>
                      </a:r>
                      <a:endParaRPr lang="en-US" sz="1000" dirty="0">
                        <a:latin typeface="Arial" panose="020B0604020202020204" pitchFamily="34" charset="0"/>
                        <a:cs typeface="Arial" panose="020B0604020202020204" pitchFamily="34" charset="0"/>
                      </a:endParaRPr>
                    </a:p>
                  </a:txBody>
                  <a:tcPr>
                    <a:solidFill>
                      <a:schemeClr val="bg1">
                        <a:lumMod val="65000"/>
                      </a:schemeClr>
                    </a:solidFill>
                  </a:tcPr>
                </a:tc>
                <a:tc>
                  <a:txBody>
                    <a:bodyPr/>
                    <a:lstStyle/>
                    <a:p>
                      <a:pPr algn="ctr"/>
                      <a:r>
                        <a:rPr lang="en-US" sz="1000" dirty="0" smtClean="0">
                          <a:solidFill>
                            <a:srgbClr val="C00000"/>
                          </a:solidFill>
                          <a:latin typeface="Arial" panose="020B0604020202020204" pitchFamily="34" charset="0"/>
                          <a:cs typeface="Arial" panose="020B0604020202020204" pitchFamily="34" charset="0"/>
                        </a:rPr>
                        <a:t>42.7%</a:t>
                      </a:r>
                      <a:endParaRPr lang="en-US" sz="1000" dirty="0">
                        <a:solidFill>
                          <a:srgbClr val="C00000"/>
                        </a:solidFill>
                        <a:latin typeface="Arial" panose="020B0604020202020204" pitchFamily="34" charset="0"/>
                        <a:cs typeface="Arial" panose="020B0604020202020204" pitchFamily="34" charset="0"/>
                      </a:endParaRPr>
                    </a:p>
                  </a:txBody>
                  <a:tcPr>
                    <a:solidFill>
                      <a:schemeClr val="bg1">
                        <a:lumMod val="65000"/>
                      </a:schemeClr>
                    </a:solidFill>
                  </a:tcPr>
                </a:tc>
                <a:tc>
                  <a:txBody>
                    <a:bodyPr/>
                    <a:lstStyle/>
                    <a:p>
                      <a:pPr algn="ctr"/>
                      <a:r>
                        <a:rPr lang="en-US" sz="1000" dirty="0" smtClean="0">
                          <a:solidFill>
                            <a:srgbClr val="002060"/>
                          </a:solidFill>
                          <a:latin typeface="Arial" panose="020B0604020202020204" pitchFamily="34" charset="0"/>
                          <a:cs typeface="Arial" panose="020B0604020202020204" pitchFamily="34" charset="0"/>
                        </a:rPr>
                        <a:t>72.8%</a:t>
                      </a:r>
                      <a:endParaRPr lang="en-US" sz="1000" dirty="0">
                        <a:solidFill>
                          <a:srgbClr val="002060"/>
                        </a:solidFill>
                        <a:latin typeface="Arial" panose="020B0604020202020204" pitchFamily="34" charset="0"/>
                        <a:cs typeface="Arial" panose="020B0604020202020204" pitchFamily="34" charset="0"/>
                      </a:endParaRPr>
                    </a:p>
                  </a:txBody>
                  <a:tcPr>
                    <a:solidFill>
                      <a:schemeClr val="bg1">
                        <a:lumMod val="65000"/>
                      </a:schemeClr>
                    </a:solidFill>
                  </a:tcPr>
                </a:tc>
                <a:extLst>
                  <a:ext uri="{0D108BD9-81ED-4DB2-BD59-A6C34878D82A}">
                    <a16:rowId xmlns:a16="http://schemas.microsoft.com/office/drawing/2014/main" val="10005"/>
                  </a:ext>
                </a:extLst>
              </a:tr>
            </a:tbl>
          </a:graphicData>
        </a:graphic>
      </p:graphicFrame>
      <p:sp>
        <p:nvSpPr>
          <p:cNvPr id="14" name="TextBox 13"/>
          <p:cNvSpPr txBox="1"/>
          <p:nvPr/>
        </p:nvSpPr>
        <p:spPr>
          <a:xfrm>
            <a:off x="2209800" y="4831080"/>
            <a:ext cx="325730" cy="153888"/>
          </a:xfrm>
          <a:prstGeom prst="rect">
            <a:avLst/>
          </a:prstGeom>
          <a:solidFill>
            <a:schemeClr val="bg1"/>
          </a:solidFill>
        </p:spPr>
        <p:txBody>
          <a:bodyPr wrap="none" tIns="0" rIns="91440" bIns="0" rtlCol="0">
            <a:spAutoFit/>
          </a:bodyPr>
          <a:lstStyle/>
          <a:p>
            <a:r>
              <a:rPr lang="en-US" sz="1000" dirty="0" smtClean="0">
                <a:latin typeface="Arial" panose="020B0604020202020204" pitchFamily="34" charset="0"/>
                <a:cs typeface="Arial" panose="020B0604020202020204" pitchFamily="34" charset="0"/>
              </a:rPr>
              <a:t>10</a:t>
            </a:r>
            <a:endParaRPr lang="en-US" sz="1000" dirty="0">
              <a:latin typeface="Arial" panose="020B0604020202020204" pitchFamily="34" charset="0"/>
              <a:cs typeface="Arial" panose="020B0604020202020204" pitchFamily="34" charset="0"/>
            </a:endParaRPr>
          </a:p>
        </p:txBody>
      </p:sp>
      <p:sp>
        <p:nvSpPr>
          <p:cNvPr id="15" name="TextBox 14"/>
          <p:cNvSpPr txBox="1"/>
          <p:nvPr/>
        </p:nvSpPr>
        <p:spPr>
          <a:xfrm>
            <a:off x="1503070" y="4831080"/>
            <a:ext cx="325730" cy="153888"/>
          </a:xfrm>
          <a:prstGeom prst="rect">
            <a:avLst/>
          </a:prstGeom>
          <a:solidFill>
            <a:schemeClr val="bg1"/>
          </a:solidFill>
        </p:spPr>
        <p:txBody>
          <a:bodyPr wrap="none" tIns="0" rIns="91440" bIns="0" rtlCol="0">
            <a:spAutoFit/>
          </a:bodyPr>
          <a:lstStyle/>
          <a:p>
            <a:r>
              <a:rPr lang="en-US" sz="1000" dirty="0">
                <a:latin typeface="Arial" panose="020B0604020202020204" pitchFamily="34" charset="0"/>
                <a:cs typeface="Arial" panose="020B0604020202020204" pitchFamily="34" charset="0"/>
              </a:rPr>
              <a:t>2</a:t>
            </a:r>
            <a:r>
              <a:rPr lang="en-US" sz="1000" dirty="0" smtClean="0">
                <a:latin typeface="Arial" panose="020B0604020202020204" pitchFamily="34" charset="0"/>
                <a:cs typeface="Arial" panose="020B0604020202020204" pitchFamily="34" charset="0"/>
              </a:rPr>
              <a:t>0</a:t>
            </a:r>
            <a:endParaRPr lang="en-US" sz="1000" dirty="0">
              <a:latin typeface="Arial" panose="020B0604020202020204" pitchFamily="34" charset="0"/>
              <a:cs typeface="Arial" panose="020B0604020202020204" pitchFamily="34" charset="0"/>
            </a:endParaRPr>
          </a:p>
        </p:txBody>
      </p:sp>
      <p:sp>
        <p:nvSpPr>
          <p:cNvPr id="16" name="TextBox 15"/>
          <p:cNvSpPr txBox="1"/>
          <p:nvPr/>
        </p:nvSpPr>
        <p:spPr>
          <a:xfrm>
            <a:off x="1905000" y="2207568"/>
            <a:ext cx="1024639" cy="153888"/>
          </a:xfrm>
          <a:prstGeom prst="rect">
            <a:avLst/>
          </a:prstGeom>
          <a:solidFill>
            <a:schemeClr val="bg1"/>
          </a:solidFill>
        </p:spPr>
        <p:txBody>
          <a:bodyPr wrap="none" tIns="0" rIns="91440" bIns="0" rtlCol="0">
            <a:spAutoFit/>
          </a:bodyPr>
          <a:lstStyle/>
          <a:p>
            <a:r>
              <a:rPr lang="en-US" sz="1000" b="1" dirty="0" smtClean="0">
                <a:solidFill>
                  <a:srgbClr val="C00000"/>
                </a:solidFill>
                <a:latin typeface="Arial" panose="020B0604020202020204" pitchFamily="34" charset="0"/>
                <a:cs typeface="Arial" panose="020B0604020202020204" pitchFamily="34" charset="0"/>
              </a:rPr>
              <a:t>n = 5 / sample</a:t>
            </a:r>
            <a:endParaRPr lang="en-US" sz="1000" b="1" dirty="0">
              <a:solidFill>
                <a:srgbClr val="C00000"/>
              </a:solidFill>
              <a:latin typeface="Arial" panose="020B0604020202020204" pitchFamily="34" charset="0"/>
              <a:cs typeface="Arial" panose="020B0604020202020204" pitchFamily="34" charset="0"/>
            </a:endParaRPr>
          </a:p>
        </p:txBody>
      </p:sp>
      <p:sp>
        <p:nvSpPr>
          <p:cNvPr id="17" name="Rectangle 16"/>
          <p:cNvSpPr/>
          <p:nvPr/>
        </p:nvSpPr>
        <p:spPr>
          <a:xfrm>
            <a:off x="3429000" y="2205038"/>
            <a:ext cx="1066800" cy="48916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3471161" y="2208312"/>
            <a:ext cx="1095172" cy="153888"/>
          </a:xfrm>
          <a:prstGeom prst="rect">
            <a:avLst/>
          </a:prstGeom>
          <a:solidFill>
            <a:schemeClr val="bg1"/>
          </a:solidFill>
        </p:spPr>
        <p:txBody>
          <a:bodyPr wrap="none" tIns="0" rIns="91440" bIns="0" rtlCol="0">
            <a:spAutoFit/>
          </a:bodyPr>
          <a:lstStyle/>
          <a:p>
            <a:r>
              <a:rPr lang="en-US" sz="1000" b="1" dirty="0" smtClean="0">
                <a:solidFill>
                  <a:srgbClr val="002060"/>
                </a:solidFill>
                <a:latin typeface="Arial" panose="020B0604020202020204" pitchFamily="34" charset="0"/>
                <a:cs typeface="Arial" panose="020B0604020202020204" pitchFamily="34" charset="0"/>
              </a:rPr>
              <a:t>n = 20 / sample</a:t>
            </a:r>
            <a:endParaRPr lang="en-US" sz="1000" b="1" dirty="0">
              <a:solidFill>
                <a:srgbClr val="002060"/>
              </a:solidFill>
              <a:latin typeface="Arial" panose="020B0604020202020204" pitchFamily="34" charset="0"/>
              <a:cs typeface="Arial" panose="020B0604020202020204" pitchFamily="34" charset="0"/>
            </a:endParaRPr>
          </a:p>
        </p:txBody>
      </p:sp>
      <p:sp>
        <p:nvSpPr>
          <p:cNvPr id="19" name="TextBox 18"/>
          <p:cNvSpPr txBox="1"/>
          <p:nvPr/>
        </p:nvSpPr>
        <p:spPr>
          <a:xfrm>
            <a:off x="7315200" y="4319016"/>
            <a:ext cx="1295400" cy="461665"/>
          </a:xfrm>
          <a:prstGeom prst="rect">
            <a:avLst/>
          </a:prstGeom>
          <a:noFill/>
        </p:spPr>
        <p:txBody>
          <a:bodyPr wrap="square" tIns="0" rIns="91440" bIns="0" rtlCol="0">
            <a:spAutoFit/>
          </a:bodyPr>
          <a:lstStyle/>
          <a:p>
            <a:pPr algn="ctr"/>
            <a:r>
              <a:rPr lang="en-US" sz="1000" dirty="0" smtClean="0">
                <a:latin typeface="Arial" panose="020B0604020202020204" pitchFamily="34" charset="0"/>
                <a:cs typeface="Arial" panose="020B0604020202020204" pitchFamily="34" charset="0"/>
              </a:rPr>
              <a:t>Sample mean is</a:t>
            </a:r>
          </a:p>
          <a:p>
            <a:pPr algn="ctr"/>
            <a:r>
              <a:rPr lang="en-US" sz="1000" dirty="0" smtClean="0">
                <a:latin typeface="Arial" panose="020B0604020202020204" pitchFamily="34" charset="0"/>
                <a:cs typeface="Arial" panose="020B0604020202020204" pitchFamily="34" charset="0"/>
              </a:rPr>
              <a:t>within 0.25 SD of</a:t>
            </a:r>
          </a:p>
          <a:p>
            <a:pPr algn="ctr"/>
            <a:r>
              <a:rPr lang="en-US" sz="1000" dirty="0" smtClean="0">
                <a:latin typeface="Arial" panose="020B0604020202020204" pitchFamily="34" charset="0"/>
                <a:cs typeface="Arial" panose="020B0604020202020204" pitchFamily="34" charset="0"/>
              </a:rPr>
              <a:t>population mean</a:t>
            </a:r>
            <a:endParaRPr lang="en-US" sz="1000" dirty="0">
              <a:latin typeface="Arial" panose="020B0604020202020204" pitchFamily="34" charset="0"/>
              <a:cs typeface="Arial" panose="020B0604020202020204" pitchFamily="34" charset="0"/>
            </a:endParaRPr>
          </a:p>
        </p:txBody>
      </p:sp>
      <p:sp>
        <p:nvSpPr>
          <p:cNvPr id="20" name="TextBox 19"/>
          <p:cNvSpPr txBox="1"/>
          <p:nvPr/>
        </p:nvSpPr>
        <p:spPr>
          <a:xfrm>
            <a:off x="7391400" y="2438400"/>
            <a:ext cx="1168910" cy="461665"/>
          </a:xfrm>
          <a:prstGeom prst="rect">
            <a:avLst/>
          </a:prstGeom>
          <a:noFill/>
        </p:spPr>
        <p:txBody>
          <a:bodyPr wrap="none" tIns="0" rIns="91440" bIns="0" rtlCol="0">
            <a:spAutoFit/>
          </a:bodyPr>
          <a:lstStyle/>
          <a:p>
            <a:pPr algn="ctr"/>
            <a:r>
              <a:rPr lang="en-US" sz="1000" dirty="0" smtClean="0">
                <a:latin typeface="Arial" panose="020B0604020202020204" pitchFamily="34" charset="0"/>
                <a:cs typeface="Arial" panose="020B0604020202020204" pitchFamily="34" charset="0"/>
              </a:rPr>
              <a:t>Sample mean is</a:t>
            </a:r>
          </a:p>
          <a:p>
            <a:pPr algn="ctr"/>
            <a:r>
              <a:rPr lang="en-US" sz="1000" dirty="0" smtClean="0">
                <a:latin typeface="Arial" panose="020B0604020202020204" pitchFamily="34" charset="0"/>
                <a:cs typeface="Arial" panose="020B0604020202020204" pitchFamily="34" charset="0"/>
              </a:rPr>
              <a:t>&gt;1 SD away from</a:t>
            </a:r>
          </a:p>
          <a:p>
            <a:pPr algn="ctr"/>
            <a:r>
              <a:rPr lang="en-US" sz="1000" dirty="0" smtClean="0">
                <a:latin typeface="Arial" panose="020B0604020202020204" pitchFamily="34" charset="0"/>
                <a:cs typeface="Arial" panose="020B0604020202020204" pitchFamily="34" charset="0"/>
              </a:rPr>
              <a:t>population mean</a:t>
            </a:r>
            <a:endParaRPr lang="en-US" sz="1000" dirty="0">
              <a:latin typeface="Arial" panose="020B0604020202020204" pitchFamily="34" charset="0"/>
              <a:cs typeface="Arial" panose="020B0604020202020204" pitchFamily="34" charset="0"/>
            </a:endParaRPr>
          </a:p>
        </p:txBody>
      </p:sp>
      <p:sp>
        <p:nvSpPr>
          <p:cNvPr id="21" name="TextBox 20"/>
          <p:cNvSpPr txBox="1"/>
          <p:nvPr/>
        </p:nvSpPr>
        <p:spPr>
          <a:xfrm>
            <a:off x="1676400" y="4343400"/>
            <a:ext cx="524503" cy="307777"/>
          </a:xfrm>
          <a:prstGeom prst="rect">
            <a:avLst/>
          </a:prstGeom>
          <a:noFill/>
        </p:spPr>
        <p:txBody>
          <a:bodyPr wrap="none" tIns="0" rIns="91440" bIns="0" rtlCol="0">
            <a:spAutoFit/>
          </a:bodyPr>
          <a:lstStyle/>
          <a:p>
            <a:pPr algn="ctr"/>
            <a:r>
              <a:rPr lang="en-US" sz="1000" b="1" dirty="0" smtClean="0">
                <a:latin typeface="Arial" panose="020B0604020202020204" pitchFamily="34" charset="0"/>
                <a:cs typeface="Arial" panose="020B0604020202020204" pitchFamily="34" charset="0"/>
              </a:rPr>
              <a:t>Small</a:t>
            </a:r>
          </a:p>
          <a:p>
            <a:pPr algn="ctr"/>
            <a:r>
              <a:rPr lang="en-US" sz="1000" b="1" dirty="0" smtClean="0">
                <a:latin typeface="Arial" panose="020B0604020202020204" pitchFamily="34" charset="0"/>
                <a:cs typeface="Arial" panose="020B0604020202020204" pitchFamily="34" charset="0"/>
              </a:rPr>
              <a:t>error</a:t>
            </a:r>
          </a:p>
        </p:txBody>
      </p:sp>
      <p:sp>
        <p:nvSpPr>
          <p:cNvPr id="22" name="TextBox 21"/>
          <p:cNvSpPr txBox="1"/>
          <p:nvPr/>
        </p:nvSpPr>
        <p:spPr>
          <a:xfrm>
            <a:off x="1714380" y="2587823"/>
            <a:ext cx="800220" cy="307777"/>
          </a:xfrm>
          <a:prstGeom prst="rect">
            <a:avLst/>
          </a:prstGeom>
          <a:noFill/>
        </p:spPr>
        <p:txBody>
          <a:bodyPr wrap="none" tIns="0" rIns="91440" bIns="0" rtlCol="0">
            <a:spAutoFit/>
          </a:bodyPr>
          <a:lstStyle/>
          <a:p>
            <a:pPr algn="ctr"/>
            <a:r>
              <a:rPr lang="en-US" sz="1000" b="1" dirty="0" smtClean="0">
                <a:latin typeface="Arial" panose="020B0604020202020204" pitchFamily="34" charset="0"/>
                <a:cs typeface="Arial" panose="020B0604020202020204" pitchFamily="34" charset="0"/>
              </a:rPr>
              <a:t>Very large</a:t>
            </a:r>
          </a:p>
          <a:p>
            <a:pPr algn="ctr"/>
            <a:r>
              <a:rPr lang="en-US" sz="1000" b="1" dirty="0" smtClean="0">
                <a:latin typeface="Arial" panose="020B0604020202020204" pitchFamily="34" charset="0"/>
                <a:cs typeface="Arial" panose="020B0604020202020204" pitchFamily="34" charset="0"/>
              </a:rPr>
              <a:t>error</a:t>
            </a:r>
          </a:p>
        </p:txBody>
      </p:sp>
    </p:spTree>
    <p:extLst>
      <p:ext uri="{BB962C8B-B14F-4D97-AF65-F5344CB8AC3E}">
        <p14:creationId xmlns:p14="http://schemas.microsoft.com/office/powerpoint/2010/main" val="35381575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358" y="1600200"/>
            <a:ext cx="7500242" cy="33795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98847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Products</a:t>
            </a:r>
            <a:endParaRPr lang="en-US" dirty="0"/>
          </a:p>
        </p:txBody>
      </p:sp>
      <p:sp>
        <p:nvSpPr>
          <p:cNvPr id="3" name="Content Placeholder 2"/>
          <p:cNvSpPr>
            <a:spLocks noGrp="1"/>
          </p:cNvSpPr>
          <p:nvPr>
            <p:ph idx="1"/>
          </p:nvPr>
        </p:nvSpPr>
        <p:spPr/>
        <p:txBody>
          <a:bodyPr/>
          <a:lstStyle/>
          <a:p>
            <a:r>
              <a:rPr lang="en-US" dirty="0" smtClean="0"/>
              <a:t>Dataset</a:t>
            </a:r>
          </a:p>
          <a:p>
            <a:pPr lvl="1"/>
            <a:r>
              <a:rPr lang="en-US" sz="2400" dirty="0" smtClean="0"/>
              <a:t>Share via customized website</a:t>
            </a:r>
            <a:endParaRPr lang="en-US" sz="2400" dirty="0"/>
          </a:p>
          <a:p>
            <a:pPr lvl="1"/>
            <a:r>
              <a:rPr lang="en-US" sz="2400" dirty="0" smtClean="0"/>
              <a:t>Searchable by model, species, preclinical agent</a:t>
            </a:r>
          </a:p>
          <a:p>
            <a:pPr lvl="1"/>
            <a:r>
              <a:rPr lang="en-US" sz="2400" dirty="0" smtClean="0"/>
              <a:t>Add papers after Sept. 2016</a:t>
            </a:r>
            <a:r>
              <a:rPr lang="mr-IN" sz="2400" dirty="0" smtClean="0"/>
              <a:t>…</a:t>
            </a:r>
            <a:r>
              <a:rPr lang="en-US" sz="2400" dirty="0" smtClean="0"/>
              <a:t>?</a:t>
            </a:r>
          </a:p>
          <a:p>
            <a:r>
              <a:rPr lang="en-US" dirty="0" smtClean="0"/>
              <a:t>Papers</a:t>
            </a:r>
          </a:p>
          <a:p>
            <a:pPr lvl="1"/>
            <a:r>
              <a:rPr lang="en-US" sz="2400" dirty="0" smtClean="0"/>
              <a:t>Reporting &amp; experimental quality </a:t>
            </a:r>
          </a:p>
          <a:p>
            <a:pPr lvl="1"/>
            <a:r>
              <a:rPr lang="en-US" sz="2400" dirty="0" smtClean="0"/>
              <a:t>Preeclampsia-specific issues</a:t>
            </a:r>
          </a:p>
          <a:p>
            <a:pPr lvl="1"/>
            <a:r>
              <a:rPr lang="en-US" sz="2400" dirty="0" smtClean="0"/>
              <a:t>RUPP model: Variability in &amp; relationship between phenotypic characteristics</a:t>
            </a:r>
          </a:p>
        </p:txBody>
      </p:sp>
    </p:spTree>
    <p:extLst>
      <p:ext uri="{BB962C8B-B14F-4D97-AF65-F5344CB8AC3E}">
        <p14:creationId xmlns:p14="http://schemas.microsoft.com/office/powerpoint/2010/main" val="1707796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Key Findings: </a:t>
            </a:r>
            <a:r>
              <a:rPr lang="en-US" dirty="0"/>
              <a:t>Systematic Review</a:t>
            </a:r>
          </a:p>
        </p:txBody>
      </p:sp>
      <p:sp>
        <p:nvSpPr>
          <p:cNvPr id="3" name="Content Placeholder 2"/>
          <p:cNvSpPr>
            <a:spLocks noGrp="1"/>
          </p:cNvSpPr>
          <p:nvPr>
            <p:ph idx="1"/>
          </p:nvPr>
        </p:nvSpPr>
        <p:spPr/>
        <p:txBody>
          <a:bodyPr/>
          <a:lstStyle/>
          <a:p>
            <a:r>
              <a:rPr lang="en-US" dirty="0" smtClean="0"/>
              <a:t>Almost all papers use bar and line graphs to present continuous data</a:t>
            </a:r>
          </a:p>
          <a:p>
            <a:pPr lvl="1"/>
            <a:r>
              <a:rPr lang="en-US" sz="2400" dirty="0" smtClean="0"/>
              <a:t>Impossible to critically evaluate the data</a:t>
            </a:r>
          </a:p>
          <a:p>
            <a:r>
              <a:rPr lang="en-US" dirty="0" smtClean="0"/>
              <a:t>Sample sizes are very small (n&lt;10 / group)</a:t>
            </a:r>
          </a:p>
          <a:p>
            <a:r>
              <a:rPr lang="en-US" dirty="0" smtClean="0"/>
              <a:t>78% of bar graphs show mean SE</a:t>
            </a:r>
          </a:p>
          <a:p>
            <a:r>
              <a:rPr lang="en-US" dirty="0" smtClean="0"/>
              <a:t>&gt;50% of papers that use non-parametric analysis present data as mean SE or mean SD</a:t>
            </a:r>
            <a:endParaRPr lang="en-US" dirty="0"/>
          </a:p>
        </p:txBody>
      </p:sp>
    </p:spTree>
    <p:extLst>
      <p:ext uri="{BB962C8B-B14F-4D97-AF65-F5344CB8AC3E}">
        <p14:creationId xmlns:p14="http://schemas.microsoft.com/office/powerpoint/2010/main" val="905710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0" y="0"/>
            <a:ext cx="9144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3915909794"/>
              </p:ext>
            </p:extLst>
          </p:nvPr>
        </p:nvGraphicFramePr>
        <p:xfrm>
          <a:off x="180974" y="76200"/>
          <a:ext cx="8818425" cy="6321144"/>
        </p:xfrm>
        <a:graphic>
          <a:graphicData uri="http://schemas.openxmlformats.org/drawingml/2006/table">
            <a:tbl>
              <a:tblPr firstRow="1" bandRow="1">
                <a:tableStyleId>{2D5ABB26-0587-4C30-8999-92F81FD0307C}</a:tableStyleId>
              </a:tblPr>
              <a:tblGrid>
                <a:gridCol w="2898725">
                  <a:extLst>
                    <a:ext uri="{9D8B030D-6E8A-4147-A177-3AD203B41FA5}">
                      <a16:colId xmlns:a16="http://schemas.microsoft.com/office/drawing/2014/main" val="20000"/>
                    </a:ext>
                  </a:extLst>
                </a:gridCol>
                <a:gridCol w="1411834">
                  <a:extLst>
                    <a:ext uri="{9D8B030D-6E8A-4147-A177-3AD203B41FA5}">
                      <a16:colId xmlns:a16="http://schemas.microsoft.com/office/drawing/2014/main" val="20001"/>
                    </a:ext>
                  </a:extLst>
                </a:gridCol>
                <a:gridCol w="2312353">
                  <a:extLst>
                    <a:ext uri="{9D8B030D-6E8A-4147-A177-3AD203B41FA5}">
                      <a16:colId xmlns:a16="http://schemas.microsoft.com/office/drawing/2014/main" val="20002"/>
                    </a:ext>
                  </a:extLst>
                </a:gridCol>
                <a:gridCol w="2195513">
                  <a:extLst>
                    <a:ext uri="{9D8B030D-6E8A-4147-A177-3AD203B41FA5}">
                      <a16:colId xmlns:a16="http://schemas.microsoft.com/office/drawing/2014/main" val="20003"/>
                    </a:ext>
                  </a:extLst>
                </a:gridCol>
              </a:tblGrid>
              <a:tr h="243433">
                <a:tc>
                  <a:txBody>
                    <a:bodyPr/>
                    <a:lstStyle/>
                    <a:p>
                      <a:pPr>
                        <a:lnSpc>
                          <a:spcPct val="90000"/>
                        </a:lnSpc>
                      </a:pPr>
                      <a:endParaRPr lang="en-US" sz="1000" b="1" dirty="0"/>
                    </a:p>
                  </a:txBody>
                  <a:tcPr anchor="b">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b="1" dirty="0" smtClean="0">
                          <a:latin typeface="Arial" panose="020B0604020202020204" pitchFamily="34" charset="0"/>
                          <a:cs typeface="Arial" panose="020B0604020202020204" pitchFamily="34" charset="0"/>
                        </a:rPr>
                        <a:t>Measurements</a:t>
                      </a:r>
                      <a:r>
                        <a:rPr lang="en-US" sz="1000" b="1" baseline="0" dirty="0" smtClean="0">
                          <a:latin typeface="Arial" panose="020B0604020202020204" pitchFamily="34" charset="0"/>
                          <a:cs typeface="Arial" panose="020B0604020202020204" pitchFamily="34" charset="0"/>
                        </a:rPr>
                        <a:t> </a:t>
                      </a:r>
                      <a:r>
                        <a:rPr lang="en-US" sz="1000" b="1" dirty="0" smtClean="0">
                          <a:latin typeface="Arial" panose="020B0604020202020204" pitchFamily="34" charset="0"/>
                          <a:cs typeface="Arial" panose="020B0604020202020204" pitchFamily="34" charset="0"/>
                        </a:rPr>
                        <a:t>per subject </a:t>
                      </a:r>
                      <a:r>
                        <a:rPr lang="en-US" sz="1000" b="1" baseline="0" dirty="0" smtClean="0">
                          <a:latin typeface="Arial" panose="020B0604020202020204" pitchFamily="34" charset="0"/>
                          <a:cs typeface="Arial" panose="020B0604020202020204" pitchFamily="34" charset="0"/>
                        </a:rPr>
                        <a:t>or specimen</a:t>
                      </a:r>
                      <a:endParaRPr lang="en-US" sz="1000" b="1" dirty="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b="1" dirty="0" smtClean="0">
                          <a:latin typeface="Arial" panose="020B0604020202020204" pitchFamily="34" charset="0"/>
                          <a:cs typeface="Arial" panose="020B0604020202020204" pitchFamily="34" charset="0"/>
                        </a:rPr>
                        <a:t>Non-independent data?</a:t>
                      </a:r>
                      <a:endParaRPr lang="en-US" sz="1000" b="1" dirty="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b="1" dirty="0" smtClean="0">
                          <a:latin typeface="Arial" panose="020B0604020202020204" pitchFamily="34" charset="0"/>
                          <a:cs typeface="Arial" panose="020B0604020202020204" pitchFamily="34" charset="0"/>
                        </a:rPr>
                        <a:t>Example</a:t>
                      </a:r>
                      <a:endParaRPr lang="en-US" sz="1000" b="1" dirty="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0"/>
                  </a:ext>
                </a:extLst>
              </a:tr>
              <a:tr h="128219">
                <a:tc gridSpan="4">
                  <a:txBody>
                    <a:bodyPr/>
                    <a:lstStyle/>
                    <a:p>
                      <a:pPr>
                        <a:lnSpc>
                          <a:spcPct val="90000"/>
                        </a:lnSpc>
                      </a:pPr>
                      <a:r>
                        <a:rPr lang="en-US" sz="1000" b="1" dirty="0" smtClean="0">
                          <a:latin typeface="Arial" panose="020B0604020202020204" pitchFamily="34" charset="0"/>
                          <a:cs typeface="Arial" panose="020B0604020202020204" pitchFamily="34" charset="0"/>
                        </a:rPr>
                        <a:t>A: Independent</a:t>
                      </a:r>
                      <a:endParaRPr lang="en-US" sz="1000" b="1" dirty="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lnSpc>
                          <a:spcPct val="90000"/>
                        </a:lnSpc>
                      </a:pPr>
                      <a:endParaRPr lang="en-US" sz="1000" dirty="0"/>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739036">
                <a:tc>
                  <a:txBody>
                    <a:bodyPr/>
                    <a:lstStyle/>
                    <a:p>
                      <a:pPr>
                        <a:lnSpc>
                          <a:spcPct val="90000"/>
                        </a:lnSpc>
                      </a:pPr>
                      <a:endParaRPr lang="en-US" sz="10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b="1" dirty="0" smtClean="0">
                          <a:latin typeface="Arial" panose="020B0604020202020204" pitchFamily="34" charset="0"/>
                          <a:cs typeface="Arial" panose="020B0604020202020204" pitchFamily="34" charset="0"/>
                        </a:rPr>
                        <a:t>No: Independent</a:t>
                      </a:r>
                    </a:p>
                    <a:p>
                      <a:pPr algn="ctr">
                        <a:lnSpc>
                          <a:spcPct val="90000"/>
                        </a:lnSpc>
                      </a:pPr>
                      <a:r>
                        <a:rPr lang="en-US" sz="1000" dirty="0" smtClean="0">
                          <a:latin typeface="Arial" panose="020B0604020202020204" pitchFamily="34" charset="0"/>
                          <a:cs typeface="Arial" panose="020B0604020202020204" pitchFamily="34" charset="0"/>
                        </a:rPr>
                        <a:t>No subjects or</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specimens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are related</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to each other</a:t>
                      </a: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indent="-457200"/>
                      <a:r>
                        <a:rPr lang="en-US" sz="1000" dirty="0" smtClean="0">
                          <a:latin typeface="Arial" panose="020B0604020202020204" pitchFamily="34" charset="0"/>
                          <a:cs typeface="Arial" panose="020B0604020202020204" pitchFamily="34" charset="0"/>
                        </a:rPr>
                        <a:t>Eight pups from 8 different</a:t>
                      </a:r>
                    </a:p>
                    <a:p>
                      <a:pPr indent="-457200"/>
                      <a:r>
                        <a:rPr lang="en-US" sz="1000" dirty="0" smtClean="0">
                          <a:latin typeface="Arial" panose="020B0604020202020204" pitchFamily="34" charset="0"/>
                          <a:cs typeface="Arial" panose="020B0604020202020204" pitchFamily="34" charset="0"/>
                        </a:rPr>
                        <a:t>   mothers are each</a:t>
                      </a:r>
                    </a:p>
                    <a:p>
                      <a:pPr indent="-457200"/>
                      <a:r>
                        <a:rPr lang="en-US" sz="1000" dirty="0" smtClean="0">
                          <a:latin typeface="Arial" panose="020B0604020202020204" pitchFamily="34" charset="0"/>
                          <a:cs typeface="Arial" panose="020B0604020202020204" pitchFamily="34" charset="0"/>
                        </a:rPr>
                        <a:t>   assigned to Group 1 or</a:t>
                      </a:r>
                    </a:p>
                    <a:p>
                      <a:pPr indent="-457200"/>
                      <a:r>
                        <a:rPr lang="en-US" sz="1000" dirty="0" smtClean="0">
                          <a:latin typeface="Arial" panose="020B0604020202020204" pitchFamily="34" charset="0"/>
                          <a:cs typeface="Arial" panose="020B0604020202020204" pitchFamily="34" charset="0"/>
                        </a:rPr>
                        <a:t>   Group 2 (n=4/group)</a:t>
                      </a:r>
                      <a:endParaRPr lang="en-US" sz="1000" dirty="0">
                        <a:latin typeface="Arial" panose="020B0604020202020204" pitchFamily="34" charset="0"/>
                        <a:cs typeface="Arial" panose="020B0604020202020204" pitchFamily="34" charset="0"/>
                      </a:endParaRPr>
                    </a:p>
                  </a:txBody>
                  <a:tcPr marL="45720" marR="45720"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146304">
                <a:tc gridSpan="4">
                  <a:txBody>
                    <a:bodyPr/>
                    <a:lstStyle/>
                    <a:p>
                      <a:pPr>
                        <a:lnSpc>
                          <a:spcPct val="90000"/>
                        </a:lnSpc>
                      </a:pPr>
                      <a:r>
                        <a:rPr lang="en-US" sz="1000" b="1" dirty="0" smtClean="0">
                          <a:latin typeface="Arial" panose="020B0604020202020204" pitchFamily="34" charset="0"/>
                          <a:cs typeface="Arial" panose="020B0604020202020204" pitchFamily="34" charset="0"/>
                        </a:rPr>
                        <a:t>B: Longitudinal/Repeated</a:t>
                      </a:r>
                      <a:r>
                        <a:rPr lang="en-US" sz="1000" b="1" baseline="0" dirty="0" smtClean="0">
                          <a:latin typeface="Arial" panose="020B0604020202020204" pitchFamily="34" charset="0"/>
                          <a:cs typeface="Arial" panose="020B0604020202020204" pitchFamily="34" charset="0"/>
                        </a:rPr>
                        <a:t> Measures</a:t>
                      </a:r>
                      <a:endParaRPr lang="en-US" sz="1000" b="1" dirty="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a:lnSpc>
                          <a:spcPct val="90000"/>
                        </a:lnSpc>
                      </a:pPr>
                      <a:endParaRPr lang="en-US" sz="1000" dirty="0"/>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1395375">
                <a:tc>
                  <a:txBody>
                    <a:bodyPr/>
                    <a:lstStyle/>
                    <a:p>
                      <a:pPr>
                        <a:lnSpc>
                          <a:spcPct val="90000"/>
                        </a:lnSpc>
                      </a:pPr>
                      <a:endParaRPr lang="en-US" sz="10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dirty="0" smtClean="0">
                          <a:latin typeface="Arial" panose="020B0604020202020204" pitchFamily="34" charset="0"/>
                          <a:cs typeface="Arial" panose="020B0604020202020204" pitchFamily="34" charset="0"/>
                        </a:rPr>
                        <a:t>2+</a:t>
                      </a:r>
                      <a:endParaRPr lang="en-US" sz="1000" dirty="0">
                        <a:latin typeface="Arial" panose="020B0604020202020204" pitchFamily="34" charset="0"/>
                        <a:cs typeface="Arial" panose="020B0604020202020204" pitchFamily="34" charset="0"/>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b="1" dirty="0" smtClean="0">
                          <a:latin typeface="Arial" panose="020B0604020202020204" pitchFamily="34" charset="0"/>
                          <a:cs typeface="Arial" panose="020B0604020202020204" pitchFamily="34" charset="0"/>
                        </a:rPr>
                        <a:t>Yes: Within Subject</a:t>
                      </a:r>
                    </a:p>
                    <a:p>
                      <a:pPr algn="ctr">
                        <a:lnSpc>
                          <a:spcPct val="90000"/>
                        </a:lnSpc>
                      </a:pPr>
                      <a:r>
                        <a:rPr lang="en-US" sz="1000" dirty="0" smtClean="0">
                          <a:latin typeface="Arial" panose="020B0604020202020204" pitchFamily="34" charset="0"/>
                          <a:cs typeface="Arial" panose="020B0604020202020204" pitchFamily="34" charset="0"/>
                        </a:rPr>
                        <a:t>Multiple measurements/subject or</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specimen;</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Design may also include</a:t>
                      </a:r>
                      <a:r>
                        <a:rPr lang="en-US" sz="1000" baseline="0" dirty="0" smtClean="0">
                          <a:latin typeface="Arial" panose="020B0604020202020204" pitchFamily="34" charset="0"/>
                          <a:cs typeface="Arial" panose="020B0604020202020204" pitchFamily="34" charset="0"/>
                        </a:rPr>
                        <a:t> </a:t>
                      </a:r>
                      <a:br>
                        <a:rPr lang="en-US" sz="1000" baseline="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2 or more groups</a:t>
                      </a: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r>
                        <a:rPr lang="en-US" sz="1000" dirty="0" smtClean="0">
                          <a:latin typeface="Arial" panose="020B0604020202020204" pitchFamily="34" charset="0"/>
                          <a:cs typeface="Arial" panose="020B0604020202020204" pitchFamily="34" charset="0"/>
                        </a:rPr>
                        <a:t>Longitudinal studies</a:t>
                      </a:r>
                    </a:p>
                    <a:p>
                      <a:r>
                        <a:rPr lang="en-US" sz="1000" dirty="0" smtClean="0">
                          <a:latin typeface="Arial" panose="020B0604020202020204" pitchFamily="34" charset="0"/>
                          <a:cs typeface="Arial" panose="020B0604020202020204" pitchFamily="34" charset="0"/>
                        </a:rPr>
                        <a:t>The same samples are </a:t>
                      </a:r>
                    </a:p>
                    <a:p>
                      <a:r>
                        <a:rPr lang="en-US" sz="1000" dirty="0" smtClean="0">
                          <a:latin typeface="Arial" panose="020B0604020202020204" pitchFamily="34" charset="0"/>
                          <a:cs typeface="Arial" panose="020B0604020202020204" pitchFamily="34" charset="0"/>
                        </a:rPr>
                        <a:t>     tested under different</a:t>
                      </a:r>
                    </a:p>
                    <a:p>
                      <a:r>
                        <a:rPr lang="en-US" sz="1000" dirty="0" smtClean="0">
                          <a:latin typeface="Arial" panose="020B0604020202020204" pitchFamily="34" charset="0"/>
                          <a:cs typeface="Arial" panose="020B0604020202020204" pitchFamily="34" charset="0"/>
                        </a:rPr>
                        <a:t>     conditions</a:t>
                      </a:r>
                    </a:p>
                  </a:txBody>
                  <a:tcPr marL="45720" marR="45720"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138989">
                <a:tc gridSpan="4">
                  <a:txBody>
                    <a:bodyPr/>
                    <a:lstStyle/>
                    <a:p>
                      <a:pPr>
                        <a:lnSpc>
                          <a:spcPct val="90000"/>
                        </a:lnSpc>
                      </a:pPr>
                      <a:r>
                        <a:rPr lang="en-US" sz="1000" b="1" dirty="0" smtClean="0">
                          <a:latin typeface="Arial" panose="020B0604020202020204" pitchFamily="34" charset="0"/>
                          <a:cs typeface="Arial" panose="020B0604020202020204" pitchFamily="34" charset="0"/>
                        </a:rPr>
                        <a:t>C: Between Group Clusters</a:t>
                      </a:r>
                      <a:endParaRPr lang="en-US" sz="1000" b="1" dirty="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hMerge="1">
                  <a:txBody>
                    <a:bodyPr/>
                    <a:lstStyle/>
                    <a:p>
                      <a:pPr algn="ctr"/>
                      <a:endParaRPr lang="en-US" sz="1000" dirty="0"/>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1000" dirty="0"/>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a:lnSpc>
                          <a:spcPct val="90000"/>
                        </a:lnSpc>
                      </a:pPr>
                      <a:endParaRPr lang="en-US" sz="1000" dirty="0"/>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1124102">
                <a:tc>
                  <a:txBody>
                    <a:bodyPr/>
                    <a:lstStyle/>
                    <a:p>
                      <a:pPr>
                        <a:lnSpc>
                          <a:spcPct val="90000"/>
                        </a:lnSpc>
                      </a:pPr>
                      <a:endParaRPr lang="en-US" sz="10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b="1" dirty="0" smtClean="0">
                          <a:latin typeface="Arial" panose="020B0604020202020204" pitchFamily="34" charset="0"/>
                          <a:cs typeface="Arial" panose="020B0604020202020204" pitchFamily="34" charset="0"/>
                        </a:rPr>
                        <a:t>Yes: Between Groups</a:t>
                      </a:r>
                    </a:p>
                    <a:p>
                      <a:pPr algn="ctr">
                        <a:lnSpc>
                          <a:spcPct val="90000"/>
                        </a:lnSpc>
                      </a:pPr>
                      <a:r>
                        <a:rPr lang="en-US" sz="1000" dirty="0" smtClean="0">
                          <a:latin typeface="Arial" panose="020B0604020202020204" pitchFamily="34" charset="0"/>
                          <a:cs typeface="Arial" panose="020B0604020202020204" pitchFamily="34" charset="0"/>
                        </a:rPr>
                        <a:t>Each subject or</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specimen in Group 1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is</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related or matched to</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one subject </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or</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specimen in Group 2</a:t>
                      </a: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indent="-457200"/>
                      <a:r>
                        <a:rPr lang="en-US" sz="1000" dirty="0" smtClean="0">
                          <a:latin typeface="Arial" panose="020B0604020202020204" pitchFamily="34" charset="0"/>
                          <a:cs typeface="Arial" panose="020B0604020202020204" pitchFamily="34" charset="0"/>
                        </a:rPr>
                        <a:t>One pup from each litter </a:t>
                      </a:r>
                    </a:p>
                    <a:p>
                      <a:pPr indent="-457200"/>
                      <a:r>
                        <a:rPr lang="en-US" sz="1000" dirty="0" smtClean="0">
                          <a:latin typeface="Arial" panose="020B0604020202020204" pitchFamily="34" charset="0"/>
                          <a:cs typeface="Arial" panose="020B0604020202020204" pitchFamily="34" charset="0"/>
                        </a:rPr>
                        <a:t>   is assigned to Group 1,  </a:t>
                      </a:r>
                    </a:p>
                    <a:p>
                      <a:pPr indent="-457200"/>
                      <a:r>
                        <a:rPr lang="en-US" sz="1000" dirty="0" smtClean="0">
                          <a:latin typeface="Arial" panose="020B0604020202020204" pitchFamily="34" charset="0"/>
                          <a:cs typeface="Arial" panose="020B0604020202020204" pitchFamily="34" charset="0"/>
                        </a:rPr>
                        <a:t>   while a second pup from</a:t>
                      </a:r>
                    </a:p>
                    <a:p>
                      <a:pPr indent="-457200"/>
                      <a:r>
                        <a:rPr lang="en-US" sz="1000" dirty="0" smtClean="0">
                          <a:latin typeface="Arial" panose="020B0604020202020204" pitchFamily="34" charset="0"/>
                          <a:cs typeface="Arial" panose="020B0604020202020204" pitchFamily="34" charset="0"/>
                        </a:rPr>
                        <a:t>   each litter is assigned to</a:t>
                      </a:r>
                    </a:p>
                    <a:p>
                      <a:pPr indent="-457200"/>
                      <a:r>
                        <a:rPr lang="en-US" sz="1000" dirty="0" smtClean="0">
                          <a:latin typeface="Arial" panose="020B0604020202020204" pitchFamily="34" charset="0"/>
                          <a:cs typeface="Arial" panose="020B0604020202020204" pitchFamily="34" charset="0"/>
                        </a:rPr>
                        <a:t>   Group 2</a:t>
                      </a:r>
                      <a:endParaRPr lang="en-US" sz="1000" dirty="0">
                        <a:latin typeface="Arial" panose="020B0604020202020204" pitchFamily="34" charset="0"/>
                        <a:cs typeface="Arial" panose="020B0604020202020204" pitchFamily="34" charset="0"/>
                      </a:endParaRPr>
                    </a:p>
                  </a:txBody>
                  <a:tcPr marL="45720" marR="45720" anchorCtr="1">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168250">
                <a:tc gridSpan="4">
                  <a:txBody>
                    <a:bodyPr/>
                    <a:lstStyle/>
                    <a:p>
                      <a:pPr>
                        <a:lnSpc>
                          <a:spcPct val="90000"/>
                        </a:lnSpc>
                      </a:pPr>
                      <a:r>
                        <a:rPr lang="en-US" sz="1000" b="1" dirty="0" smtClean="0">
                          <a:latin typeface="Arial" panose="020B0604020202020204" pitchFamily="34" charset="0"/>
                          <a:cs typeface="Arial" panose="020B0604020202020204" pitchFamily="34" charset="0"/>
                        </a:rPr>
                        <a:t>D: Within Group Clusters</a:t>
                      </a:r>
                      <a:endParaRPr lang="en-US" sz="1000" b="1" dirty="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hMerge="1">
                  <a:txBody>
                    <a:bodyPr/>
                    <a:lstStyle/>
                    <a:p>
                      <a:pPr algn="ctr"/>
                      <a:endParaRPr lang="en-US" sz="1000" dirty="0"/>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endParaRPr lang="en-US" sz="1000" dirty="0"/>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a:lnSpc>
                          <a:spcPct val="90000"/>
                        </a:lnSpc>
                      </a:pPr>
                      <a:endParaRPr lang="en-US" sz="1000" dirty="0"/>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776632">
                <a:tc>
                  <a:txBody>
                    <a:bodyPr/>
                    <a:lstStyle/>
                    <a:p>
                      <a:pPr>
                        <a:lnSpc>
                          <a:spcPct val="90000"/>
                        </a:lnSpc>
                      </a:pPr>
                      <a:endParaRPr lang="en-US" sz="10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b="1" dirty="0" smtClean="0">
                          <a:latin typeface="Arial" panose="020B0604020202020204" pitchFamily="34" charset="0"/>
                          <a:cs typeface="Arial" panose="020B0604020202020204" pitchFamily="34" charset="0"/>
                        </a:rPr>
                        <a:t>Yes: Within Group</a:t>
                      </a:r>
                    </a:p>
                    <a:p>
                      <a:pPr algn="ctr"/>
                      <a:r>
                        <a:rPr lang="en-US" sz="1000" dirty="0" smtClean="0">
                          <a:latin typeface="Arial" panose="020B0604020202020204" pitchFamily="34" charset="0"/>
                          <a:cs typeface="Arial" panose="020B0604020202020204" pitchFamily="34" charset="0"/>
                        </a:rPr>
                        <a:t>Some subjects or</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specimens within each</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group are related</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to each other</a:t>
                      </a:r>
                      <a:endParaRPr lang="en-US" sz="1000" dirty="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dirty="0" smtClean="0">
                          <a:latin typeface="Arial" panose="020B0604020202020204" pitchFamily="34" charset="0"/>
                          <a:cs typeface="Arial" panose="020B0604020202020204" pitchFamily="34" charset="0"/>
                        </a:rPr>
                        <a:t>Pups from 2 litters are assigned</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to</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Group 1, while pups from</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2 different</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litters are assigned</a:t>
                      </a:r>
                      <a:r>
                        <a:rPr lang="en-US" sz="1000" baseline="0" dirty="0" smtClean="0">
                          <a:latin typeface="Arial" panose="020B0604020202020204" pitchFamily="34" charset="0"/>
                          <a:cs typeface="Arial" panose="020B0604020202020204" pitchFamily="34" charset="0"/>
                        </a:rPr>
                        <a:t> </a:t>
                      </a:r>
                      <a:r>
                        <a:rPr lang="en-US" sz="1000" dirty="0" smtClean="0">
                          <a:latin typeface="Arial" panose="020B0604020202020204" pitchFamily="34" charset="0"/>
                          <a:cs typeface="Arial" panose="020B0604020202020204" pitchFamily="34" charset="0"/>
                        </a:rPr>
                        <a:t>to Group 2</a:t>
                      </a: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8"/>
                  </a:ext>
                </a:extLst>
              </a:tr>
              <a:tr h="182880">
                <a:tc gridSpan="4">
                  <a:txBody>
                    <a:bodyPr/>
                    <a:lstStyle/>
                    <a:p>
                      <a:pPr>
                        <a:lnSpc>
                          <a:spcPct val="90000"/>
                        </a:lnSpc>
                      </a:pPr>
                      <a:r>
                        <a:rPr lang="en-US" sz="1000" b="1" dirty="0" smtClean="0">
                          <a:latin typeface="Arial" panose="020B0604020202020204" pitchFamily="34" charset="0"/>
                          <a:cs typeface="Arial" panose="020B0604020202020204" pitchFamily="34" charset="0"/>
                        </a:rPr>
                        <a:t>E: Between and Within Group Clusters</a:t>
                      </a:r>
                      <a:endParaRPr lang="en-US" sz="1000" b="1" dirty="0">
                        <a:latin typeface="Arial" panose="020B0604020202020204" pitchFamily="34" charset="0"/>
                        <a:cs typeface="Arial" panose="020B0604020202020204" pitchFamily="34" charset="0"/>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hMerge="1">
                  <a:txBody>
                    <a:bodyPr/>
                    <a:lstStyle/>
                    <a:p>
                      <a:pPr algn="ctr"/>
                      <a:endParaRPr lang="en-US" sz="1000" dirty="0"/>
                    </a:p>
                  </a:txBody>
                  <a:tcP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a:lnSpc>
                          <a:spcPct val="90000"/>
                        </a:lnSpc>
                      </a:pPr>
                      <a:endParaRPr lang="en-US" sz="1000" dirty="0"/>
                    </a:p>
                  </a:txBody>
                  <a:tcPr marL="45720" marR="4572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tc hMerge="1">
                  <a:txBody>
                    <a:bodyPr/>
                    <a:lstStyle/>
                    <a:p>
                      <a:pPr algn="ctr">
                        <a:lnSpc>
                          <a:spcPct val="90000"/>
                        </a:lnSpc>
                      </a:pPr>
                      <a:endParaRPr lang="en-US" sz="1000" dirty="0" smtClean="0"/>
                    </a:p>
                  </a:txBody>
                  <a:tcPr marL="45720" marR="45720">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r h="182880">
                <a:tc>
                  <a:txBody>
                    <a:bodyPr/>
                    <a:lstStyle/>
                    <a:p>
                      <a:pPr>
                        <a:lnSpc>
                          <a:spcPct val="90000"/>
                        </a:lnSpc>
                      </a:pPr>
                      <a:endParaRPr lang="en-US" sz="1000" dirty="0"/>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r>
                        <a:rPr lang="en-US" sz="1000" dirty="0" smtClean="0">
                          <a:latin typeface="Arial" panose="020B0604020202020204" pitchFamily="34" charset="0"/>
                          <a:cs typeface="Arial" panose="020B0604020202020204" pitchFamily="34" charset="0"/>
                        </a:rPr>
                        <a:t>1</a:t>
                      </a:r>
                      <a:endParaRPr lang="en-US" sz="1000" dirty="0">
                        <a:latin typeface="Arial" panose="020B0604020202020204" pitchFamily="34" charset="0"/>
                        <a:cs typeface="Arial" panose="020B0604020202020204" pitchFamily="34" charset="0"/>
                      </a:endParaRPr>
                    </a:p>
                  </a:txBody>
                  <a:tcP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b="1" dirty="0" smtClean="0">
                          <a:latin typeface="Arial" panose="020B0604020202020204" pitchFamily="34" charset="0"/>
                          <a:cs typeface="Arial" panose="020B0604020202020204" pitchFamily="34" charset="0"/>
                        </a:rPr>
                        <a:t>Yes: Within &amp; Between Groups</a:t>
                      </a:r>
                    </a:p>
                    <a:p>
                      <a:pPr algn="ctr">
                        <a:lnSpc>
                          <a:spcPct val="90000"/>
                        </a:lnSpc>
                      </a:pPr>
                      <a:r>
                        <a:rPr lang="en-US" sz="1000" dirty="0" smtClean="0">
                          <a:latin typeface="Arial" panose="020B0604020202020204" pitchFamily="34" charset="0"/>
                          <a:cs typeface="Arial" panose="020B0604020202020204" pitchFamily="34" charset="0"/>
                        </a:rPr>
                        <a:t>Subjects or specimens in Group 1 are related to other subjects or specimens</a:t>
                      </a:r>
                    </a:p>
                    <a:p>
                      <a:pPr algn="ctr">
                        <a:lnSpc>
                          <a:spcPct val="90000"/>
                        </a:lnSpc>
                      </a:pPr>
                      <a:r>
                        <a:rPr lang="en-US" sz="1000" dirty="0" smtClean="0">
                          <a:latin typeface="Arial" panose="020B0604020202020204" pitchFamily="34" charset="0"/>
                          <a:cs typeface="Arial" panose="020B0604020202020204" pitchFamily="34" charset="0"/>
                        </a:rPr>
                        <a:t>in Group 1 as well as some subjects</a:t>
                      </a:r>
                      <a:br>
                        <a:rPr lang="en-US" sz="1000" dirty="0" smtClean="0">
                          <a:latin typeface="Arial" panose="020B0604020202020204" pitchFamily="34" charset="0"/>
                          <a:cs typeface="Arial" panose="020B0604020202020204" pitchFamily="34" charset="0"/>
                        </a:rPr>
                      </a:br>
                      <a:r>
                        <a:rPr lang="en-US" sz="1000" dirty="0" smtClean="0">
                          <a:latin typeface="Arial" panose="020B0604020202020204" pitchFamily="34" charset="0"/>
                          <a:cs typeface="Arial" panose="020B0604020202020204" pitchFamily="34" charset="0"/>
                        </a:rPr>
                        <a:t>or specimens in Group 2</a:t>
                      </a:r>
                      <a:endParaRPr lang="en-US" sz="1000" dirty="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tc>
                  <a:txBody>
                    <a:bodyPr/>
                    <a:lstStyle/>
                    <a:p>
                      <a:pPr algn="ctr">
                        <a:lnSpc>
                          <a:spcPct val="90000"/>
                        </a:lnSpc>
                      </a:pPr>
                      <a:r>
                        <a:rPr lang="en-US" sz="1000" dirty="0" smtClean="0">
                          <a:latin typeface="Arial" panose="020B0604020202020204" pitchFamily="34" charset="0"/>
                          <a:cs typeface="Arial" panose="020B0604020202020204" pitchFamily="34" charset="0"/>
                        </a:rPr>
                        <a:t>Two or more pups from each litter are assigned to Group 1, while other pups from the same litter are assigned to Group 2</a:t>
                      </a:r>
                    </a:p>
                    <a:p>
                      <a:pPr algn="ctr">
                        <a:lnSpc>
                          <a:spcPct val="90000"/>
                        </a:lnSpc>
                      </a:pPr>
                      <a:endParaRPr lang="en-US" sz="1000" dirty="0" smtClean="0">
                        <a:latin typeface="Arial" panose="020B0604020202020204" pitchFamily="34" charset="0"/>
                        <a:cs typeface="Arial" panose="020B0604020202020204" pitchFamily="34" charset="0"/>
                      </a:endParaRPr>
                    </a:p>
                  </a:txBody>
                  <a:tcPr marL="45720" marR="4572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pSp>
        <p:nvGrpSpPr>
          <p:cNvPr id="3" name="Group 2"/>
          <p:cNvGrpSpPr/>
          <p:nvPr/>
        </p:nvGrpSpPr>
        <p:grpSpPr>
          <a:xfrm>
            <a:off x="615199" y="841857"/>
            <a:ext cx="561824" cy="545806"/>
            <a:chOff x="397688" y="1112310"/>
            <a:chExt cx="561824" cy="545806"/>
          </a:xfrm>
        </p:grpSpPr>
        <p:pic>
          <p:nvPicPr>
            <p:cNvPr id="4" name="Picture 3"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2"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7"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8" name="TextBox 7"/>
          <p:cNvSpPr txBox="1"/>
          <p:nvPr/>
        </p:nvSpPr>
        <p:spPr>
          <a:xfrm>
            <a:off x="340156" y="622001"/>
            <a:ext cx="1111910" cy="246221"/>
          </a:xfrm>
          <a:prstGeom prst="rect">
            <a:avLst/>
          </a:prstGeom>
          <a:noFill/>
        </p:spPr>
        <p:txBody>
          <a:bodyPr wrap="square" rtlCol="0">
            <a:spAutoFit/>
          </a:bodyPr>
          <a:lstStyle/>
          <a:p>
            <a:pPr algn="ctr"/>
            <a:r>
              <a:rPr lang="en-US" sz="1000" i="1" dirty="0" smtClean="0"/>
              <a:t>Group 1</a:t>
            </a:r>
            <a:endParaRPr lang="en-US" sz="1000" i="1" dirty="0"/>
          </a:p>
        </p:txBody>
      </p:sp>
      <p:grpSp>
        <p:nvGrpSpPr>
          <p:cNvPr id="9" name="Group 8"/>
          <p:cNvGrpSpPr/>
          <p:nvPr/>
        </p:nvGrpSpPr>
        <p:grpSpPr>
          <a:xfrm>
            <a:off x="2002591" y="841857"/>
            <a:ext cx="561824" cy="545806"/>
            <a:chOff x="397688" y="1112310"/>
            <a:chExt cx="561824" cy="545806"/>
          </a:xfrm>
        </p:grpSpPr>
        <p:pic>
          <p:nvPicPr>
            <p:cNvPr id="10" name="Picture 9"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97688"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1"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685192"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2"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97688"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3"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68519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14" name="TextBox 13"/>
          <p:cNvSpPr txBox="1"/>
          <p:nvPr/>
        </p:nvSpPr>
        <p:spPr>
          <a:xfrm>
            <a:off x="1727548" y="622001"/>
            <a:ext cx="1111910" cy="246221"/>
          </a:xfrm>
          <a:prstGeom prst="rect">
            <a:avLst/>
          </a:prstGeom>
          <a:noFill/>
        </p:spPr>
        <p:txBody>
          <a:bodyPr wrap="square" rtlCol="0">
            <a:spAutoFit/>
          </a:bodyPr>
          <a:lstStyle/>
          <a:p>
            <a:pPr algn="ctr"/>
            <a:r>
              <a:rPr lang="en-US" sz="1000" i="1" dirty="0" smtClean="0"/>
              <a:t>Group 2</a:t>
            </a:r>
            <a:endParaRPr lang="en-US" sz="1000" i="1" dirty="0"/>
          </a:p>
        </p:txBody>
      </p:sp>
      <p:sp>
        <p:nvSpPr>
          <p:cNvPr id="15" name="TextBox 14"/>
          <p:cNvSpPr txBox="1"/>
          <p:nvPr/>
        </p:nvSpPr>
        <p:spPr>
          <a:xfrm>
            <a:off x="248717" y="1592086"/>
            <a:ext cx="1294789" cy="246221"/>
          </a:xfrm>
          <a:prstGeom prst="rect">
            <a:avLst/>
          </a:prstGeom>
          <a:noFill/>
        </p:spPr>
        <p:txBody>
          <a:bodyPr wrap="square" rtlCol="0">
            <a:spAutoFit/>
          </a:bodyPr>
          <a:lstStyle/>
          <a:p>
            <a:pPr algn="ctr"/>
            <a:r>
              <a:rPr lang="en-US" sz="1000" i="1" dirty="0" smtClean="0"/>
              <a:t>Time or Condition 1</a:t>
            </a:r>
            <a:endParaRPr lang="en-US" sz="1000" i="1" dirty="0"/>
          </a:p>
        </p:txBody>
      </p:sp>
      <p:sp>
        <p:nvSpPr>
          <p:cNvPr id="16" name="TextBox 15"/>
          <p:cNvSpPr txBox="1"/>
          <p:nvPr/>
        </p:nvSpPr>
        <p:spPr>
          <a:xfrm>
            <a:off x="1636109" y="1592086"/>
            <a:ext cx="1294789" cy="246221"/>
          </a:xfrm>
          <a:prstGeom prst="rect">
            <a:avLst/>
          </a:prstGeom>
          <a:noFill/>
        </p:spPr>
        <p:txBody>
          <a:bodyPr wrap="square" rtlCol="0">
            <a:spAutoFit/>
          </a:bodyPr>
          <a:lstStyle/>
          <a:p>
            <a:pPr algn="ctr"/>
            <a:r>
              <a:rPr lang="en-US" sz="1000" i="1" dirty="0" smtClean="0"/>
              <a:t>Time or Condition 2</a:t>
            </a:r>
            <a:endParaRPr lang="en-US" sz="1000" i="1" dirty="0"/>
          </a:p>
        </p:txBody>
      </p:sp>
      <p:pic>
        <p:nvPicPr>
          <p:cNvPr id="17" name="Picture 16"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58951" y="1797312"/>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18"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2146343" y="1797312"/>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19" name="Freeform 18"/>
          <p:cNvSpPr/>
          <p:nvPr/>
        </p:nvSpPr>
        <p:spPr>
          <a:xfrm>
            <a:off x="1119835" y="1934472"/>
            <a:ext cx="936346" cy="0"/>
          </a:xfrm>
          <a:custGeom>
            <a:avLst/>
            <a:gdLst>
              <a:gd name="connsiteX0" fmla="*/ 0 w 936346"/>
              <a:gd name="connsiteY0" fmla="*/ 0 h 0"/>
              <a:gd name="connsiteX1" fmla="*/ 936346 w 936346"/>
              <a:gd name="connsiteY1" fmla="*/ 0 h 0"/>
            </a:gdLst>
            <a:ahLst/>
            <a:cxnLst>
              <a:cxn ang="0">
                <a:pos x="connsiteX0" y="connsiteY0"/>
              </a:cxn>
              <a:cxn ang="0">
                <a:pos x="connsiteX1" y="connsiteY1"/>
              </a:cxn>
            </a:cxnLst>
            <a:rect l="l" t="t" r="r" b="b"/>
            <a:pathLst>
              <a:path w="936346">
                <a:moveTo>
                  <a:pt x="0" y="0"/>
                </a:moveTo>
                <a:lnTo>
                  <a:pt x="936346"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C:\Users\m110329\AppData\Local\Microsoft\Windows\Temporary Internet Files\Content.IE5\XG37JT5L\silhouette-mouse-sitting[1].jpg"/>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bwMode="auto">
          <a:xfrm flipH="1">
            <a:off x="758951" y="203505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21"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2146343" y="203505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22" name="Freeform 21"/>
          <p:cNvSpPr/>
          <p:nvPr/>
        </p:nvSpPr>
        <p:spPr>
          <a:xfrm>
            <a:off x="1119835" y="2172216"/>
            <a:ext cx="936346" cy="0"/>
          </a:xfrm>
          <a:custGeom>
            <a:avLst/>
            <a:gdLst>
              <a:gd name="connsiteX0" fmla="*/ 0 w 936346"/>
              <a:gd name="connsiteY0" fmla="*/ 0 h 0"/>
              <a:gd name="connsiteX1" fmla="*/ 936346 w 936346"/>
              <a:gd name="connsiteY1" fmla="*/ 0 h 0"/>
            </a:gdLst>
            <a:ahLst/>
            <a:cxnLst>
              <a:cxn ang="0">
                <a:pos x="connsiteX0" y="connsiteY0"/>
              </a:cxn>
              <a:cxn ang="0">
                <a:pos x="connsiteX1" y="connsiteY1"/>
              </a:cxn>
            </a:cxnLst>
            <a:rect l="l" t="t" r="r" b="b"/>
            <a:pathLst>
              <a:path w="936346">
                <a:moveTo>
                  <a:pt x="0" y="0"/>
                </a:moveTo>
                <a:lnTo>
                  <a:pt x="936346"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58951" y="22728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24"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2146343" y="227280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25" name="Freeform 24"/>
          <p:cNvSpPr/>
          <p:nvPr/>
        </p:nvSpPr>
        <p:spPr>
          <a:xfrm>
            <a:off x="1119835" y="2409960"/>
            <a:ext cx="936346" cy="0"/>
          </a:xfrm>
          <a:custGeom>
            <a:avLst/>
            <a:gdLst>
              <a:gd name="connsiteX0" fmla="*/ 0 w 936346"/>
              <a:gd name="connsiteY0" fmla="*/ 0 h 0"/>
              <a:gd name="connsiteX1" fmla="*/ 936346 w 936346"/>
              <a:gd name="connsiteY1" fmla="*/ 0 h 0"/>
            </a:gdLst>
            <a:ahLst/>
            <a:cxnLst>
              <a:cxn ang="0">
                <a:pos x="connsiteX0" y="connsiteY0"/>
              </a:cxn>
              <a:cxn ang="0">
                <a:pos x="connsiteX1" y="connsiteY1"/>
              </a:cxn>
            </a:cxnLst>
            <a:rect l="l" t="t" r="r" b="b"/>
            <a:pathLst>
              <a:path w="936346">
                <a:moveTo>
                  <a:pt x="0" y="0"/>
                </a:moveTo>
                <a:lnTo>
                  <a:pt x="936346"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Picture 25" descr="C:\Users\m110329\AppData\Local\Microsoft\Windows\Temporary Internet Files\Content.IE5\XG37JT5L\silhouette-mouse-sitting[1].jpg"/>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bwMode="auto">
          <a:xfrm flipH="1">
            <a:off x="758951" y="2510544"/>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27"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2146343" y="2510544"/>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28" name="Freeform 27"/>
          <p:cNvSpPr/>
          <p:nvPr/>
        </p:nvSpPr>
        <p:spPr>
          <a:xfrm>
            <a:off x="1119835" y="2647704"/>
            <a:ext cx="936346" cy="0"/>
          </a:xfrm>
          <a:custGeom>
            <a:avLst/>
            <a:gdLst>
              <a:gd name="connsiteX0" fmla="*/ 0 w 936346"/>
              <a:gd name="connsiteY0" fmla="*/ 0 h 0"/>
              <a:gd name="connsiteX1" fmla="*/ 936346 w 936346"/>
              <a:gd name="connsiteY1" fmla="*/ 0 h 0"/>
            </a:gdLst>
            <a:ahLst/>
            <a:cxnLst>
              <a:cxn ang="0">
                <a:pos x="connsiteX0" y="connsiteY0"/>
              </a:cxn>
              <a:cxn ang="0">
                <a:pos x="connsiteX1" y="connsiteY1"/>
              </a:cxn>
            </a:cxnLst>
            <a:rect l="l" t="t" r="r" b="b"/>
            <a:pathLst>
              <a:path w="936346">
                <a:moveTo>
                  <a:pt x="0" y="0"/>
                </a:moveTo>
                <a:lnTo>
                  <a:pt x="936346"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descr="C:\Users\m110329\AppData\Local\Microsoft\Windows\Temporary Internet Files\Content.IE5\XG37JT5L\silhouette-mouse-sitting[1].jpg"/>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bwMode="auto">
          <a:xfrm flipH="1">
            <a:off x="758951" y="2748287"/>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30"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2146343" y="2748287"/>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sp>
        <p:nvSpPr>
          <p:cNvPr id="31" name="Freeform 30"/>
          <p:cNvSpPr/>
          <p:nvPr/>
        </p:nvSpPr>
        <p:spPr>
          <a:xfrm>
            <a:off x="1119835" y="2885447"/>
            <a:ext cx="936346" cy="0"/>
          </a:xfrm>
          <a:custGeom>
            <a:avLst/>
            <a:gdLst>
              <a:gd name="connsiteX0" fmla="*/ 0 w 936346"/>
              <a:gd name="connsiteY0" fmla="*/ 0 h 0"/>
              <a:gd name="connsiteX1" fmla="*/ 936346 w 936346"/>
              <a:gd name="connsiteY1" fmla="*/ 0 h 0"/>
            </a:gdLst>
            <a:ahLst/>
            <a:cxnLst>
              <a:cxn ang="0">
                <a:pos x="connsiteX0" y="connsiteY0"/>
              </a:cxn>
              <a:cxn ang="0">
                <a:pos x="connsiteX1" y="connsiteY1"/>
              </a:cxn>
            </a:cxnLst>
            <a:rect l="l" t="t" r="r" b="b"/>
            <a:pathLst>
              <a:path w="936346">
                <a:moveTo>
                  <a:pt x="0" y="0"/>
                </a:moveTo>
                <a:lnTo>
                  <a:pt x="936346" y="0"/>
                </a:lnTo>
              </a:path>
            </a:pathLst>
          </a:custGeom>
          <a:noFill/>
          <a:ln w="127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p:cNvSpPr txBox="1"/>
          <p:nvPr/>
        </p:nvSpPr>
        <p:spPr>
          <a:xfrm>
            <a:off x="340156" y="3219711"/>
            <a:ext cx="1111910" cy="246221"/>
          </a:xfrm>
          <a:prstGeom prst="rect">
            <a:avLst/>
          </a:prstGeom>
          <a:noFill/>
        </p:spPr>
        <p:txBody>
          <a:bodyPr wrap="square" rtlCol="0">
            <a:spAutoFit/>
          </a:bodyPr>
          <a:lstStyle/>
          <a:p>
            <a:pPr algn="ctr"/>
            <a:r>
              <a:rPr lang="en-US" sz="1000" i="1" dirty="0" smtClean="0"/>
              <a:t>Group 1</a:t>
            </a:r>
            <a:endParaRPr lang="en-US" sz="1000" i="1" dirty="0"/>
          </a:p>
        </p:txBody>
      </p:sp>
      <p:sp>
        <p:nvSpPr>
          <p:cNvPr id="33" name="TextBox 32"/>
          <p:cNvSpPr txBox="1"/>
          <p:nvPr/>
        </p:nvSpPr>
        <p:spPr>
          <a:xfrm>
            <a:off x="1727548" y="3219711"/>
            <a:ext cx="1111910" cy="246221"/>
          </a:xfrm>
          <a:prstGeom prst="rect">
            <a:avLst/>
          </a:prstGeom>
          <a:noFill/>
        </p:spPr>
        <p:txBody>
          <a:bodyPr wrap="square" rtlCol="0">
            <a:spAutoFit/>
          </a:bodyPr>
          <a:lstStyle/>
          <a:p>
            <a:pPr algn="ctr"/>
            <a:r>
              <a:rPr lang="en-US" sz="1000" i="1" dirty="0" smtClean="0"/>
              <a:t>Group 2</a:t>
            </a:r>
            <a:endParaRPr lang="en-US" sz="1000" i="1" dirty="0"/>
          </a:p>
        </p:txBody>
      </p:sp>
      <p:grpSp>
        <p:nvGrpSpPr>
          <p:cNvPr id="34" name="Group 33"/>
          <p:cNvGrpSpPr/>
          <p:nvPr/>
        </p:nvGrpSpPr>
        <p:grpSpPr>
          <a:xfrm>
            <a:off x="758951" y="3408784"/>
            <a:ext cx="1661712" cy="930860"/>
            <a:chOff x="758951" y="3622240"/>
            <a:chExt cx="1661712" cy="930860"/>
          </a:xfrm>
        </p:grpSpPr>
        <p:pic>
          <p:nvPicPr>
            <p:cNvPr id="35" name="Picture 34"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58951" y="362224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36" name="Picture 2" descr="C:\Users\m110329\AppData\Local\Microsoft\Windows\Temporary Internet Files\Content.IE5\XG37JT5L\silhouette-mouse-sitting[1].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flipH="1">
              <a:off x="758951" y="3842521"/>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37" name="Picture 36"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2146343" y="362224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38" name="Picture 2" descr="C:\Users\m110329\AppData\Local\Microsoft\Windows\Temporary Internet Files\Content.IE5\XG37JT5L\silhouette-mouse-sitting[1].jpg"/>
            <p:cNvPicPr>
              <a:picLocks noChangeAspect="1" noChangeArrowheads="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bwMode="auto">
            <a:xfrm flipH="1">
              <a:off x="2146343" y="3842521"/>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39" name="Picture 38"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758951" y="4058499"/>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40" name="Picture 2" descr="C:\Users\m110329\AppData\Local\Microsoft\Windows\Temporary Internet Files\Content.IE5\XG37JT5L\silhouette-mouse-sitting[1].jpg"/>
            <p:cNvPicPr>
              <a:picLocks noChangeAspect="1" noChangeArrowheads="1"/>
            </p:cNvPicPr>
            <p:nvPr/>
          </p:nvPicPr>
          <p:blipFill>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bwMode="auto">
            <a:xfrm flipH="1">
              <a:off x="758951" y="427878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41" name="Picture 40"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2146343" y="4058499"/>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42" name="Picture 2" descr="C:\Users\m110329\AppData\Local\Microsoft\Windows\Temporary Internet Files\Content.IE5\XG37JT5L\silhouette-mouse-sitting[1].jpg"/>
            <p:cNvPicPr>
              <a:picLocks noChangeAspect="1" noChangeArrowheads="1"/>
            </p:cNvPicPr>
            <p:nvPr/>
          </p:nvPicPr>
          <p:blipFill>
            <a:blip r:embed="rId2"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bwMode="auto">
            <a:xfrm flipH="1">
              <a:off x="2146343" y="427878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grpSp>
        <p:nvGrpSpPr>
          <p:cNvPr id="43" name="Group 42"/>
          <p:cNvGrpSpPr/>
          <p:nvPr/>
        </p:nvGrpSpPr>
        <p:grpSpPr>
          <a:xfrm>
            <a:off x="615199" y="4808117"/>
            <a:ext cx="561824" cy="545806"/>
            <a:chOff x="397688" y="1112310"/>
            <a:chExt cx="561824" cy="545806"/>
          </a:xfrm>
        </p:grpSpPr>
        <p:pic>
          <p:nvPicPr>
            <p:cNvPr id="44" name="Picture 43"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45"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2"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46"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47"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48" name="TextBox 47"/>
          <p:cNvSpPr txBox="1"/>
          <p:nvPr/>
        </p:nvSpPr>
        <p:spPr>
          <a:xfrm>
            <a:off x="340156" y="4588261"/>
            <a:ext cx="1111910" cy="246221"/>
          </a:xfrm>
          <a:prstGeom prst="rect">
            <a:avLst/>
          </a:prstGeom>
          <a:noFill/>
        </p:spPr>
        <p:txBody>
          <a:bodyPr wrap="square" rtlCol="0">
            <a:spAutoFit/>
          </a:bodyPr>
          <a:lstStyle/>
          <a:p>
            <a:pPr algn="ctr"/>
            <a:r>
              <a:rPr lang="en-US" sz="1000" i="1" dirty="0" smtClean="0"/>
              <a:t>Group 1</a:t>
            </a:r>
            <a:endParaRPr lang="en-US" sz="1000" i="1" dirty="0"/>
          </a:p>
        </p:txBody>
      </p:sp>
      <p:grpSp>
        <p:nvGrpSpPr>
          <p:cNvPr id="49" name="Group 48"/>
          <p:cNvGrpSpPr/>
          <p:nvPr/>
        </p:nvGrpSpPr>
        <p:grpSpPr>
          <a:xfrm>
            <a:off x="2002591" y="4808117"/>
            <a:ext cx="561824" cy="545806"/>
            <a:chOff x="397688" y="1112310"/>
            <a:chExt cx="561824" cy="545806"/>
          </a:xfrm>
        </p:grpSpPr>
        <p:pic>
          <p:nvPicPr>
            <p:cNvPr id="50" name="Picture 49"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97688"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1"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685192"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2"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97688"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3"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68519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54" name="TextBox 53"/>
          <p:cNvSpPr txBox="1"/>
          <p:nvPr/>
        </p:nvSpPr>
        <p:spPr>
          <a:xfrm>
            <a:off x="1727548" y="4588261"/>
            <a:ext cx="1111910" cy="246221"/>
          </a:xfrm>
          <a:prstGeom prst="rect">
            <a:avLst/>
          </a:prstGeom>
          <a:noFill/>
        </p:spPr>
        <p:txBody>
          <a:bodyPr wrap="square" rtlCol="0">
            <a:spAutoFit/>
          </a:bodyPr>
          <a:lstStyle/>
          <a:p>
            <a:pPr algn="ctr"/>
            <a:r>
              <a:rPr lang="en-US" sz="1000" i="1" dirty="0" smtClean="0"/>
              <a:t>Group 2</a:t>
            </a:r>
            <a:endParaRPr lang="en-US" sz="1000" i="1" dirty="0"/>
          </a:p>
        </p:txBody>
      </p:sp>
      <p:grpSp>
        <p:nvGrpSpPr>
          <p:cNvPr id="55" name="Group 54"/>
          <p:cNvGrpSpPr/>
          <p:nvPr/>
        </p:nvGrpSpPr>
        <p:grpSpPr>
          <a:xfrm>
            <a:off x="615199" y="5813347"/>
            <a:ext cx="561824" cy="545806"/>
            <a:chOff x="397688" y="1112310"/>
            <a:chExt cx="561824" cy="545806"/>
          </a:xfrm>
        </p:grpSpPr>
        <p:pic>
          <p:nvPicPr>
            <p:cNvPr id="56" name="Picture 55"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7"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2"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8"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397688"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59" name="Picture 2" descr="C:\Users\m110329\AppData\Local\Microsoft\Windows\Temporary Internet Files\Content.IE5\XG37JT5L\silhouette-mouse-sitting[1].jpg"/>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flipH="1">
              <a:off x="68519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60" name="TextBox 59"/>
          <p:cNvSpPr txBox="1"/>
          <p:nvPr/>
        </p:nvSpPr>
        <p:spPr>
          <a:xfrm>
            <a:off x="340156" y="5593491"/>
            <a:ext cx="1111910" cy="246221"/>
          </a:xfrm>
          <a:prstGeom prst="rect">
            <a:avLst/>
          </a:prstGeom>
          <a:noFill/>
        </p:spPr>
        <p:txBody>
          <a:bodyPr wrap="square" rtlCol="0">
            <a:spAutoFit/>
          </a:bodyPr>
          <a:lstStyle/>
          <a:p>
            <a:pPr algn="ctr"/>
            <a:r>
              <a:rPr lang="en-US" sz="1000" i="1" dirty="0" smtClean="0"/>
              <a:t>Group 1</a:t>
            </a:r>
            <a:endParaRPr lang="en-US" sz="1000" i="1" dirty="0"/>
          </a:p>
        </p:txBody>
      </p:sp>
      <p:grpSp>
        <p:nvGrpSpPr>
          <p:cNvPr id="61" name="Group 60"/>
          <p:cNvGrpSpPr/>
          <p:nvPr/>
        </p:nvGrpSpPr>
        <p:grpSpPr>
          <a:xfrm>
            <a:off x="2002591" y="5813347"/>
            <a:ext cx="561824" cy="545806"/>
            <a:chOff x="397688" y="1112310"/>
            <a:chExt cx="561824" cy="545806"/>
          </a:xfrm>
        </p:grpSpPr>
        <p:pic>
          <p:nvPicPr>
            <p:cNvPr id="62" name="Picture 61"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97688"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3"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685192" y="1112310"/>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4"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397688"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pic>
          <p:nvPicPr>
            <p:cNvPr id="65" name="Picture 2" descr="C:\Users\m110329\AppData\Local\Microsoft\Windows\Temporary Internet Files\Content.IE5\XG37JT5L\silhouette-mouse-sitting[1].jpg"/>
            <p:cNvPicPr>
              <a:picLocks noChangeAspect="1" noChangeArrowheads="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bwMode="auto">
            <a:xfrm flipH="1">
              <a:off x="685191" y="1383796"/>
              <a:ext cx="274320" cy="274320"/>
            </a:xfrm>
            <a:prstGeom prst="rect">
              <a:avLst/>
            </a:prstGeom>
            <a:noFill/>
            <a:ln>
              <a:noFill/>
            </a:ln>
            <a:extLst>
              <a:ext uri="{909E8E84-426E-40dd-AFC4-6F175D3DCCD1}">
                <a14:hiddenFill xmlns="" xmlns:a14="http://schemas.microsoft.com/office/drawing/2010/main">
                  <a:solidFill>
                    <a:srgbClr val="FFFFFF"/>
                  </a:solidFill>
                </a14:hiddenFill>
              </a:ext>
            </a:extLst>
          </p:spPr>
        </p:pic>
      </p:grpSp>
      <p:sp>
        <p:nvSpPr>
          <p:cNvPr id="66" name="TextBox 65"/>
          <p:cNvSpPr txBox="1"/>
          <p:nvPr/>
        </p:nvSpPr>
        <p:spPr>
          <a:xfrm>
            <a:off x="1727548" y="5593491"/>
            <a:ext cx="1111910" cy="246221"/>
          </a:xfrm>
          <a:prstGeom prst="rect">
            <a:avLst/>
          </a:prstGeom>
          <a:noFill/>
        </p:spPr>
        <p:txBody>
          <a:bodyPr wrap="square" rtlCol="0">
            <a:spAutoFit/>
          </a:bodyPr>
          <a:lstStyle/>
          <a:p>
            <a:pPr algn="ctr"/>
            <a:r>
              <a:rPr lang="en-US" sz="1000" i="1" dirty="0" smtClean="0"/>
              <a:t>Group 2</a:t>
            </a:r>
            <a:endParaRPr lang="en-US" sz="1000" i="1" dirty="0"/>
          </a:p>
        </p:txBody>
      </p:sp>
      <p:grpSp>
        <p:nvGrpSpPr>
          <p:cNvPr id="67" name="Group 66"/>
          <p:cNvGrpSpPr/>
          <p:nvPr/>
        </p:nvGrpSpPr>
        <p:grpSpPr>
          <a:xfrm>
            <a:off x="672999" y="3416406"/>
            <a:ext cx="1836116" cy="933295"/>
            <a:chOff x="636422" y="3642969"/>
            <a:chExt cx="1938528" cy="933295"/>
          </a:xfrm>
        </p:grpSpPr>
        <p:sp>
          <p:nvSpPr>
            <p:cNvPr id="68" name="Rectangle 67"/>
            <p:cNvSpPr/>
            <p:nvPr/>
          </p:nvSpPr>
          <p:spPr>
            <a:xfrm>
              <a:off x="636422" y="3642969"/>
              <a:ext cx="1938528" cy="93329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a:off x="636422" y="3869741"/>
              <a:ext cx="1938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36422" y="4081882"/>
              <a:ext cx="1938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36422" y="4308653"/>
              <a:ext cx="1938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563271" y="4798979"/>
            <a:ext cx="651052" cy="563271"/>
            <a:chOff x="636422" y="3642969"/>
            <a:chExt cx="1938528" cy="541325"/>
          </a:xfrm>
        </p:grpSpPr>
        <p:sp>
          <p:nvSpPr>
            <p:cNvPr id="73" name="Rectangle 72"/>
            <p:cNvSpPr/>
            <p:nvPr/>
          </p:nvSpPr>
          <p:spPr>
            <a:xfrm>
              <a:off x="636422" y="3642969"/>
              <a:ext cx="1938528" cy="5413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636422" y="3899572"/>
              <a:ext cx="1938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5" name="Group 74"/>
          <p:cNvGrpSpPr/>
          <p:nvPr/>
        </p:nvGrpSpPr>
        <p:grpSpPr>
          <a:xfrm>
            <a:off x="1938529" y="4798979"/>
            <a:ext cx="651052" cy="563271"/>
            <a:chOff x="636422" y="3642969"/>
            <a:chExt cx="1938528" cy="541325"/>
          </a:xfrm>
        </p:grpSpPr>
        <p:sp>
          <p:nvSpPr>
            <p:cNvPr id="76" name="Rectangle 75"/>
            <p:cNvSpPr/>
            <p:nvPr/>
          </p:nvSpPr>
          <p:spPr>
            <a:xfrm>
              <a:off x="636422" y="3642969"/>
              <a:ext cx="1938528" cy="5413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p:nvPr/>
          </p:nvCxnSpPr>
          <p:spPr>
            <a:xfrm>
              <a:off x="636422" y="3899572"/>
              <a:ext cx="1938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8" name="Group 77"/>
          <p:cNvGrpSpPr/>
          <p:nvPr/>
        </p:nvGrpSpPr>
        <p:grpSpPr>
          <a:xfrm>
            <a:off x="563270" y="5793847"/>
            <a:ext cx="2033625" cy="563271"/>
            <a:chOff x="636422" y="3642969"/>
            <a:chExt cx="1938528" cy="541325"/>
          </a:xfrm>
        </p:grpSpPr>
        <p:sp>
          <p:nvSpPr>
            <p:cNvPr id="79" name="Rectangle 78"/>
            <p:cNvSpPr/>
            <p:nvPr/>
          </p:nvSpPr>
          <p:spPr>
            <a:xfrm>
              <a:off x="636422" y="3642969"/>
              <a:ext cx="1938528" cy="54132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p:nvPr/>
          </p:nvCxnSpPr>
          <p:spPr>
            <a:xfrm>
              <a:off x="636422" y="3899572"/>
              <a:ext cx="19385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1" name="Title 2"/>
          <p:cNvSpPr txBox="1">
            <a:spLocks/>
          </p:cNvSpPr>
          <p:nvPr/>
        </p:nvSpPr>
        <p:spPr>
          <a:xfrm>
            <a:off x="5105400" y="6413429"/>
            <a:ext cx="3886202" cy="44457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1000" b="1" dirty="0" smtClean="0">
                <a:latin typeface="Arial" panose="020B0604020202020204" pitchFamily="34" charset="0"/>
                <a:cs typeface="Arial" panose="020B0604020202020204" pitchFamily="34" charset="0"/>
              </a:rPr>
              <a:t>Source: Transparent Reporting for Reproducible Science </a:t>
            </a:r>
            <a:r>
              <a:rPr lang="en-US" sz="1000" dirty="0" smtClean="0">
                <a:latin typeface="Arial" panose="020B0604020202020204" pitchFamily="34" charset="0"/>
                <a:cs typeface="Arial" panose="020B0604020202020204" pitchFamily="34" charset="0"/>
              </a:rPr>
              <a:t>http</a:t>
            </a:r>
            <a:r>
              <a:rPr lang="en-US" sz="1000" dirty="0">
                <a:latin typeface="Arial" panose="020B0604020202020204" pitchFamily="34" charset="0"/>
                <a:cs typeface="Arial" panose="020B0604020202020204" pitchFamily="34" charset="0"/>
              </a:rPr>
              <a:t>://onlinelibrary.wiley.com/doi/10.1002/jnr.23785/pdf</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47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69863" y="1379539"/>
            <a:ext cx="8745537" cy="3192462"/>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8368" y="0"/>
            <a:ext cx="7827264" cy="1219200"/>
          </a:xfrm>
        </p:spPr>
        <p:txBody>
          <a:bodyPr/>
          <a:lstStyle/>
          <a:p>
            <a:r>
              <a:rPr lang="en-US" altLang="en-US" dirty="0"/>
              <a:t>Many different data distributions can lead to the same bar graph…</a:t>
            </a:r>
            <a:endParaRPr lang="en-US" dirty="0"/>
          </a:p>
        </p:txBody>
      </p:sp>
      <p:sp>
        <p:nvSpPr>
          <p:cNvPr id="4" name="TextBox 3"/>
          <p:cNvSpPr txBox="1">
            <a:spLocks noChangeArrowheads="1"/>
          </p:cNvSpPr>
          <p:nvPr/>
        </p:nvSpPr>
        <p:spPr bwMode="auto">
          <a:xfrm>
            <a:off x="2206625" y="1379538"/>
            <a:ext cx="1363663"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b="1"/>
              <a:t>Symmetric</a:t>
            </a:r>
          </a:p>
        </p:txBody>
      </p:sp>
      <p:sp>
        <p:nvSpPr>
          <p:cNvPr id="5" name="TextBox 10"/>
          <p:cNvSpPr txBox="1">
            <a:spLocks noChangeArrowheads="1"/>
          </p:cNvSpPr>
          <p:nvPr/>
        </p:nvSpPr>
        <p:spPr bwMode="auto">
          <a:xfrm>
            <a:off x="4100513" y="1371600"/>
            <a:ext cx="92868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b="1"/>
              <a:t>Outlier</a:t>
            </a:r>
          </a:p>
        </p:txBody>
      </p:sp>
      <p:sp>
        <p:nvSpPr>
          <p:cNvPr id="6" name="TextBox 11"/>
          <p:cNvSpPr txBox="1">
            <a:spLocks noChangeArrowheads="1"/>
          </p:cNvSpPr>
          <p:nvPr/>
        </p:nvSpPr>
        <p:spPr bwMode="auto">
          <a:xfrm>
            <a:off x="5813425" y="1357313"/>
            <a:ext cx="10953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b="1"/>
              <a:t>Bimodal</a:t>
            </a:r>
          </a:p>
        </p:txBody>
      </p:sp>
      <p:sp>
        <p:nvSpPr>
          <p:cNvPr id="7" name="TextBox 12"/>
          <p:cNvSpPr txBox="1">
            <a:spLocks noChangeArrowheads="1"/>
          </p:cNvSpPr>
          <p:nvPr/>
        </p:nvSpPr>
        <p:spPr bwMode="auto">
          <a:xfrm>
            <a:off x="7388225" y="1363663"/>
            <a:ext cx="1300163"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b="1"/>
              <a:t>Unequal n</a:t>
            </a:r>
          </a:p>
        </p:txBody>
      </p:sp>
      <p:graphicFrame>
        <p:nvGraphicFramePr>
          <p:cNvPr id="8" name="Table 7"/>
          <p:cNvGraphicFramePr>
            <a:graphicFrameLocks noGrp="1"/>
          </p:cNvGraphicFramePr>
          <p:nvPr>
            <p:extLst>
              <p:ext uri="{D42A27DB-BD31-4B8C-83A1-F6EECF244321}">
                <p14:modId xmlns:p14="http://schemas.microsoft.com/office/powerpoint/2010/main" val="1706667041"/>
              </p:ext>
            </p:extLst>
          </p:nvPr>
        </p:nvGraphicFramePr>
        <p:xfrm>
          <a:off x="282575" y="4619625"/>
          <a:ext cx="8562975" cy="1485900"/>
        </p:xfrm>
        <a:graphic>
          <a:graphicData uri="http://schemas.openxmlformats.org/drawingml/2006/table">
            <a:tbl>
              <a:tblPr/>
              <a:tblGrid>
                <a:gridCol w="2235200">
                  <a:extLst>
                    <a:ext uri="{9D8B030D-6E8A-4147-A177-3AD203B41FA5}">
                      <a16:colId xmlns:a16="http://schemas.microsoft.com/office/drawing/2014/main" val="20000"/>
                    </a:ext>
                  </a:extLst>
                </a:gridCol>
                <a:gridCol w="1241425">
                  <a:extLst>
                    <a:ext uri="{9D8B030D-6E8A-4147-A177-3AD203B41FA5}">
                      <a16:colId xmlns:a16="http://schemas.microsoft.com/office/drawing/2014/main" val="20001"/>
                    </a:ext>
                  </a:extLst>
                </a:gridCol>
                <a:gridCol w="1654175">
                  <a:extLst>
                    <a:ext uri="{9D8B030D-6E8A-4147-A177-3AD203B41FA5}">
                      <a16:colId xmlns:a16="http://schemas.microsoft.com/office/drawing/2014/main" val="20002"/>
                    </a:ext>
                  </a:extLst>
                </a:gridCol>
                <a:gridCol w="1785938">
                  <a:extLst>
                    <a:ext uri="{9D8B030D-6E8A-4147-A177-3AD203B41FA5}">
                      <a16:colId xmlns:a16="http://schemas.microsoft.com/office/drawing/2014/main" val="20003"/>
                    </a:ext>
                  </a:extLst>
                </a:gridCol>
                <a:gridCol w="1646237">
                  <a:extLst>
                    <a:ext uri="{9D8B030D-6E8A-4147-A177-3AD203B41FA5}">
                      <a16:colId xmlns:a16="http://schemas.microsoft.com/office/drawing/2014/main" val="20004"/>
                    </a:ext>
                  </a:extLst>
                </a:gridCol>
              </a:tblGrid>
              <a:tr h="371475">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FFFFFF"/>
                          </a:solidFill>
                          <a:effectLst/>
                          <a:latin typeface="Arial" charset="0"/>
                          <a:cs typeface="Arial" charset="0"/>
                        </a:rPr>
                        <a:t>Test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gridSpan="4">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FFFFFF"/>
                          </a:solidFill>
                          <a:effectLst/>
                          <a:latin typeface="Arial" charset="0"/>
                          <a:cs typeface="Arial" charset="0"/>
                        </a:rPr>
                        <a:t>p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1475">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T-test: equal var.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0.074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0.051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71475">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T-test: Unequal var.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alpha val="50000"/>
                      </a:schemeClr>
                    </a:solidFill>
                  </a:tcPr>
                </a:tc>
                <a:extLst>
                  <a:ext uri="{0D108BD9-81ED-4DB2-BD59-A6C34878D82A}">
                    <a16:rowId xmlns:a16="http://schemas.microsoft.com/office/drawing/2014/main" val="10002"/>
                  </a:ext>
                </a:extLst>
              </a:tr>
              <a:tr h="371475">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rgbClr val="000000"/>
                          </a:solidFill>
                          <a:effectLst/>
                          <a:latin typeface="Arial" charset="0"/>
                          <a:cs typeface="Arial" charset="0"/>
                        </a:rPr>
                        <a:t>Wilcoxon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0.173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eaLnBrk="0" hangingPunct="0">
                        <a:lnSpc>
                          <a:spcPct val="90000"/>
                        </a:lnSpc>
                        <a:spcBef>
                          <a:spcPct val="50000"/>
                        </a:spcBef>
                        <a:buClr>
                          <a:schemeClr val="tx2"/>
                        </a:buClr>
                        <a:defRPr sz="2400">
                          <a:solidFill>
                            <a:schemeClr val="tx1"/>
                          </a:solidFill>
                          <a:latin typeface="Arial" charset="0"/>
                          <a:cs typeface="Arial" charset="0"/>
                        </a:defRPr>
                      </a:lvl1pPr>
                      <a:lvl2pPr marL="37931725" indent="-37474525" eaLnBrk="0" hangingPunct="0">
                        <a:lnSpc>
                          <a:spcPct val="90000"/>
                        </a:lnSpc>
                        <a:spcBef>
                          <a:spcPct val="25000"/>
                        </a:spcBef>
                        <a:buClr>
                          <a:srgbClr val="808080"/>
                        </a:buClr>
                        <a:defRPr sz="2400">
                          <a:solidFill>
                            <a:schemeClr val="tx1"/>
                          </a:solidFill>
                          <a:latin typeface="Arial" charset="0"/>
                          <a:cs typeface="Arial" charset="0"/>
                        </a:defRPr>
                      </a:lvl2pPr>
                      <a:lvl3pPr eaLnBrk="0" hangingPunct="0">
                        <a:lnSpc>
                          <a:spcPct val="90000"/>
                        </a:lnSpc>
                        <a:spcBef>
                          <a:spcPct val="25000"/>
                        </a:spcBef>
                        <a:defRPr sz="2400">
                          <a:solidFill>
                            <a:schemeClr val="tx1"/>
                          </a:solidFill>
                          <a:latin typeface="Arial" charset="0"/>
                          <a:cs typeface="Arial" charset="0"/>
                        </a:defRPr>
                      </a:lvl3pPr>
                      <a:lvl4pPr eaLnBrk="0" hangingPunct="0">
                        <a:lnSpc>
                          <a:spcPct val="90000"/>
                        </a:lnSpc>
                        <a:spcBef>
                          <a:spcPct val="25000"/>
                        </a:spcBef>
                        <a:defRPr sz="2400">
                          <a:solidFill>
                            <a:schemeClr val="tx1"/>
                          </a:solidFill>
                          <a:latin typeface="Arial" charset="0"/>
                          <a:cs typeface="Arial" charset="0"/>
                        </a:defRPr>
                      </a:lvl4pPr>
                      <a:lvl5pPr eaLnBrk="0" hangingPunct="0">
                        <a:lnSpc>
                          <a:spcPct val="90000"/>
                        </a:lnSpc>
                        <a:spcBef>
                          <a:spcPct val="25000"/>
                        </a:spcBef>
                        <a:defRPr sz="2400">
                          <a:solidFill>
                            <a:schemeClr val="tx1"/>
                          </a:solidFill>
                          <a:latin typeface="Arial" charset="0"/>
                          <a:cs typeface="Arial" charset="0"/>
                        </a:defRPr>
                      </a:lvl5pPr>
                      <a:lvl6pPr marL="457200" eaLnBrk="0" fontAlgn="base" hangingPunct="0">
                        <a:lnSpc>
                          <a:spcPct val="90000"/>
                        </a:lnSpc>
                        <a:spcBef>
                          <a:spcPct val="25000"/>
                        </a:spcBef>
                        <a:spcAft>
                          <a:spcPct val="0"/>
                        </a:spcAft>
                        <a:defRPr sz="2400">
                          <a:solidFill>
                            <a:schemeClr val="tx1"/>
                          </a:solidFill>
                          <a:latin typeface="Arial" charset="0"/>
                          <a:cs typeface="Arial" charset="0"/>
                        </a:defRPr>
                      </a:lvl6pPr>
                      <a:lvl7pPr marL="914400" eaLnBrk="0" fontAlgn="base" hangingPunct="0">
                        <a:lnSpc>
                          <a:spcPct val="90000"/>
                        </a:lnSpc>
                        <a:spcBef>
                          <a:spcPct val="25000"/>
                        </a:spcBef>
                        <a:spcAft>
                          <a:spcPct val="0"/>
                        </a:spcAft>
                        <a:defRPr sz="2400">
                          <a:solidFill>
                            <a:schemeClr val="tx1"/>
                          </a:solidFill>
                          <a:latin typeface="Arial" charset="0"/>
                          <a:cs typeface="Arial" charset="0"/>
                        </a:defRPr>
                      </a:lvl7pPr>
                      <a:lvl8pPr marL="1371600" eaLnBrk="0" fontAlgn="base" hangingPunct="0">
                        <a:lnSpc>
                          <a:spcPct val="90000"/>
                        </a:lnSpc>
                        <a:spcBef>
                          <a:spcPct val="25000"/>
                        </a:spcBef>
                        <a:spcAft>
                          <a:spcPct val="0"/>
                        </a:spcAft>
                        <a:defRPr sz="2400">
                          <a:solidFill>
                            <a:schemeClr val="tx1"/>
                          </a:solidFill>
                          <a:latin typeface="Arial" charset="0"/>
                          <a:cs typeface="Arial" charset="0"/>
                        </a:defRPr>
                      </a:lvl8pPr>
                      <a:lvl9pPr marL="1828800" eaLnBrk="0" fontAlgn="base" hangingPunct="0">
                        <a:lnSpc>
                          <a:spcPct val="90000"/>
                        </a:lnSpc>
                        <a:spcBef>
                          <a:spcPct val="25000"/>
                        </a:spcBef>
                        <a:spcAft>
                          <a:spcPct val="0"/>
                        </a:spcAft>
                        <a:defRPr sz="2400">
                          <a:solidFill>
                            <a:schemeClr val="tx1"/>
                          </a:solidFill>
                          <a:latin typeface="Arial" charset="0"/>
                          <a:cs typeface="Arial"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charset="0"/>
                          <a:cs typeface="Arial" charset="0"/>
                        </a:rPr>
                        <a:t>0.067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l="2715" t="18011"/>
          <a:stretch>
            <a:fillRect/>
          </a:stretch>
        </p:blipFill>
        <p:spPr bwMode="auto">
          <a:xfrm>
            <a:off x="622300" y="1879600"/>
            <a:ext cx="8191500" cy="2663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16"/>
          <p:cNvSpPr txBox="1">
            <a:spLocks noChangeArrowheads="1"/>
          </p:cNvSpPr>
          <p:nvPr/>
        </p:nvSpPr>
        <p:spPr bwMode="auto">
          <a:xfrm>
            <a:off x="304800" y="1739900"/>
            <a:ext cx="4413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a:t>30</a:t>
            </a:r>
          </a:p>
        </p:txBody>
      </p:sp>
      <p:sp>
        <p:nvSpPr>
          <p:cNvPr id="11" name="TextBox 17"/>
          <p:cNvSpPr txBox="1">
            <a:spLocks noChangeArrowheads="1"/>
          </p:cNvSpPr>
          <p:nvPr/>
        </p:nvSpPr>
        <p:spPr bwMode="auto">
          <a:xfrm>
            <a:off x="304800" y="2540000"/>
            <a:ext cx="4413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a:t>20</a:t>
            </a:r>
          </a:p>
        </p:txBody>
      </p:sp>
      <p:sp>
        <p:nvSpPr>
          <p:cNvPr id="12" name="TextBox 18"/>
          <p:cNvSpPr txBox="1">
            <a:spLocks noChangeArrowheads="1"/>
          </p:cNvSpPr>
          <p:nvPr/>
        </p:nvSpPr>
        <p:spPr bwMode="auto">
          <a:xfrm>
            <a:off x="292100" y="3327400"/>
            <a:ext cx="441325"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a:t>10</a:t>
            </a:r>
          </a:p>
        </p:txBody>
      </p:sp>
      <p:sp>
        <p:nvSpPr>
          <p:cNvPr id="13" name="TextBox 19"/>
          <p:cNvSpPr txBox="1">
            <a:spLocks noChangeArrowheads="1"/>
          </p:cNvSpPr>
          <p:nvPr/>
        </p:nvSpPr>
        <p:spPr bwMode="auto">
          <a:xfrm>
            <a:off x="368300" y="4114800"/>
            <a:ext cx="3127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50000"/>
              </a:spcBef>
              <a:buClr>
                <a:schemeClr val="tx2"/>
              </a:buClr>
              <a:buChar char="•"/>
              <a:defRPr sz="2800">
                <a:solidFill>
                  <a:schemeClr val="tx1"/>
                </a:solidFill>
                <a:latin typeface="Arial" charset="0"/>
                <a:cs typeface="Arial" charset="0"/>
              </a:defRPr>
            </a:lvl1pPr>
            <a:lvl2pPr marL="37931725" indent="-37474525" eaLnBrk="0" hangingPunct="0">
              <a:lnSpc>
                <a:spcPct val="90000"/>
              </a:lnSpc>
              <a:spcBef>
                <a:spcPct val="25000"/>
              </a:spcBef>
              <a:buClr>
                <a:srgbClr val="808080"/>
              </a:buClr>
              <a:buChar char="•"/>
              <a:defRPr sz="2800">
                <a:solidFill>
                  <a:schemeClr val="tx1"/>
                </a:solidFill>
                <a:latin typeface="Arial" charset="0"/>
                <a:cs typeface="Arial" charset="0"/>
              </a:defRPr>
            </a:lvl2pPr>
            <a:lvl3pPr marL="1143000" indent="-228600" eaLnBrk="0" hangingPunct="0">
              <a:lnSpc>
                <a:spcPct val="90000"/>
              </a:lnSpc>
              <a:spcBef>
                <a:spcPct val="25000"/>
              </a:spcBef>
              <a:buClr>
                <a:srgbClr val="808080"/>
              </a:buClr>
              <a:buChar char="•"/>
              <a:defRPr sz="2800">
                <a:solidFill>
                  <a:schemeClr val="tx1"/>
                </a:solidFill>
                <a:latin typeface="Arial" charset="0"/>
                <a:cs typeface="Arial" charset="0"/>
              </a:defRPr>
            </a:lvl3pPr>
            <a:lvl4pPr marL="1600200" indent="-228600" eaLnBrk="0" hangingPunct="0">
              <a:lnSpc>
                <a:spcPct val="90000"/>
              </a:lnSpc>
              <a:spcBef>
                <a:spcPct val="25000"/>
              </a:spcBef>
              <a:buClr>
                <a:srgbClr val="808080"/>
              </a:buClr>
              <a:buChar char="•"/>
              <a:defRPr sz="2800">
                <a:solidFill>
                  <a:schemeClr val="tx1"/>
                </a:solidFill>
                <a:latin typeface="Arial" charset="0"/>
                <a:cs typeface="Arial" charset="0"/>
              </a:defRPr>
            </a:lvl4pPr>
            <a:lvl5pPr marL="2057400" indent="-228600" eaLnBrk="0" hangingPunct="0">
              <a:lnSpc>
                <a:spcPct val="90000"/>
              </a:lnSpc>
              <a:spcBef>
                <a:spcPct val="25000"/>
              </a:spcBef>
              <a:buClr>
                <a:srgbClr val="808080"/>
              </a:buClr>
              <a:buChar char="•"/>
              <a:defRPr sz="2800">
                <a:solidFill>
                  <a:schemeClr val="tx1"/>
                </a:solidFill>
                <a:latin typeface="Arial" charset="0"/>
                <a:cs typeface="Arial" charset="0"/>
              </a:defRPr>
            </a:lvl5pPr>
            <a:lvl6pPr marL="25146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6pPr>
            <a:lvl7pPr marL="29718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7pPr>
            <a:lvl8pPr marL="34290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8pPr>
            <a:lvl9pPr marL="3886200" indent="-228600" eaLnBrk="0" fontAlgn="base" hangingPunct="0">
              <a:lnSpc>
                <a:spcPct val="90000"/>
              </a:lnSpc>
              <a:spcBef>
                <a:spcPct val="25000"/>
              </a:spcBef>
              <a:spcAft>
                <a:spcPct val="0"/>
              </a:spcAft>
              <a:buClr>
                <a:srgbClr val="808080"/>
              </a:buClr>
              <a:buChar char="•"/>
              <a:defRPr sz="2800">
                <a:solidFill>
                  <a:schemeClr val="tx1"/>
                </a:solidFill>
                <a:latin typeface="Arial" charset="0"/>
                <a:cs typeface="Arial" charset="0"/>
              </a:defRPr>
            </a:lvl9pPr>
          </a:lstStyle>
          <a:p>
            <a:pPr eaLnBrk="1" hangingPunct="1">
              <a:lnSpc>
                <a:spcPct val="100000"/>
              </a:lnSpc>
              <a:spcBef>
                <a:spcPct val="0"/>
              </a:spcBef>
              <a:buClrTx/>
              <a:buFontTx/>
              <a:buNone/>
            </a:pPr>
            <a:r>
              <a:rPr lang="en-US" altLang="en-US" sz="1800"/>
              <a:t>0</a:t>
            </a:r>
          </a:p>
        </p:txBody>
      </p:sp>
    </p:spTree>
    <p:extLst>
      <p:ext uri="{BB962C8B-B14F-4D97-AF65-F5344CB8AC3E}">
        <p14:creationId xmlns:p14="http://schemas.microsoft.com/office/powerpoint/2010/main" val="2675925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066800" y="1350224"/>
            <a:ext cx="7239000" cy="3826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8368" y="0"/>
            <a:ext cx="7827264" cy="1295400"/>
          </a:xfrm>
        </p:spPr>
        <p:txBody>
          <a:bodyPr/>
          <a:lstStyle/>
          <a:p>
            <a:r>
              <a:rPr lang="en-US" b="1" dirty="0">
                <a:latin typeface="Arial" panose="020B0604020202020204" pitchFamily="34" charset="0"/>
                <a:cs typeface="Arial" panose="020B0604020202020204" pitchFamily="34" charset="0"/>
              </a:rPr>
              <a:t>Why you shouldn’t use a bar graph even if your data are normally distributed</a:t>
            </a:r>
            <a:endParaRPr lang="en-US" dirty="0"/>
          </a:p>
        </p:txBody>
      </p:sp>
      <p:graphicFrame>
        <p:nvGraphicFramePr>
          <p:cNvPr id="3" name="Chart 2"/>
          <p:cNvGraphicFramePr>
            <a:graphicFrameLocks/>
          </p:cNvGraphicFramePr>
          <p:nvPr>
            <p:extLst>
              <p:ext uri="{D42A27DB-BD31-4B8C-83A1-F6EECF244321}">
                <p14:modId xmlns:p14="http://schemas.microsoft.com/office/powerpoint/2010/main" val="2946498292"/>
              </p:ext>
            </p:extLst>
          </p:nvPr>
        </p:nvGraphicFramePr>
        <p:xfrm>
          <a:off x="5715000" y="2013187"/>
          <a:ext cx="2514600" cy="335280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p:cNvGraphicFramePr>
            <a:graphicFrameLocks/>
          </p:cNvGraphicFramePr>
          <p:nvPr>
            <p:extLst>
              <p:ext uri="{D42A27DB-BD31-4B8C-83A1-F6EECF244321}">
                <p14:modId xmlns:p14="http://schemas.microsoft.com/office/powerpoint/2010/main" val="2211696108"/>
              </p:ext>
            </p:extLst>
          </p:nvPr>
        </p:nvGraphicFramePr>
        <p:xfrm>
          <a:off x="3701521" y="2013187"/>
          <a:ext cx="2548658" cy="354941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p:cNvGraphicFramePr>
            <a:graphicFrameLocks/>
          </p:cNvGraphicFramePr>
          <p:nvPr>
            <p:extLst>
              <p:ext uri="{D42A27DB-BD31-4B8C-83A1-F6EECF244321}">
                <p14:modId xmlns:p14="http://schemas.microsoft.com/office/powerpoint/2010/main" val="4117367436"/>
              </p:ext>
            </p:extLst>
          </p:nvPr>
        </p:nvGraphicFramePr>
        <p:xfrm>
          <a:off x="1703737" y="2484293"/>
          <a:ext cx="2542981" cy="2729295"/>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p:cNvSpPr txBox="1"/>
          <p:nvPr/>
        </p:nvSpPr>
        <p:spPr>
          <a:xfrm>
            <a:off x="2514600" y="1426424"/>
            <a:ext cx="1478289" cy="646331"/>
          </a:xfrm>
          <a:prstGeom prst="rect">
            <a:avLst/>
          </a:prstGeom>
          <a:noFill/>
        </p:spPr>
        <p:txBody>
          <a:bodyPr wrap="none" rtlCol="0">
            <a:spAutoFit/>
          </a:bodyPr>
          <a:lstStyle/>
          <a:p>
            <a:pPr algn="ctr"/>
            <a:r>
              <a:rPr lang="en-US" dirty="0" smtClean="0">
                <a:latin typeface="Arial" panose="020B0604020202020204" pitchFamily="34" charset="0"/>
                <a:cs typeface="Arial" panose="020B0604020202020204" pitchFamily="34" charset="0"/>
              </a:rPr>
              <a:t>Bar graph</a:t>
            </a:r>
          </a:p>
          <a:p>
            <a:pPr algn="ctr"/>
            <a:r>
              <a:rPr lang="en-US" dirty="0" smtClean="0">
                <a:latin typeface="Arial" panose="020B0604020202020204" pitchFamily="34" charset="0"/>
                <a:cs typeface="Arial" panose="020B0604020202020204" pitchFamily="34" charset="0"/>
              </a:rPr>
              <a:t>(mean ± SE)</a:t>
            </a:r>
            <a:endParaRPr lang="en-US" dirty="0">
              <a:latin typeface="Arial" panose="020B0604020202020204" pitchFamily="34" charset="0"/>
              <a:cs typeface="Arial" panose="020B0604020202020204" pitchFamily="34" charset="0"/>
            </a:endParaRPr>
          </a:p>
        </p:txBody>
      </p:sp>
      <p:sp>
        <p:nvSpPr>
          <p:cNvPr id="7" name="TextBox 6"/>
          <p:cNvSpPr txBox="1"/>
          <p:nvPr/>
        </p:nvSpPr>
        <p:spPr>
          <a:xfrm>
            <a:off x="4572000" y="1426424"/>
            <a:ext cx="1274708" cy="646331"/>
          </a:xfrm>
          <a:prstGeom prst="rect">
            <a:avLst/>
          </a:prstGeom>
          <a:noFill/>
        </p:spPr>
        <p:txBody>
          <a:bodyPr wrap="none" rtlCol="0">
            <a:spAutoFit/>
          </a:bodyPr>
          <a:lstStyle/>
          <a:p>
            <a:pPr algn="ctr"/>
            <a:r>
              <a:rPr lang="en-US" dirty="0" smtClean="0">
                <a:latin typeface="Arial" panose="020B0604020202020204" pitchFamily="34" charset="0"/>
                <a:cs typeface="Arial" panose="020B0604020202020204" pitchFamily="34" charset="0"/>
              </a:rPr>
              <a:t>Bar graph</a:t>
            </a:r>
          </a:p>
          <a:p>
            <a:pPr algn="ctr"/>
            <a:r>
              <a:rPr lang="en-US" dirty="0" smtClean="0">
                <a:latin typeface="Arial" panose="020B0604020202020204" pitchFamily="34" charset="0"/>
                <a:cs typeface="Arial" panose="020B0604020202020204" pitchFamily="34" charset="0"/>
              </a:rPr>
              <a:t>with points</a:t>
            </a:r>
            <a:endParaRPr lang="en-US" dirty="0">
              <a:latin typeface="Arial" panose="020B0604020202020204" pitchFamily="34" charset="0"/>
              <a:cs typeface="Arial" panose="020B0604020202020204" pitchFamily="34" charset="0"/>
            </a:endParaRPr>
          </a:p>
        </p:txBody>
      </p:sp>
      <p:sp>
        <p:nvSpPr>
          <p:cNvPr id="8" name="TextBox 7"/>
          <p:cNvSpPr txBox="1"/>
          <p:nvPr/>
        </p:nvSpPr>
        <p:spPr>
          <a:xfrm>
            <a:off x="6781800" y="1465893"/>
            <a:ext cx="915635" cy="369332"/>
          </a:xfrm>
          <a:prstGeom prst="rect">
            <a:avLst/>
          </a:prstGeom>
          <a:noFill/>
        </p:spPr>
        <p:txBody>
          <a:bodyPr wrap="none" rtlCol="0">
            <a:spAutoFit/>
          </a:bodyPr>
          <a:lstStyle/>
          <a:p>
            <a:r>
              <a:rPr lang="en-US" dirty="0" err="1" smtClean="0">
                <a:latin typeface="Arial" panose="020B0604020202020204" pitchFamily="34" charset="0"/>
                <a:cs typeface="Arial" panose="020B0604020202020204" pitchFamily="34" charset="0"/>
              </a:rPr>
              <a:t>Dotplot</a:t>
            </a:r>
            <a:endParaRPr lang="en-US" dirty="0">
              <a:latin typeface="Arial" panose="020B0604020202020204" pitchFamily="34" charset="0"/>
              <a:cs typeface="Arial" panose="020B0604020202020204" pitchFamily="34" charset="0"/>
            </a:endParaRPr>
          </a:p>
        </p:txBody>
      </p:sp>
      <p:sp>
        <p:nvSpPr>
          <p:cNvPr id="10" name="Rectangle 9"/>
          <p:cNvSpPr/>
          <p:nvPr/>
        </p:nvSpPr>
        <p:spPr>
          <a:xfrm>
            <a:off x="1295400" y="2188424"/>
            <a:ext cx="1066800" cy="2362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66800" y="2249384"/>
            <a:ext cx="6934200" cy="161544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066800" y="2484294"/>
            <a:ext cx="1249060" cy="923330"/>
          </a:xfrm>
          <a:prstGeom prst="rect">
            <a:avLst/>
          </a:prstGeom>
          <a:noFill/>
        </p:spPr>
        <p:txBody>
          <a:bodyPr wrap="none" rtlCol="0">
            <a:spAutoFit/>
          </a:bodyPr>
          <a:lstStyle/>
          <a:p>
            <a:pPr algn="ctr"/>
            <a:r>
              <a:rPr lang="en-US" b="1" dirty="0" smtClean="0">
                <a:latin typeface="Arial" panose="020B0604020202020204" pitchFamily="34" charset="0"/>
                <a:cs typeface="Arial" panose="020B0604020202020204" pitchFamily="34" charset="0"/>
              </a:rPr>
              <a:t>Range of</a:t>
            </a:r>
          </a:p>
          <a:p>
            <a:pPr algn="ctr"/>
            <a:r>
              <a:rPr lang="en-US" b="1" dirty="0" smtClean="0">
                <a:latin typeface="Arial" panose="020B0604020202020204" pitchFamily="34" charset="0"/>
                <a:cs typeface="Arial" panose="020B0604020202020204" pitchFamily="34" charset="0"/>
              </a:rPr>
              <a:t>Observed</a:t>
            </a:r>
          </a:p>
          <a:p>
            <a:pPr algn="ctr"/>
            <a:r>
              <a:rPr lang="en-US" b="1" dirty="0" smtClean="0">
                <a:latin typeface="Arial" panose="020B0604020202020204" pitchFamily="34" charset="0"/>
                <a:cs typeface="Arial" panose="020B0604020202020204" pitchFamily="34" charset="0"/>
              </a:rPr>
              <a:t>Values</a:t>
            </a:r>
            <a:endParaRPr lang="en-US" b="1" dirty="0">
              <a:latin typeface="Arial" panose="020B0604020202020204" pitchFamily="34" charset="0"/>
              <a:cs typeface="Arial" panose="020B0604020202020204" pitchFamily="34" charset="0"/>
            </a:endParaRPr>
          </a:p>
        </p:txBody>
      </p:sp>
      <p:sp>
        <p:nvSpPr>
          <p:cNvPr id="14" name="TextBox 13"/>
          <p:cNvSpPr txBox="1"/>
          <p:nvPr/>
        </p:nvSpPr>
        <p:spPr>
          <a:xfrm>
            <a:off x="2514600" y="3864824"/>
            <a:ext cx="1503876" cy="960120"/>
          </a:xfrm>
          <a:prstGeom prst="rect">
            <a:avLst/>
          </a:prstGeom>
          <a:solidFill>
            <a:schemeClr val="bg1">
              <a:alpha val="70000"/>
            </a:schemeClr>
          </a:solidFill>
          <a:ln w="22225">
            <a:solidFill>
              <a:srgbClr val="800000"/>
            </a:solidFill>
          </a:ln>
        </p:spPr>
        <p:txBody>
          <a:bodyPr wrap="square" rtlCol="0" anchor="ctr" anchorCtr="1">
            <a:noAutofit/>
          </a:bodyPr>
          <a:lstStyle/>
          <a:p>
            <a:pPr algn="ctr"/>
            <a:r>
              <a:rPr lang="en-US" sz="1700" dirty="0" smtClean="0">
                <a:latin typeface="Arial" panose="020B0604020202020204" pitchFamily="34" charset="0"/>
                <a:cs typeface="Arial" panose="020B0604020202020204" pitchFamily="34" charset="0"/>
              </a:rPr>
              <a:t>Zone of</a:t>
            </a:r>
          </a:p>
          <a:p>
            <a:pPr algn="ctr"/>
            <a:r>
              <a:rPr lang="en-US" sz="1700" dirty="0" smtClean="0">
                <a:latin typeface="Arial" panose="020B0604020202020204" pitchFamily="34" charset="0"/>
                <a:cs typeface="Arial" panose="020B0604020202020204" pitchFamily="34" charset="0"/>
              </a:rPr>
              <a:t>Irrelevance</a:t>
            </a:r>
            <a:endParaRPr lang="en-US" sz="1700" dirty="0">
              <a:latin typeface="Arial" panose="020B0604020202020204" pitchFamily="34" charset="0"/>
              <a:cs typeface="Arial" panose="020B0604020202020204" pitchFamily="34" charset="0"/>
            </a:endParaRPr>
          </a:p>
        </p:txBody>
      </p:sp>
      <p:sp>
        <p:nvSpPr>
          <p:cNvPr id="15" name="TextBox 14"/>
          <p:cNvSpPr txBox="1"/>
          <p:nvPr/>
        </p:nvSpPr>
        <p:spPr>
          <a:xfrm>
            <a:off x="2514599" y="2244026"/>
            <a:ext cx="1503877" cy="523220"/>
          </a:xfrm>
          <a:prstGeom prst="rect">
            <a:avLst/>
          </a:prstGeom>
          <a:noFill/>
          <a:ln w="19050">
            <a:solidFill>
              <a:schemeClr val="bg2">
                <a:lumMod val="25000"/>
              </a:schemeClr>
            </a:solidFill>
          </a:ln>
        </p:spPr>
        <p:txBody>
          <a:bodyPr wrap="square" lIns="45720" tIns="0" rIns="45720" bIns="0" rtlCol="0">
            <a:spAutoFit/>
          </a:bodyPr>
          <a:lstStyle/>
          <a:p>
            <a:pPr algn="ctr"/>
            <a:r>
              <a:rPr lang="en-US" sz="1700" dirty="0" smtClean="0">
                <a:latin typeface="Arial" panose="020B0604020202020204" pitchFamily="34" charset="0"/>
                <a:cs typeface="Arial" panose="020B0604020202020204" pitchFamily="34" charset="0"/>
              </a:rPr>
              <a:t>Zone of Invisibility</a:t>
            </a:r>
            <a:endParaRPr lang="en-US" sz="1700" dirty="0">
              <a:latin typeface="Arial" panose="020B0604020202020204" pitchFamily="34" charset="0"/>
              <a:cs typeface="Arial" panose="020B0604020202020204" pitchFamily="34" charset="0"/>
            </a:endParaRPr>
          </a:p>
        </p:txBody>
      </p:sp>
      <p:sp>
        <p:nvSpPr>
          <p:cNvPr id="16" name="TextBox 15"/>
          <p:cNvSpPr txBox="1"/>
          <p:nvPr/>
        </p:nvSpPr>
        <p:spPr>
          <a:xfrm>
            <a:off x="2209800" y="4685403"/>
            <a:ext cx="255987" cy="246221"/>
          </a:xfrm>
          <a:prstGeom prst="rect">
            <a:avLst/>
          </a:prstGeom>
          <a:noFill/>
        </p:spPr>
        <p:txBody>
          <a:bodyPr wrap="none" rtlCol="0">
            <a:spAutoFit/>
          </a:bodyPr>
          <a:lstStyle/>
          <a:p>
            <a:r>
              <a:rPr lang="en-US" sz="1000" dirty="0" smtClean="0">
                <a:latin typeface="Arial"/>
              </a:rPr>
              <a:t>0</a:t>
            </a:r>
            <a:endParaRPr lang="en-US" sz="1000" dirty="0">
              <a:latin typeface="Arial"/>
            </a:endParaRPr>
          </a:p>
        </p:txBody>
      </p:sp>
      <p:sp>
        <p:nvSpPr>
          <p:cNvPr id="17" name="Rectangle 16"/>
          <p:cNvSpPr/>
          <p:nvPr/>
        </p:nvSpPr>
        <p:spPr>
          <a:xfrm>
            <a:off x="2179320" y="4902334"/>
            <a:ext cx="5486400" cy="27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31"/>
          <p:cNvSpPr txBox="1">
            <a:spLocks/>
          </p:cNvSpPr>
          <p:nvPr/>
        </p:nvSpPr>
        <p:spPr>
          <a:xfrm>
            <a:off x="1066800" y="5257800"/>
            <a:ext cx="7924800" cy="1630363"/>
          </a:xfrm>
          <a:prstGeom prst="rect">
            <a:avLst/>
          </a:prstGeom>
        </p:spPr>
        <p:txBody>
          <a:bodyPr>
            <a:noAutofit/>
          </a:bodyPr>
          <a:lstStyle>
            <a:lvl1pPr marL="228600" indent="-228600" algn="l" defTabSz="914400" rtl="0" eaLnBrk="1" latinLnBrk="0" hangingPunct="1">
              <a:lnSpc>
                <a:spcPct val="90000"/>
              </a:lnSpc>
              <a:spcBef>
                <a:spcPts val="1500"/>
              </a:spcBef>
              <a:buClr>
                <a:schemeClr val="tx2"/>
              </a:buClr>
              <a:buFont typeface="Arial" pitchFamily="34" charset="0"/>
              <a:buChar char="•"/>
              <a:defRPr sz="2800" kern="1200">
                <a:solidFill>
                  <a:schemeClr val="tx1"/>
                </a:solidFill>
                <a:latin typeface="+mn-lt"/>
                <a:ea typeface="+mn-ea"/>
                <a:cs typeface="+mn-cs"/>
              </a:defRPr>
            </a:lvl1pPr>
            <a:lvl2pPr marL="692150" indent="-23495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4pPr>
            <a:lvl5pPr marL="2057400" indent="-228600" algn="l" defTabSz="914400" rtl="0" eaLnBrk="1" latinLnBrk="0" hangingPunct="1">
              <a:lnSpc>
                <a:spcPct val="90000"/>
              </a:lnSpc>
              <a:spcBef>
                <a:spcPts val="600"/>
              </a:spcBef>
              <a:buClr>
                <a:schemeClr val="bg2">
                  <a:lumMod val="75000"/>
                </a:schemeClr>
              </a:buClr>
              <a:buFont typeface="Arial" pitchFamily="34" charset="0"/>
              <a:buChar char="•"/>
              <a:defRPr sz="2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buFont typeface="Arial" pitchFamily="34" charset="0"/>
              <a:buNone/>
            </a:pPr>
            <a:r>
              <a:rPr lang="en-US" sz="2000" b="1" dirty="0" smtClean="0">
                <a:latin typeface="Arial" panose="020B0604020202020204" pitchFamily="34" charset="0"/>
                <a:cs typeface="Arial" panose="020B0604020202020204" pitchFamily="34" charset="0"/>
              </a:rPr>
              <a:t>Bar graphs</a:t>
            </a:r>
          </a:p>
          <a:p>
            <a:pPr marL="457200" indent="-457200">
              <a:spcBef>
                <a:spcPts val="600"/>
              </a:spcBef>
              <a:buFont typeface="+mj-lt"/>
              <a:buAutoNum type="arabicPeriod"/>
            </a:pPr>
            <a:r>
              <a:rPr lang="en-US" sz="2000" dirty="0" smtClean="0">
                <a:latin typeface="Arial" panose="020B0604020202020204" pitchFamily="34" charset="0"/>
                <a:cs typeface="Arial" panose="020B0604020202020204" pitchFamily="34" charset="0"/>
              </a:rPr>
              <a:t>Don’t allow you to critically evaluate continuous data</a:t>
            </a:r>
          </a:p>
          <a:p>
            <a:pPr marL="457200" indent="-457200">
              <a:spcBef>
                <a:spcPts val="600"/>
              </a:spcBef>
              <a:buFont typeface="+mj-lt"/>
              <a:buAutoNum type="arabicPeriod"/>
            </a:pPr>
            <a:r>
              <a:rPr lang="en-US" sz="2000" dirty="0" smtClean="0">
                <a:latin typeface="Arial" panose="020B0604020202020204" pitchFamily="34" charset="0"/>
                <a:cs typeface="Arial" panose="020B0604020202020204" pitchFamily="34" charset="0"/>
              </a:rPr>
              <a:t>Arbitrarily assign importance to bar height, rather than focusing on how the difference between means compares to the variability in the data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3392323"/>
      </p:ext>
    </p:extLst>
  </p:cSld>
  <p:clrMapOvr>
    <a:masterClrMapping/>
  </p:clrMapOvr>
</p:sld>
</file>

<file path=ppt/theme/theme1.xml><?xml version="1.0" encoding="utf-8"?>
<a:theme xmlns:a="http://schemas.openxmlformats.org/drawingml/2006/main" name="MayoLightBlue">
  <a:themeElements>
    <a:clrScheme name="Custom 4">
      <a:dk1>
        <a:sysClr val="windowText" lastClr="000000"/>
      </a:dk1>
      <a:lt1>
        <a:sysClr val="window" lastClr="FFFFFF"/>
      </a:lt1>
      <a:dk2>
        <a:srgbClr val="0046AD"/>
      </a:dk2>
      <a:lt2>
        <a:srgbClr val="BDD7FF"/>
      </a:lt2>
      <a:accent1>
        <a:srgbClr val="0046AD"/>
      </a:accent1>
      <a:accent2>
        <a:srgbClr val="FF5A76"/>
      </a:accent2>
      <a:accent3>
        <a:srgbClr val="15A8E5"/>
      </a:accent3>
      <a:accent4>
        <a:srgbClr val="3F9800"/>
      </a:accent4>
      <a:accent5>
        <a:srgbClr val="9F58FE"/>
      </a:accent5>
      <a:accent6>
        <a:srgbClr val="B44D00"/>
      </a:accent6>
      <a:hlink>
        <a:srgbClr val="006699"/>
      </a:hlink>
      <a:folHlink>
        <a:srgbClr val="969696"/>
      </a:folHlink>
    </a:clrScheme>
    <a:fontScheme name="mc-lightblue">
      <a:majorFont>
        <a:latin typeface="Arial"/>
        <a:ea typeface=""/>
        <a:cs typeface=""/>
      </a:majorFont>
      <a:minorFont>
        <a:latin typeface="Arial"/>
        <a:ea typeface=""/>
        <a:cs typeface=""/>
      </a:minorFont>
    </a:fontScheme>
    <a:fmtScheme name="mc-lightblu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5.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6.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
    <a:dk1>
      <a:srgbClr val="000000"/>
    </a:dk1>
    <a:lt1>
      <a:srgbClr val="FFFFFF"/>
    </a:lt1>
    <a:dk2>
      <a:srgbClr val="0046AD"/>
    </a:dk2>
    <a:lt2>
      <a:srgbClr val="000000"/>
    </a:lt2>
    <a:accent1>
      <a:srgbClr val="EB5050"/>
    </a:accent1>
    <a:accent2>
      <a:srgbClr val="1EAE69"/>
    </a:accent2>
    <a:accent3>
      <a:srgbClr val="FFFFFF"/>
    </a:accent3>
    <a:accent4>
      <a:srgbClr val="000000"/>
    </a:accent4>
    <a:accent5>
      <a:srgbClr val="F3B3B3"/>
    </a:accent5>
    <a:accent6>
      <a:srgbClr val="1A9D5E"/>
    </a:accent6>
    <a:hlink>
      <a:srgbClr val="3366EB"/>
    </a:hlink>
    <a:folHlink>
      <a:srgbClr val="6699FF"/>
    </a:folHlink>
  </a:clrScheme>
  <a:fontScheme name="SampleSlides_Mayo_White_Custom">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MayoLightBlue</Template>
  <TotalTime>0</TotalTime>
  <Words>3306</Words>
  <Application>Microsoft Office PowerPoint</Application>
  <PresentationFormat>Bildschirmpräsentation (4:3)</PresentationFormat>
  <Paragraphs>809</Paragraphs>
  <Slides>70</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70</vt:i4>
      </vt:variant>
    </vt:vector>
  </HeadingPairs>
  <TitlesOfParts>
    <vt:vector size="75" baseType="lpstr">
      <vt:lpstr>Arial</vt:lpstr>
      <vt:lpstr>Calibri</vt:lpstr>
      <vt:lpstr>Symbol</vt:lpstr>
      <vt:lpstr>Wingdings</vt:lpstr>
      <vt:lpstr>MayoLightBlue</vt:lpstr>
      <vt:lpstr>Reveal, Don’t Conceal Rethinking Data Visualization &amp; Statistics Education to Improve Transparency</vt:lpstr>
      <vt:lpstr>Why focus on small datasets?</vt:lpstr>
      <vt:lpstr>Overview</vt:lpstr>
      <vt:lpstr>Data presentation is the foundation of our collective scientific knowledge…</vt:lpstr>
      <vt:lpstr>Effective figures should:</vt:lpstr>
      <vt:lpstr>PowerPoint-Präsentation</vt:lpstr>
      <vt:lpstr>Key Findings: Systematic Review</vt:lpstr>
      <vt:lpstr>Many different data distributions can lead to the same bar graph…</vt:lpstr>
      <vt:lpstr>Why you shouldn’t use a bar graph even if your data are normally distributed</vt:lpstr>
      <vt:lpstr>Our interpretation depends on what we see</vt:lpstr>
      <vt:lpstr>All data presentation methods are a reflection of reality…</vt:lpstr>
      <vt:lpstr>Problem: Very vague statistical methods</vt:lpstr>
      <vt:lpstr>Overview</vt:lpstr>
      <vt:lpstr>PowerPoint-Präsentation</vt:lpstr>
      <vt:lpstr>Overview</vt:lpstr>
      <vt:lpstr>Developing new statistics curriculum</vt:lpstr>
      <vt:lpstr>PowerPoint-Präsentation</vt:lpstr>
      <vt:lpstr>If we draw 100 samples, how many would fail a normality test?</vt:lpstr>
      <vt:lpstr>Summary statistics are only meaningful when there are enough data to summarize</vt:lpstr>
      <vt:lpstr>PowerPoint-Präsentation</vt:lpstr>
      <vt:lpstr>PowerPoint-Präsentation</vt:lpstr>
      <vt:lpstr>Example: The line graph</vt:lpstr>
      <vt:lpstr>Solution: Interactive Line Graph</vt:lpstr>
      <vt:lpstr>Features for Publications</vt:lpstr>
      <vt:lpstr>Interactive Dotplot http://statistika.mfub.bg.ac.rs/interactive-dotplot/</vt:lpstr>
      <vt:lpstr>Clusters of Non-independent Data: Visualization &amp; Analyses Depend on Design</vt:lpstr>
      <vt:lpstr>Sex Differences</vt:lpstr>
      <vt:lpstr>Fixing the Knowledge Gap</vt:lpstr>
      <vt:lpstr>Overview</vt:lpstr>
      <vt:lpstr>Preeclampsia: Animal Models</vt:lpstr>
      <vt:lpstr>Preeclampsia: Animal Models </vt:lpstr>
      <vt:lpstr>eLife Ambassadors Meta-research Team</vt:lpstr>
      <vt:lpstr>Acknowledgements</vt:lpstr>
      <vt:lpstr>Questions…?  Comments…?  Emotional Outbursts…?</vt:lpstr>
      <vt:lpstr>Changing data presentation for continuous variables in small sample sizes is critical to promote transparency</vt:lpstr>
      <vt:lpstr>What can you do?</vt:lpstr>
      <vt:lpstr>Bar graphs are designed for categorical data</vt:lpstr>
      <vt:lpstr>Bar Graph    =     Visual Table</vt:lpstr>
      <vt:lpstr>PowerPoint-Präsentation</vt:lpstr>
      <vt:lpstr>Additional problems with bar graphs for paired data…</vt:lpstr>
      <vt:lpstr>SE, SD or scatterplots: Our interpretation depends on what we see</vt:lpstr>
      <vt:lpstr>SE depends on sample size:   Misleading with unequal n’s</vt:lpstr>
      <vt:lpstr>Scatter plot immediately conveys critical information</vt:lpstr>
      <vt:lpstr>Irony Alert…</vt:lpstr>
      <vt:lpstr>Bar and line graphs are preferred for showing continuous data</vt:lpstr>
      <vt:lpstr>Samples sizes are small…</vt:lpstr>
      <vt:lpstr>Most bar graphs show mean ± SE</vt:lpstr>
      <vt:lpstr>Many papers are missing critical information needed to determine what type of ANOVA was used</vt:lpstr>
      <vt:lpstr>Many papers are missing critical information needed to determine what type of ANOVA was used</vt:lpstr>
      <vt:lpstr>Fewer than 5% of papers report details needed to verify the test result</vt:lpstr>
      <vt:lpstr>PowerPoint-Präsentation</vt:lpstr>
      <vt:lpstr>PowerPoint-Präsentation</vt:lpstr>
      <vt:lpstr>Example: The line graph</vt:lpstr>
      <vt:lpstr>Solution: Interactive Line Graph</vt:lpstr>
      <vt:lpstr>Two Options for Easy Data Entry</vt:lpstr>
      <vt:lpstr>View different summary statistics</vt:lpstr>
      <vt:lpstr>Focus on specific groups, conditions or time points</vt:lpstr>
      <vt:lpstr>View lines for any individual</vt:lpstr>
      <vt:lpstr>View change scores for any 2 conditions / time points</vt:lpstr>
      <vt:lpstr>Features for Publications</vt:lpstr>
      <vt:lpstr>Interactive Dotplot http://statistika.mfub.bg.ac.rs/interactive-dotplot/</vt:lpstr>
      <vt:lpstr>View different types of graphs</vt:lpstr>
      <vt:lpstr>Examine subgroups (i.e. male vs. female) </vt:lpstr>
      <vt:lpstr>Show clusters of non-independent data (replicates, mice from the same litter) </vt:lpstr>
      <vt:lpstr>PowerPoint-Präsentation</vt:lpstr>
      <vt:lpstr>PowerPoint-Präsentation</vt:lpstr>
      <vt:lpstr>PowerPoint-Präsentation</vt:lpstr>
      <vt:lpstr>PowerPoint-Präsentation</vt:lpstr>
      <vt:lpstr>Products</vt:lpstr>
      <vt:lpstr>PowerPoint-Präsentation</vt:lpstr>
    </vt:vector>
  </TitlesOfParts>
  <Company>Mayo Clinic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as a Means of Improving Transparency and Reproducibility in Scientific Research</dc:title>
  <dc:creator>Tracey L Weissgerber</dc:creator>
  <dc:description>v2.16</dc:description>
  <cp:lastModifiedBy>Weissgerber, Tracey</cp:lastModifiedBy>
  <cp:revision>133</cp:revision>
  <dcterms:created xsi:type="dcterms:W3CDTF">2017-01-30T19:04:08Z</dcterms:created>
  <dcterms:modified xsi:type="dcterms:W3CDTF">2018-05-08T07:58:32Z</dcterms:modified>
</cp:coreProperties>
</file>